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71" r:id="rId4"/>
    <p:sldId id="258" r:id="rId5"/>
    <p:sldId id="261" r:id="rId6"/>
    <p:sldId id="264" r:id="rId7"/>
    <p:sldId id="266" r:id="rId8"/>
    <p:sldId id="267" r:id="rId9"/>
    <p:sldId id="269" r:id="rId10"/>
    <p:sldId id="270" r:id="rId11"/>
    <p:sldId id="268" r:id="rId12"/>
    <p:sldId id="259" r:id="rId13"/>
    <p:sldId id="263" r:id="rId14"/>
    <p:sldId id="260" r:id="rId15"/>
    <p:sldId id="262" r:id="rId16"/>
    <p:sldId id="272" r:id="rId1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03" autoAdjust="0"/>
  </p:normalViewPr>
  <p:slideViewPr>
    <p:cSldViewPr>
      <p:cViewPr>
        <p:scale>
          <a:sx n="80" d="100"/>
          <a:sy n="80" d="100"/>
        </p:scale>
        <p:origin x="-118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Нормативно-правовое обеспечение инклюзивного образования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915816" y="5373216"/>
            <a:ext cx="5976664" cy="11795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2800" b="1" dirty="0" smtClean="0">
                <a:solidFill>
                  <a:srgbClr val="4B4B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Елена Юрьевна Коновалова, </a:t>
            </a:r>
            <a:endParaRPr lang="ru-RU" sz="2800" b="1" dirty="0" smtClean="0">
              <a:solidFill>
                <a:srgbClr val="4B4B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600" dirty="0" err="1" smtClean="0">
                <a:solidFill>
                  <a:srgbClr val="4B4B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к.п.н</a:t>
            </a:r>
            <a:r>
              <a:rPr lang="ru-RU" sz="2600" dirty="0" smtClean="0">
                <a:solidFill>
                  <a:srgbClr val="4B4B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., заместитель </a:t>
            </a:r>
            <a:r>
              <a:rPr lang="ru-RU" sz="2600" dirty="0" smtClean="0">
                <a:solidFill>
                  <a:srgbClr val="4B4B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директора, МКУ КИМЦ</a:t>
            </a:r>
            <a:endParaRPr lang="ru-RU" sz="2600" b="1" dirty="0">
              <a:solidFill>
                <a:srgbClr val="4B4B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00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92896"/>
            <a:ext cx="8496944" cy="38884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Устав </a:t>
            </a:r>
          </a:p>
          <a:p>
            <a:r>
              <a:rPr lang="ru-RU" sz="3200" dirty="0" smtClean="0"/>
              <a:t>Программа развития</a:t>
            </a:r>
          </a:p>
          <a:p>
            <a:r>
              <a:rPr lang="ru-RU" sz="3200" dirty="0" smtClean="0"/>
              <a:t>Образовательная </a:t>
            </a:r>
            <a:r>
              <a:rPr lang="ru-RU" sz="3200" dirty="0" smtClean="0"/>
              <a:t>программа</a:t>
            </a:r>
            <a:endParaRPr lang="ru-RU" sz="32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Нормативно-правовые документы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образовательной организации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4168" y="3096242"/>
            <a:ext cx="2808312" cy="298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8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58924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Адаптированная основная общеобразовательная программа</a:t>
            </a:r>
          </a:p>
          <a:p>
            <a:pPr algn="just"/>
            <a:r>
              <a:rPr lang="ru-RU" dirty="0" smtClean="0"/>
              <a:t>Положение </a:t>
            </a:r>
            <a:r>
              <a:rPr lang="ru-RU" dirty="0"/>
              <a:t>о реализации инклюзивной практики </a:t>
            </a:r>
            <a:r>
              <a:rPr lang="ru-RU" dirty="0" smtClean="0"/>
              <a:t>(об </a:t>
            </a:r>
            <a:r>
              <a:rPr lang="ru-RU" dirty="0"/>
              <a:t>особенностях организации обучения и воспитания детей с ОВЗ и др</a:t>
            </a:r>
            <a:r>
              <a:rPr lang="ru-RU" dirty="0" smtClean="0"/>
              <a:t>.)</a:t>
            </a:r>
          </a:p>
          <a:p>
            <a:pPr algn="just"/>
            <a:r>
              <a:rPr lang="ru-RU" dirty="0" smtClean="0"/>
              <a:t> Положение </a:t>
            </a:r>
            <a:r>
              <a:rPr lang="ru-RU" dirty="0"/>
              <a:t>о психолого-медико-педагогическом консилиуме (</a:t>
            </a:r>
            <a:r>
              <a:rPr lang="ru-RU" dirty="0" err="1"/>
              <a:t>ПМПк</a:t>
            </a:r>
            <a:r>
              <a:rPr lang="ru-RU" dirty="0"/>
              <a:t>) </a:t>
            </a:r>
            <a:r>
              <a:rPr lang="ru-RU" dirty="0" smtClean="0"/>
              <a:t>(</a:t>
            </a:r>
            <a:r>
              <a:rPr lang="ru-RU" dirty="0"/>
              <a:t>приказ о создании </a:t>
            </a:r>
            <a:r>
              <a:rPr lang="ru-RU" dirty="0" err="1"/>
              <a:t>ПМПк</a:t>
            </a:r>
            <a:r>
              <a:rPr lang="ru-RU" dirty="0"/>
              <a:t>, приказ о составе </a:t>
            </a:r>
            <a:r>
              <a:rPr lang="ru-RU" dirty="0" err="1"/>
              <a:t>ПМПк</a:t>
            </a:r>
            <a:r>
              <a:rPr lang="ru-RU" dirty="0"/>
              <a:t> на начало нового учебного года, должностные обязанности членов </a:t>
            </a:r>
            <a:r>
              <a:rPr lang="ru-RU" dirty="0" err="1"/>
              <a:t>ПМПк</a:t>
            </a:r>
            <a:r>
              <a:rPr lang="ru-RU" dirty="0"/>
              <a:t> </a:t>
            </a:r>
            <a:r>
              <a:rPr lang="ru-RU" dirty="0" smtClean="0"/>
              <a:t>и др.)</a:t>
            </a:r>
          </a:p>
          <a:p>
            <a:pPr algn="just"/>
            <a:r>
              <a:rPr lang="ru-RU" dirty="0" smtClean="0"/>
              <a:t>Положение </a:t>
            </a:r>
            <a:r>
              <a:rPr lang="ru-RU" dirty="0"/>
              <a:t>об организация психолого-педагогического сопровождения ребенка с ОВЗ и ребенка с инвалидностью в учебном процессе, в </a:t>
            </a:r>
            <a:r>
              <a:rPr lang="ru-RU" dirty="0" err="1"/>
              <a:t>т.ч</a:t>
            </a:r>
            <a:r>
              <a:rPr lang="ru-RU" dirty="0"/>
              <a:t>. через договор взаимодействия с ППМС-центром (договор о сотрудничестве) и/или со специальными (коррекционными) образовательными учреждениями, лечебно-профилактическими учреждениями, учреждениями здравоохранения, учреждениями социального </a:t>
            </a:r>
            <a:r>
              <a:rPr lang="ru-RU" dirty="0" smtClean="0"/>
              <a:t>обслуживания</a:t>
            </a:r>
          </a:p>
          <a:p>
            <a:pPr algn="just"/>
            <a:r>
              <a:rPr lang="ru-RU" dirty="0" smtClean="0"/>
              <a:t>Положение </a:t>
            </a:r>
            <a:r>
              <a:rPr lang="ru-RU" dirty="0"/>
              <a:t>о разработке и реализации индивидуального учебного плана, который обеспечивает освоение образовательной программы на основе индивидуализации ее содержания с учетом особенностей и образовательных потребностей конкретного </a:t>
            </a:r>
            <a:r>
              <a:rPr lang="ru-RU" dirty="0" smtClean="0"/>
              <a:t>обучающегося </a:t>
            </a:r>
          </a:p>
          <a:p>
            <a:pPr algn="just"/>
            <a:r>
              <a:rPr lang="ru-RU" dirty="0" smtClean="0"/>
              <a:t>Положение </a:t>
            </a:r>
            <a:r>
              <a:rPr lang="ru-RU" dirty="0"/>
              <a:t>о разработке и реализации адаптированной образовательной программы </a:t>
            </a:r>
            <a:endParaRPr lang="ru-RU" dirty="0" smtClean="0"/>
          </a:p>
          <a:p>
            <a:pPr algn="just"/>
            <a:r>
              <a:rPr lang="ru-RU" dirty="0" smtClean="0"/>
              <a:t>Договор </a:t>
            </a:r>
            <a:r>
              <a:rPr lang="ru-RU" dirty="0"/>
              <a:t>с родителями детей с </a:t>
            </a:r>
            <a:r>
              <a:rPr lang="ru-RU" dirty="0" smtClean="0"/>
              <a:t>ОВЗ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Локальные акты общеобразовательного учреждения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(примерные, ОУ само определяет,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локальные акты необходимы)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865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1556792"/>
            <a:ext cx="8712968" cy="5184576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разрабатывается </a:t>
            </a:r>
            <a:r>
              <a:rPr lang="ru-RU" dirty="0"/>
              <a:t>командой специалистов с учетом </a:t>
            </a:r>
            <a:r>
              <a:rPr lang="ru-RU" b="1" dirty="0"/>
              <a:t>индивидуальных возможностей и особых образовательных потребностей </a:t>
            </a:r>
            <a:r>
              <a:rPr lang="ru-RU" dirty="0" smtClean="0"/>
              <a:t>обучающегося </a:t>
            </a:r>
            <a:endParaRPr lang="ru-RU" dirty="0"/>
          </a:p>
          <a:p>
            <a:pPr algn="just"/>
            <a:r>
              <a:rPr lang="ru-RU" dirty="0" smtClean="0"/>
              <a:t>рассчитана </a:t>
            </a:r>
            <a:r>
              <a:rPr lang="ru-RU" dirty="0"/>
              <a:t>на </a:t>
            </a:r>
            <a:r>
              <a:rPr lang="ru-RU" b="1" dirty="0"/>
              <a:t>взаимодействие семьи и специалистов </a:t>
            </a:r>
            <a:r>
              <a:rPr lang="ru-RU" dirty="0"/>
              <a:t>в процессе обучения и воспитания ребенка </a:t>
            </a:r>
            <a:endParaRPr lang="ru-RU" dirty="0" smtClean="0"/>
          </a:p>
          <a:p>
            <a:pPr algn="just"/>
            <a:r>
              <a:rPr lang="ru-RU" dirty="0" smtClean="0"/>
              <a:t>включает</a:t>
            </a:r>
            <a:r>
              <a:rPr lang="ru-RU" dirty="0"/>
              <a:t>: </a:t>
            </a:r>
          </a:p>
          <a:p>
            <a:pPr marL="0" indent="0" algn="just">
              <a:buNone/>
            </a:pPr>
            <a:r>
              <a:rPr lang="ru-RU" dirty="0" smtClean="0"/>
              <a:t>- психолого-педагогическую </a:t>
            </a:r>
            <a:r>
              <a:rPr lang="ru-RU" dirty="0"/>
              <a:t>характеристику ребенка (оценка акт состояния и зоны ближайшего развития) </a:t>
            </a:r>
          </a:p>
          <a:p>
            <a:pPr marL="0" indent="0" algn="just">
              <a:buNone/>
            </a:pPr>
            <a:r>
              <a:rPr lang="ru-RU" dirty="0" smtClean="0"/>
              <a:t>- индивидуальный </a:t>
            </a:r>
            <a:r>
              <a:rPr lang="ru-RU" dirty="0"/>
              <a:t>учебный план; </a:t>
            </a:r>
          </a:p>
          <a:p>
            <a:pPr marL="0" indent="0" algn="just">
              <a:buNone/>
            </a:pPr>
            <a:r>
              <a:rPr lang="ru-RU" dirty="0" smtClean="0"/>
              <a:t>- содержание </a:t>
            </a:r>
            <a:r>
              <a:rPr lang="ru-RU" dirty="0"/>
              <a:t>образовательных областей, </a:t>
            </a:r>
            <a:r>
              <a:rPr lang="ru-RU" b="1" dirty="0"/>
              <a:t>доступных </a:t>
            </a:r>
            <a:r>
              <a:rPr lang="ru-RU" dirty="0"/>
              <a:t>для ребенка; </a:t>
            </a:r>
          </a:p>
          <a:p>
            <a:pPr marL="0" indent="0" algn="just">
              <a:buNone/>
            </a:pPr>
            <a:r>
              <a:rPr lang="ru-RU" dirty="0" smtClean="0"/>
              <a:t>- примерный </a:t>
            </a:r>
            <a:r>
              <a:rPr lang="ru-RU" b="1" dirty="0"/>
              <a:t>перечень средств</a:t>
            </a:r>
            <a:r>
              <a:rPr lang="ru-RU" dirty="0"/>
              <a:t>, необходимых для освоения программы и </a:t>
            </a:r>
            <a:r>
              <a:rPr lang="ru-RU" b="1" dirty="0"/>
              <a:t>список специалистов</a:t>
            </a:r>
            <a:r>
              <a:rPr lang="ru-RU" dirty="0"/>
              <a:t>, ответственных за ее выполнение; </a:t>
            </a:r>
            <a:r>
              <a:rPr lang="ru-RU" dirty="0" smtClean="0"/>
              <a:t>- оценку </a:t>
            </a:r>
            <a:r>
              <a:rPr lang="ru-RU" b="1" dirty="0"/>
              <a:t>индивидуальных достижений </a:t>
            </a:r>
            <a:r>
              <a:rPr lang="ru-RU" dirty="0" smtClean="0"/>
              <a:t>обучающегося 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80120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Специальная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индивидуальная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программа развития</a:t>
            </a:r>
            <a:endParaRPr lang="ru-RU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731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8863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ru-RU" dirty="0"/>
              <a:t>Все локальные нормативные акты образовательной организации в части обучения детей с ОВЗ целесообразно утверждать через издание приказа, так как они имеют прямое или косвенное отношение к участникам образовательного процесса и требует обязательного ознакомления с ними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sz="800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приказе об утверждении локального акта необходимо отразить: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дату </a:t>
            </a:r>
            <a:r>
              <a:rPr lang="ru-RU" dirty="0"/>
              <a:t>введения локального нормативного акта в действие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-  </a:t>
            </a:r>
            <a:r>
              <a:rPr lang="ru-RU" dirty="0"/>
              <a:t>указание об ознакомлении работников с локальным нормативным актом и сроки для </a:t>
            </a:r>
            <a:r>
              <a:rPr lang="ru-RU" dirty="0" smtClean="0"/>
              <a:t>этого;</a:t>
            </a:r>
          </a:p>
          <a:p>
            <a:pPr marL="0" indent="0" algn="just">
              <a:buNone/>
            </a:pPr>
            <a:r>
              <a:rPr lang="ru-RU" dirty="0" smtClean="0"/>
              <a:t>- фамилии </a:t>
            </a:r>
            <a:r>
              <a:rPr lang="ru-RU" dirty="0"/>
              <a:t>и должности лиц, ответственных за соблюдение локального нормативного </a:t>
            </a:r>
            <a:r>
              <a:rPr lang="ru-RU" dirty="0" smtClean="0"/>
              <a:t>акта.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Локальные акты образовательного учреждения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335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04056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Учитель </a:t>
            </a:r>
            <a:r>
              <a:rPr lang="ru-RU" b="1" dirty="0"/>
              <a:t>должен </a:t>
            </a:r>
            <a:r>
              <a:rPr lang="ru-RU" dirty="0"/>
              <a:t>использовать специальные подходы к обучению, для того чтобы включить в образовательный процесс всех учеников: со специальными потребностями в образовании; одаренных учеников; учеников, для которых русский язык не является родным; учеников с ОВЗ и </a:t>
            </a:r>
            <a:r>
              <a:rPr lang="ru-RU" dirty="0" err="1" smtClean="0"/>
              <a:t>т.д</a:t>
            </a:r>
            <a:endParaRPr lang="ru-RU" dirty="0" smtClean="0"/>
          </a:p>
          <a:p>
            <a:pPr algn="just"/>
            <a:r>
              <a:rPr lang="ru-RU" b="1" dirty="0" smtClean="0"/>
              <a:t>Готовность </a:t>
            </a:r>
            <a:r>
              <a:rPr lang="ru-RU" b="1" dirty="0"/>
              <a:t>принять разных детей</a:t>
            </a:r>
            <a:r>
              <a:rPr lang="ru-RU" dirty="0"/>
              <a:t>, вне зависимости от их реальных учебных возможностей, особенностей в поведении, состояния психического и физического здоровья. Профессиональная установка на оказание помощи любому ребенку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/>
              <a:t>Умение </a:t>
            </a:r>
            <a:r>
              <a:rPr lang="ru-RU" b="1" dirty="0"/>
              <a:t>отслеживать динамику </a:t>
            </a:r>
            <a:r>
              <a:rPr lang="ru-RU" dirty="0"/>
              <a:t>развития ребенка. </a:t>
            </a:r>
            <a:endParaRPr lang="ru-RU" dirty="0" smtClean="0"/>
          </a:p>
          <a:p>
            <a:pPr algn="just"/>
            <a:r>
              <a:rPr lang="ru-RU" b="1" dirty="0" smtClean="0"/>
              <a:t>Владение </a:t>
            </a:r>
            <a:r>
              <a:rPr lang="ru-RU" b="1" dirty="0"/>
              <a:t>психолого-педагогическими технологиями </a:t>
            </a:r>
            <a:r>
              <a:rPr lang="ru-RU" dirty="0"/>
              <a:t>(в том числе инклюзивными), необходимыми для работы с различными </a:t>
            </a:r>
            <a:r>
              <a:rPr lang="ru-RU" dirty="0" smtClean="0"/>
              <a:t>учащимися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6815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 педагога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Педагога-психолога 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Тьютора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205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564904"/>
            <a:ext cx="8640960" cy="3960440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ТРУДА И СОЦИАЛЬНОЙ ЗАЩИТЫ РОССИЙСКОЙ ФЕДЕРАЦИИ </a:t>
            </a:r>
          </a:p>
          <a:p>
            <a:pPr marL="0" indent="0">
              <a:buNone/>
            </a:pPr>
            <a:r>
              <a:rPr lang="ru-RU" dirty="0"/>
              <a:t>ПРИКАЗ </a:t>
            </a:r>
            <a:r>
              <a:rPr lang="ru-RU" dirty="0" smtClean="0"/>
              <a:t>от </a:t>
            </a:r>
            <a:r>
              <a:rPr lang="ru-RU" dirty="0"/>
              <a:t>10 января 2017 года N 10н </a:t>
            </a:r>
          </a:p>
          <a:p>
            <a:pPr marL="0" indent="0">
              <a:buNone/>
            </a:pPr>
            <a:r>
              <a:rPr lang="ru-RU" dirty="0"/>
              <a:t>Об утверждении профессионального стандарта "Специалист в области воспитания" </a:t>
            </a:r>
          </a:p>
          <a:p>
            <a:pPr marL="0" indent="0">
              <a:buNone/>
            </a:pPr>
            <a:r>
              <a:rPr lang="ru-RU" dirty="0"/>
              <a:t>3.6. Обобщенная трудовая функция "</a:t>
            </a:r>
            <a:r>
              <a:rPr lang="ru-RU" dirty="0" err="1"/>
              <a:t>Тьюторское</a:t>
            </a:r>
            <a:r>
              <a:rPr lang="ru-RU" dirty="0"/>
              <a:t> сопровождение обучающихся" </a:t>
            </a:r>
          </a:p>
        </p:txBody>
      </p:sp>
    </p:spTree>
    <p:extLst>
      <p:ext uri="{BB962C8B-B14F-4D97-AF65-F5344CB8AC3E}">
        <p14:creationId xmlns:p14="http://schemas.microsoft.com/office/powerpoint/2010/main" val="22895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212977"/>
            <a:ext cx="8640960" cy="1872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dirty="0"/>
              <a:t>Нормативно-правовое обеспечение специального и инклюзивного образования: учебное пособие</a:t>
            </a:r>
            <a:r>
              <a:rPr lang="ru-RU" sz="2800" b="1" i="1" dirty="0" smtClean="0"/>
              <a:t>/</a:t>
            </a:r>
          </a:p>
          <a:p>
            <a:pPr marL="0" indent="0" algn="ctr">
              <a:buNone/>
            </a:pPr>
            <a:r>
              <a:rPr lang="ru-RU" sz="2800" b="1" i="1" dirty="0" smtClean="0"/>
              <a:t>Е.С</a:t>
            </a:r>
            <a:r>
              <a:rPr lang="ru-RU" sz="2800" b="1" i="1" dirty="0"/>
              <a:t>. Гринина. – Саратов, 2015. –  77 с.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2061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564904"/>
            <a:ext cx="8712967" cy="396044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Всеобщая декларация прав человека </a:t>
            </a:r>
            <a:r>
              <a:rPr lang="ru-RU" dirty="0" smtClean="0"/>
              <a:t>(</a:t>
            </a:r>
            <a:r>
              <a:rPr lang="ru-RU" sz="2800" dirty="0" smtClean="0"/>
              <a:t>10.12.1948 г.) </a:t>
            </a:r>
          </a:p>
          <a:p>
            <a:pPr marL="0" indent="0">
              <a:buNone/>
            </a:pPr>
            <a:r>
              <a:rPr lang="ru-RU" dirty="0" smtClean="0"/>
              <a:t>- Каждый человек имеет право на образование</a:t>
            </a:r>
          </a:p>
          <a:p>
            <a:pPr marL="0" indent="0">
              <a:buNone/>
            </a:pPr>
            <a:r>
              <a:rPr lang="ru-RU" dirty="0" smtClean="0"/>
              <a:t>- Образование должно быть ориентировано на полное развитие человеческой личности</a:t>
            </a:r>
          </a:p>
          <a:p>
            <a:pPr marL="0" indent="0">
              <a:buNone/>
            </a:pPr>
            <a:r>
              <a:rPr lang="ru-RU" dirty="0" smtClean="0"/>
              <a:t>- Родители имеют право приоритета в выборе вида образования для своих малолетних детей</a:t>
            </a:r>
          </a:p>
          <a:p>
            <a:r>
              <a:rPr lang="ru-RU" b="1" i="1" dirty="0" smtClean="0"/>
              <a:t>Декларация о правах инвалидов </a:t>
            </a:r>
            <a:r>
              <a:rPr lang="ru-RU" dirty="0" smtClean="0"/>
              <a:t>(09.12.1975 г.) </a:t>
            </a:r>
          </a:p>
          <a:p>
            <a:r>
              <a:rPr lang="ru-RU" b="1" i="1" dirty="0" smtClean="0"/>
              <a:t>Конвенция о правах ребёнка </a:t>
            </a:r>
            <a:r>
              <a:rPr lang="ru-RU" dirty="0" smtClean="0"/>
              <a:t>(ратифицирована 13.06.1990 г.)</a:t>
            </a:r>
          </a:p>
          <a:p>
            <a:r>
              <a:rPr lang="ru-RU" b="1" i="1" dirty="0" smtClean="0"/>
              <a:t>Конвенция о правах инвалидов </a:t>
            </a:r>
            <a:r>
              <a:rPr lang="ru-RU" dirty="0" smtClean="0"/>
              <a:t>(от 13.12.2006 г.)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 нормативно-правовые акты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630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5001419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Конституция РФ (1993)</a:t>
            </a:r>
            <a:r>
              <a:rPr lang="en-US" sz="2400" b="1" dirty="0" smtClean="0"/>
              <a:t> </a:t>
            </a:r>
            <a:r>
              <a:rPr lang="ru-RU" sz="2400" dirty="0" smtClean="0"/>
              <a:t>(статья 43 провозглашает право на образование каждого человека, принцип равноправия включает запрещение дискриминации по состоянию здоровья)</a:t>
            </a:r>
          </a:p>
          <a:p>
            <a:r>
              <a:rPr lang="ru-RU" sz="2400" b="1" dirty="0" smtClean="0"/>
              <a:t>Закон РФ «Об образовании в Российской Федерации» (2012)</a:t>
            </a:r>
          </a:p>
          <a:p>
            <a:r>
              <a:rPr lang="ru-RU" sz="2400" b="1" dirty="0" smtClean="0"/>
              <a:t>ФЗ «О социальной защите инвалидов в РФ» (1995)</a:t>
            </a:r>
          </a:p>
          <a:p>
            <a:r>
              <a:rPr lang="ru-RU" sz="2400" b="1" dirty="0" smtClean="0"/>
              <a:t>Закон РФ «Об основных гарантиях прав ребёнка в РФ» (1998, ред. 2015, </a:t>
            </a:r>
            <a:r>
              <a:rPr lang="ru-RU" sz="2400" dirty="0" smtClean="0"/>
              <a:t>ст. 6</a:t>
            </a:r>
            <a:r>
              <a:rPr lang="ru-RU" sz="2400" b="1" dirty="0" smtClean="0"/>
              <a:t>)</a:t>
            </a:r>
          </a:p>
          <a:p>
            <a:r>
              <a:rPr lang="ru-RU" sz="2400" b="1" dirty="0" smtClean="0"/>
              <a:t>Национальная образовательная инициатива «Наша новая школа» (2010, Школа для всех)</a:t>
            </a:r>
          </a:p>
          <a:p>
            <a:r>
              <a:rPr lang="ru-RU" sz="2400" b="1" dirty="0" smtClean="0"/>
              <a:t>Распоряжение правительства РФ «О продлении до 2020 года срока реализации государственной программы «Доступная среда»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Федеральные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нормативно-правовые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082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9941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Федеральные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нормативно-правовые документы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372446"/>
            <a:ext cx="2808312" cy="3784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1372446"/>
            <a:ext cx="2913624" cy="3918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3633" y="1372446"/>
            <a:ext cx="2907708" cy="392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3861048"/>
            <a:ext cx="4392488" cy="299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19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96" r="1219"/>
          <a:stretch/>
        </p:blipFill>
        <p:spPr bwMode="auto">
          <a:xfrm>
            <a:off x="100360" y="1196752"/>
            <a:ext cx="9025891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036496" y="6093296"/>
            <a:ext cx="89755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2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544616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900" b="1" i="1" dirty="0"/>
              <a:t>Закон Красноярского края "Об образовании в Красноярском крае" № 6-2519 (от 26 июня 2014) </a:t>
            </a:r>
            <a:endParaRPr lang="ru-RU" sz="2900" b="1" i="1" dirty="0" smtClean="0"/>
          </a:p>
          <a:p>
            <a:pPr marL="0" indent="0" algn="just">
              <a:buNone/>
            </a:pPr>
            <a:r>
              <a:rPr lang="ru-RU" sz="2600" u="sng" dirty="0" smtClean="0"/>
              <a:t>Статья </a:t>
            </a:r>
            <a:r>
              <a:rPr lang="ru-RU" sz="2600" u="sng" dirty="0"/>
              <a:t>12</a:t>
            </a:r>
            <a:r>
              <a:rPr lang="ru-RU" sz="2600" dirty="0"/>
              <a:t>. Организация получения образования обучающимися с ограниченными возможностями здоровья закрепляет варианты обеспечения права детей с ограниченными возможностями здоровья на получение качественного образования в соответствии с имеющимися у них потребностями и возможностями. </a:t>
            </a:r>
            <a:endParaRPr lang="ru-RU" sz="2600" dirty="0" smtClean="0"/>
          </a:p>
          <a:p>
            <a:pPr marL="0" indent="0">
              <a:buNone/>
            </a:pPr>
            <a:endParaRPr lang="ru-RU" sz="1100" dirty="0" smtClean="0"/>
          </a:p>
          <a:p>
            <a:pPr marL="0" indent="0" algn="just">
              <a:buNone/>
            </a:pPr>
            <a:r>
              <a:rPr lang="ru-RU" sz="2600" dirty="0" smtClean="0"/>
              <a:t>1. В Красноярском </a:t>
            </a:r>
            <a:r>
              <a:rPr lang="ru-RU" sz="2600" dirty="0"/>
              <a:t>крае создаются организации, осуществляющие образовательную деятельность по адаптированным основным общеобразовательным программам для глухих, слабослышащих, позднооглохших, слепых, слабовидящих, с тяжелыми нарушениями речи, с нарушениями опорно-двигательного аппарата, с задержкой психического развития, с умственной отсталостью, с расстройствами аутистического спектра, со сложными дефектами и других обучающихся с ограниченными возможностями здоровья. </a:t>
            </a:r>
            <a:endParaRPr lang="ru-RU" sz="2600" dirty="0" smtClean="0"/>
          </a:p>
          <a:p>
            <a:pPr marL="514350" indent="-514350">
              <a:buAutoNum type="arabicPeriod"/>
            </a:pPr>
            <a:endParaRPr lang="ru-RU" sz="1100" dirty="0" smtClean="0"/>
          </a:p>
          <a:p>
            <a:pPr marL="0" indent="0" algn="just">
              <a:buNone/>
            </a:pPr>
            <a:r>
              <a:rPr lang="ru-RU" sz="2600" dirty="0" smtClean="0"/>
              <a:t>2</a:t>
            </a:r>
            <a:r>
              <a:rPr lang="ru-RU" sz="2600" dirty="0"/>
              <a:t>. При получении образования в краевых государственных и муниципальных образовательных организациях обучающимся с ограниченными возможностями здоровья предоставляются бесплатно специальные учебники и учебные пособия, иная учебная литература, а также услуги </a:t>
            </a:r>
            <a:r>
              <a:rPr lang="ru-RU" sz="2600" dirty="0" err="1"/>
              <a:t>сурдопереводчиков</a:t>
            </a:r>
            <a:r>
              <a:rPr lang="ru-RU" sz="2600" dirty="0"/>
              <a:t> и </a:t>
            </a:r>
            <a:r>
              <a:rPr lang="ru-RU" sz="2600" dirty="0" err="1"/>
              <a:t>тифлосурдопереводчиков</a:t>
            </a:r>
            <a:r>
              <a:rPr lang="ru-RU" sz="2600" dirty="0"/>
              <a:t>. </a:t>
            </a:r>
            <a:endParaRPr lang="ru-RU" sz="2600" dirty="0" smtClean="0"/>
          </a:p>
          <a:p>
            <a:pPr marL="0" indent="0">
              <a:buNone/>
            </a:pPr>
            <a:endParaRPr lang="ru-RU" sz="1100" dirty="0" smtClean="0"/>
          </a:p>
          <a:p>
            <a:pPr marL="0" indent="0" algn="just">
              <a:buNone/>
            </a:pPr>
            <a:r>
              <a:rPr lang="ru-RU" dirty="0" smtClean="0"/>
              <a:t>3</a:t>
            </a:r>
            <a:r>
              <a:rPr lang="ru-RU" dirty="0"/>
              <a:t>. При невозможности обучения детей-инвалидов по основным общеобразовательным программам в организациях, осуществляющих образовательную деятельность, обучение по основным общеобразовательным программам с согласия родителей (законных представителей) может быть организовано на дому или в медицинских организациях.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Региональные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нормативно-правовые документы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75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08" y="1340768"/>
            <a:ext cx="8856984" cy="5256584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600" b="1" i="1" dirty="0"/>
              <a:t>Постановление правительства Красноярского края от 29 мая 2014 года №217-п </a:t>
            </a:r>
            <a:endParaRPr lang="ru-RU" sz="2600" b="1" i="1" dirty="0" smtClean="0"/>
          </a:p>
          <a:p>
            <a:pPr marL="0" indent="0" algn="just">
              <a:buNone/>
            </a:pPr>
            <a:r>
              <a:rPr lang="ru-RU" dirty="0" smtClean="0"/>
              <a:t>Об </a:t>
            </a:r>
            <a:r>
              <a:rPr lang="ru-RU" dirty="0"/>
              <a:t>утверждении Порядка расчета нормативов обеспечения реализации основных и дополнительных общеобразовательных программ в расчете на одного обучающегося муниципальных общеобразовательных организаций, расположенных на территории Красноярского края, нормативов обеспечения реализации основных и дополнительных общеобразовательных программ в расчете на одного обучающегося и Порядка предоставления и расходования субвенций бюджетам муниципальных районов и городских округов Красноярского края утверждает нормативы и порядок расчета нормативов обеспечения реализации основных общеобразовательных программ дошкольного образования в муниципальных дошкольных образовательных организациях, расположенных на территории Красноярского края.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Региональные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нормативно-правовые документы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53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5" cy="5400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Письмо </a:t>
            </a:r>
            <a:r>
              <a:rPr lang="ru-RU" dirty="0"/>
              <a:t> от 27.12.2013 г. Министерства образования и науки Красноярского края «О направлении Порядка по разработке адаптированных образовательных программ для детей с ограниченными возможностями здоровья</a:t>
            </a:r>
            <a:r>
              <a:rPr lang="ru-RU" dirty="0" smtClean="0"/>
              <a:t>»</a:t>
            </a:r>
          </a:p>
          <a:p>
            <a:pPr algn="just"/>
            <a:r>
              <a:rPr lang="ru-RU" dirty="0" smtClean="0"/>
              <a:t>Письмо </a:t>
            </a:r>
            <a:r>
              <a:rPr lang="ru-RU" dirty="0"/>
              <a:t> от 04.09.2015г. Министерства образования и науки Красноярского края «О формировании учебных планов об организации образовательного процесса детей с ОВЗ по адаптированным образовательным программам</a:t>
            </a:r>
            <a:r>
              <a:rPr lang="ru-RU" dirty="0" smtClean="0"/>
              <a:t>»</a:t>
            </a:r>
          </a:p>
          <a:p>
            <a:pPr algn="just"/>
            <a:r>
              <a:rPr lang="ru-RU" dirty="0" smtClean="0"/>
              <a:t>Письмо </a:t>
            </a:r>
            <a:r>
              <a:rPr lang="ru-RU" dirty="0"/>
              <a:t> от 31.03.2016г. Министерства образования Красноярского края «По вопросу реализации пилотного проекта по оказанию комплексной психолого-педагогической  и медико-социальной помощи детям с расстройствами аутистического спектра</a:t>
            </a:r>
            <a:r>
              <a:rPr lang="ru-RU" dirty="0" smtClean="0"/>
              <a:t>»</a:t>
            </a:r>
            <a:endParaRPr lang="ru-RU" dirty="0"/>
          </a:p>
          <a:p>
            <a:pPr algn="just"/>
            <a:r>
              <a:rPr lang="ru-RU" sz="2400" dirty="0" smtClean="0"/>
              <a:t>Концепция </a:t>
            </a:r>
            <a:r>
              <a:rPr lang="ru-RU" sz="2400" dirty="0"/>
              <a:t>развития инклюзивного образования в Красноярском крае до 2017г.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Региональные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нормативно-правовые документы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546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352928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Письмо ГУО № 2960-гуо от 30.09.2014г. «О реализации инклюзивного образования»</a:t>
            </a:r>
          </a:p>
          <a:p>
            <a:pPr algn="ctr"/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нормативно-правовые документы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49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1012</TotalTime>
  <Words>955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Нормативно-правовое обеспечение инклюзивного образования</vt:lpstr>
      <vt:lpstr>Международные нормативно-правовые акты</vt:lpstr>
      <vt:lpstr>Федеральные  нормативно-правовые документы</vt:lpstr>
      <vt:lpstr>Федеральные  нормативно-правовые документы</vt:lpstr>
      <vt:lpstr>Презентация PowerPoint</vt:lpstr>
      <vt:lpstr>Региональные  нормативно-правовые документы</vt:lpstr>
      <vt:lpstr>Региональные  нормативно-правовые документы</vt:lpstr>
      <vt:lpstr>Региональные  нормативно-правовые документы</vt:lpstr>
      <vt:lpstr>Муниципальные  нормативно-правовые документы</vt:lpstr>
      <vt:lpstr>Нормативно-правовые документы  образовательной организации</vt:lpstr>
      <vt:lpstr>Локальные акты общеобразовательного учреждения (примерные, ОУ само определяет,  какие локальные акты необходимы)</vt:lpstr>
      <vt:lpstr>Специальная индивидуальная образовательная  программа развития</vt:lpstr>
      <vt:lpstr>Локальные акты образовательного учреждения</vt:lpstr>
      <vt:lpstr>Профессиональный стандарт педагога  Педагога-психолога  Тьютора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обеспечение инклюзивного образования</dc:title>
  <dc:creator>science@kimc.ms</dc:creator>
  <cp:lastModifiedBy>RTF</cp:lastModifiedBy>
  <cp:revision>30</cp:revision>
  <cp:lastPrinted>2017-09-13T04:48:36Z</cp:lastPrinted>
  <dcterms:created xsi:type="dcterms:W3CDTF">2017-09-11T03:28:24Z</dcterms:created>
  <dcterms:modified xsi:type="dcterms:W3CDTF">2017-09-29T07:45:02Z</dcterms:modified>
</cp:coreProperties>
</file>