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4" r:id="rId4"/>
    <p:sldId id="262" r:id="rId5"/>
    <p:sldId id="269" r:id="rId6"/>
    <p:sldId id="270" r:id="rId7"/>
    <p:sldId id="271" r:id="rId8"/>
    <p:sldId id="268" r:id="rId9"/>
    <p:sldId id="267" r:id="rId10"/>
    <p:sldId id="277" r:id="rId11"/>
    <p:sldId id="276" r:id="rId12"/>
    <p:sldId id="274" r:id="rId13"/>
    <p:sldId id="278" r:id="rId14"/>
    <p:sldId id="279" r:id="rId15"/>
    <p:sldId id="258" r:id="rId16"/>
    <p:sldId id="259" r:id="rId17"/>
    <p:sldId id="26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08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ony\Desktop\Tablitsa%20&#1075;&#1088;&#1091;&#1087;&#1087;&#1099;%203,%204,%205%20(1)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Стили семейного воспитания</a:t>
            </a:r>
            <a:r>
              <a:rPr lang="ru-RU" sz="2000" baseline="0" dirty="0"/>
              <a:t>  (мнение детей)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Лист1!$M$14:$N$14</c:f>
              <c:strCache>
                <c:ptCount val="2"/>
                <c:pt idx="0">
                  <c:v>социализирующий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Лист1!$O$13:$T$13</c:f>
              <c:strCache>
                <c:ptCount val="6"/>
                <c:pt idx="0">
                  <c:v>3 класс</c:v>
                </c:pt>
                <c:pt idx="1">
                  <c:v>4 класс</c:v>
                </c:pt>
                <c:pt idx="2">
                  <c:v>5 класс</c:v>
                </c:pt>
                <c:pt idx="3">
                  <c:v>9 класс</c:v>
                </c:pt>
                <c:pt idx="4">
                  <c:v>10 класс</c:v>
                </c:pt>
                <c:pt idx="5">
                  <c:v>11 класс</c:v>
                </c:pt>
              </c:strCache>
            </c:strRef>
          </c:cat>
          <c:val>
            <c:numRef>
              <c:f>Лист1!$O$14:$T$14</c:f>
              <c:numCache>
                <c:formatCode>0.00%</c:formatCode>
                <c:ptCount val="6"/>
                <c:pt idx="0">
                  <c:v>0.42105263157894757</c:v>
                </c:pt>
                <c:pt idx="1">
                  <c:v>0.42857142857142855</c:v>
                </c:pt>
                <c:pt idx="2">
                  <c:v>0.73913043478260854</c:v>
                </c:pt>
                <c:pt idx="3">
                  <c:v>0.63698630136986301</c:v>
                </c:pt>
                <c:pt idx="4">
                  <c:v>0.58000000000000018</c:v>
                </c:pt>
                <c:pt idx="5">
                  <c:v>0.52100840336134469</c:v>
                </c:pt>
              </c:numCache>
            </c:numRef>
          </c:val>
        </c:ser>
        <c:ser>
          <c:idx val="1"/>
          <c:order val="1"/>
          <c:tx>
            <c:strRef>
              <c:f>Лист1!$M$15:$N$15</c:f>
              <c:strCache>
                <c:ptCount val="2"/>
                <c:pt idx="0">
                  <c:v>помогающий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Лист1!$O$13:$T$13</c:f>
              <c:strCache>
                <c:ptCount val="6"/>
                <c:pt idx="0">
                  <c:v>3 класс</c:v>
                </c:pt>
                <c:pt idx="1">
                  <c:v>4 класс</c:v>
                </c:pt>
                <c:pt idx="2">
                  <c:v>5 класс</c:v>
                </c:pt>
                <c:pt idx="3">
                  <c:v>9 класс</c:v>
                </c:pt>
                <c:pt idx="4">
                  <c:v>10 класс</c:v>
                </c:pt>
                <c:pt idx="5">
                  <c:v>11 класс</c:v>
                </c:pt>
              </c:strCache>
            </c:strRef>
          </c:cat>
          <c:val>
            <c:numRef>
              <c:f>Лист1!$O$15:$T$15</c:f>
              <c:numCache>
                <c:formatCode>0.00%</c:formatCode>
                <c:ptCount val="6"/>
                <c:pt idx="0">
                  <c:v>0.47368421052631576</c:v>
                </c:pt>
                <c:pt idx="1">
                  <c:v>0.38095238095238138</c:v>
                </c:pt>
                <c:pt idx="2">
                  <c:v>8.6956521739130516E-2</c:v>
                </c:pt>
                <c:pt idx="3">
                  <c:v>0.18493150684931517</c:v>
                </c:pt>
                <c:pt idx="4">
                  <c:v>0.28000000000000008</c:v>
                </c:pt>
                <c:pt idx="5">
                  <c:v>0.38655462184873973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5711744"/>
        <c:axId val="215713664"/>
      </c:barChart>
      <c:catAx>
        <c:axId val="21571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713664"/>
        <c:crosses val="autoZero"/>
        <c:auto val="1"/>
        <c:lblAlgn val="ctr"/>
        <c:lblOffset val="100"/>
        <c:noMultiLvlLbl val="0"/>
      </c:catAx>
      <c:valAx>
        <c:axId val="215713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71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6ECC1-A7CD-4AB3-9D30-1F7A61DF15FE}" type="datetimeFigureOut">
              <a:rPr lang="ru-RU"/>
              <a:pPr>
                <a:defRPr/>
              </a:pPr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84652-ED93-49A6-B67E-4CAE7B098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852DB-0A01-4C78-9EDA-6E0CD46810A9}" type="datetimeFigureOut">
              <a:rPr lang="ru-RU"/>
              <a:pPr>
                <a:defRPr/>
              </a:pPr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84BFE-E322-4BD2-8096-62646D19E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393D8-EFD2-46B6-9F01-B9402E966C67}" type="datetimeFigureOut">
              <a:rPr lang="ru-RU"/>
              <a:pPr>
                <a:defRPr/>
              </a:pPr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419E-C80A-45CD-B1CC-03A7187B3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5281E-D3D7-4101-A405-422F31E48B3C}" type="datetimeFigureOut">
              <a:rPr lang="ru-RU"/>
              <a:pPr>
                <a:defRPr/>
              </a:pPr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C6195-3118-412C-A3AD-265B51345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68609-40C8-4391-8C9B-8D21ED0DE5AE}" type="datetimeFigureOut">
              <a:rPr lang="ru-RU"/>
              <a:pPr>
                <a:defRPr/>
              </a:pPr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083B4-440C-4A2D-8BFD-BD909F792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5CA76-34AE-4ADE-8402-775D7AEA3ADC}" type="datetimeFigureOut">
              <a:rPr lang="ru-RU"/>
              <a:pPr>
                <a:defRPr/>
              </a:pPr>
              <a:t>31.08.2018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EA374-7667-4759-B593-7C11990BA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7305D-235B-444C-B4F2-55EEAFF31C9E}" type="datetimeFigureOut">
              <a:rPr lang="ru-RU"/>
              <a:pPr>
                <a:defRPr/>
              </a:pPr>
              <a:t>31.08.2018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2C083-4A42-49EB-940C-7A15AF6B9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62CA2-EC5C-4E44-8CC0-C2A355644FA3}" type="datetimeFigureOut">
              <a:rPr lang="ru-RU"/>
              <a:pPr>
                <a:defRPr/>
              </a:pPr>
              <a:t>31.08.2018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1583A-3D70-4B37-93BE-6C7A46404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51CB9-3443-4D20-942B-D1AEBAD5C598}" type="datetimeFigureOut">
              <a:rPr lang="ru-RU"/>
              <a:pPr>
                <a:defRPr/>
              </a:pPr>
              <a:t>31.08.2018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C0A55-E4AA-420E-A2AE-1C7D4F70B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A70C3-BE31-4A4E-86C3-86473D71D9AA}" type="datetimeFigureOut">
              <a:rPr lang="ru-RU"/>
              <a:pPr>
                <a:defRPr/>
              </a:pPr>
              <a:t>31.08.2018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EE284-77F7-4692-8F64-6AED16AA7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C794-5488-44A2-8EBF-D9E9C8DAC287}" type="datetimeFigureOut">
              <a:rPr lang="ru-RU"/>
              <a:pPr>
                <a:defRPr/>
              </a:pPr>
              <a:t>31.08.2018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3C186-625E-41DA-85E5-C72E2429F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8C31C6-D78C-44E8-AFD4-E59C4EB8A82C}" type="datetimeFigureOut">
              <a:rPr lang="ru-RU"/>
              <a:pPr>
                <a:defRPr/>
              </a:pPr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3A5E5F-8360-4449-B36C-51811E105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Объект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10779">
            <a:off x="815975" y="1439863"/>
            <a:ext cx="2122488" cy="300196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8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40828">
            <a:off x="6149975" y="1970088"/>
            <a:ext cx="2122488" cy="300355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grpSp>
        <p:nvGrpSpPr>
          <p:cNvPr id="13315" name="Группа 1028"/>
          <p:cNvGrpSpPr>
            <a:grpSpLocks/>
          </p:cNvGrpSpPr>
          <p:nvPr/>
        </p:nvGrpSpPr>
        <p:grpSpPr bwMode="auto">
          <a:xfrm>
            <a:off x="2640013" y="896938"/>
            <a:ext cx="4308475" cy="4914900"/>
            <a:chOff x="2398903" y="217623"/>
            <a:chExt cx="5437832" cy="6202528"/>
          </a:xfrm>
        </p:grpSpPr>
        <p:pic>
          <p:nvPicPr>
            <p:cNvPr id="13318" name="Picture 8" descr="&amp;Pcy;&amp;ocy;&amp;khcy;&amp;ocy;&amp;zhcy;&amp;iecy;&amp;iecy; &amp;icy;&amp;zcy;&amp;ocy;&amp;bcy;&amp;rcy;&amp;acy;&amp;zhcy;&amp;iecy;&amp;ncy;&amp;icy;&amp;iecy;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98903" y="217623"/>
              <a:ext cx="5437832" cy="620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319" name="Группа 1026"/>
            <p:cNvGrpSpPr>
              <a:grpSpLocks/>
            </p:cNvGrpSpPr>
            <p:nvPr/>
          </p:nvGrpSpPr>
          <p:grpSpPr bwMode="auto">
            <a:xfrm>
              <a:off x="2864684" y="605338"/>
              <a:ext cx="4352549" cy="4987360"/>
              <a:chOff x="2864684" y="605338"/>
              <a:chExt cx="4352549" cy="4987360"/>
            </a:xfrm>
          </p:grpSpPr>
          <p:grpSp>
            <p:nvGrpSpPr>
              <p:cNvPr id="13320" name="Группа 12"/>
              <p:cNvGrpSpPr>
                <a:grpSpLocks/>
              </p:cNvGrpSpPr>
              <p:nvPr/>
            </p:nvGrpSpPr>
            <p:grpSpPr bwMode="auto">
              <a:xfrm>
                <a:off x="3304771" y="817771"/>
                <a:ext cx="3912462" cy="4675359"/>
                <a:chOff x="2998644" y="732020"/>
                <a:chExt cx="3912462" cy="4675359"/>
              </a:xfrm>
            </p:grpSpPr>
            <p:sp>
              <p:nvSpPr>
                <p:cNvPr id="10" name="Прямоугольный треугольник 9"/>
                <p:cNvSpPr/>
                <p:nvPr/>
              </p:nvSpPr>
              <p:spPr>
                <a:xfrm rot="20980443">
                  <a:off x="3020999" y="1230395"/>
                  <a:ext cx="1736524" cy="4176984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scene3d>
                  <a:camera prst="orthographicFront">
                    <a:rot lat="1800000" lon="299975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grpSp>
              <p:nvGrpSpPr>
                <p:cNvPr id="13326" name="Группа 11"/>
                <p:cNvGrpSpPr>
                  <a:grpSpLocks/>
                </p:cNvGrpSpPr>
                <p:nvPr/>
              </p:nvGrpSpPr>
              <p:grpSpPr bwMode="auto">
                <a:xfrm>
                  <a:off x="2998644" y="732020"/>
                  <a:ext cx="3912462" cy="4367040"/>
                  <a:chOff x="2682021" y="814314"/>
                  <a:chExt cx="3912462" cy="4367040"/>
                </a:xfrm>
              </p:grpSpPr>
              <p:sp>
                <p:nvSpPr>
                  <p:cNvPr id="11" name="Прямоугольник 10"/>
                  <p:cNvSpPr/>
                  <p:nvPr/>
                </p:nvSpPr>
                <p:spPr>
                  <a:xfrm rot="20801553">
                    <a:off x="3007909" y="4817353"/>
                    <a:ext cx="3586574" cy="36400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  <a:scene3d>
                    <a:camera prst="orthographicFront">
                      <a:rot lat="0" lon="60000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16" name="Прямоугольный треугольник 15"/>
                  <p:cNvSpPr/>
                  <p:nvPr/>
                </p:nvSpPr>
                <p:spPr>
                  <a:xfrm rot="15200516">
                    <a:off x="2853649" y="1866855"/>
                    <a:ext cx="4202453" cy="2097371"/>
                  </a:xfrm>
                  <a:prstGeom prst="rtTriangl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  <a:scene3d>
                    <a:camera prst="orthographicFront">
                      <a:rot lat="20999999" lon="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pic>
                <p:nvPicPr>
                  <p:cNvPr id="13329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-770273">
                    <a:off x="2682021" y="903390"/>
                    <a:ext cx="3186865" cy="42407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cxnSp>
            <p:nvCxnSpPr>
              <p:cNvPr id="15" name="Прямая соединительная линия 14"/>
              <p:cNvCxnSpPr/>
              <p:nvPr/>
            </p:nvCxnSpPr>
            <p:spPr>
              <a:xfrm flipH="1" flipV="1">
                <a:off x="2871758" y="1341531"/>
                <a:ext cx="835510" cy="4251215"/>
              </a:xfrm>
              <a:prstGeom prst="line">
                <a:avLst/>
              </a:prstGeom>
              <a:ln w="44450" cmpd="sng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 flipV="1">
                <a:off x="6003420" y="606283"/>
                <a:ext cx="1208185" cy="4195120"/>
              </a:xfrm>
              <a:prstGeom prst="line">
                <a:avLst/>
              </a:prstGeom>
              <a:ln w="44450" cmpd="sng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V="1">
                <a:off x="3707268" y="4797397"/>
                <a:ext cx="3478289" cy="791342"/>
              </a:xfrm>
              <a:prstGeom prst="line">
                <a:avLst/>
              </a:prstGeom>
              <a:ln w="44450" cmpd="sng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flipV="1">
                <a:off x="2863744" y="606283"/>
                <a:ext cx="3139676" cy="735247"/>
              </a:xfrm>
              <a:prstGeom prst="line">
                <a:avLst/>
              </a:prstGeom>
              <a:ln w="44450" cmpd="sng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0519" y="4077606"/>
            <a:ext cx="8496300" cy="1928813"/>
          </a:xfrm>
          <a:solidFill>
            <a:schemeClr val="bg1">
              <a:alpha val="60000"/>
            </a:schemeClr>
          </a:solidFill>
        </p:spPr>
        <p:txBody>
          <a:bodyPr rtlCol="0">
            <a:no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"Формирование метапредметных результатов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средствами </a:t>
            </a:r>
            <a:r>
              <a:rPr lang="ru-RU" b="1" dirty="0" smtClean="0">
                <a:solidFill>
                  <a:srgbClr val="002060"/>
                </a:solidFill>
              </a:rPr>
              <a:t>проектной деятельности социально-гуманитарной направленности"</a:t>
            </a:r>
            <a:endParaRPr lang="ru-RU" dirty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TextBox 3"/>
          <p:cNvSpPr txBox="1">
            <a:spLocks noChangeArrowheads="1"/>
          </p:cNvSpPr>
          <p:nvPr/>
        </p:nvSpPr>
        <p:spPr bwMode="auto">
          <a:xfrm>
            <a:off x="107950" y="328613"/>
            <a:ext cx="8961438" cy="646112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chemeClr val="tx2"/>
                </a:solidFill>
                <a:latin typeface="Calibri" pitchFamily="34" charset="0"/>
              </a:rPr>
              <a:t>МУНИЦИПАЛЬНОЕ АВТОНОМНОЕ БЮДЖЕТНОЕ ОБЩЕОБРАЗОВАТЕЛЬНОЕ УЧРЕЖДЕНИЕ</a:t>
            </a:r>
          </a:p>
          <a:p>
            <a:pPr algn="ctr"/>
            <a:r>
              <a:rPr lang="ru-RU" altLang="ru-RU" b="1">
                <a:solidFill>
                  <a:schemeClr val="tx2"/>
                </a:solidFill>
                <a:latin typeface="Calibri" pitchFamily="34" charset="0"/>
              </a:rPr>
              <a:t>«СРЕДНЯЯ ШКОЛА № 23 С УГЛУБЛЕННЫМ ИЗУЧЕНИЕМ ОТДЕЛЬНЫХ ПРЕДМЕТОВ»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88910" y="5949280"/>
            <a:ext cx="52311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err="1" smtClean="0"/>
              <a:t>Шафиева</a:t>
            </a:r>
            <a:r>
              <a:rPr lang="ru-RU" sz="2400" b="1" dirty="0" smtClean="0"/>
              <a:t> Алена Игоревна, </a:t>
            </a:r>
          </a:p>
          <a:p>
            <a:pPr algn="r"/>
            <a:r>
              <a:rPr lang="ru-RU" sz="2400" b="1" dirty="0" smtClean="0"/>
              <a:t>учитель истории МАОУ СШ № 23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0988" y="134937"/>
            <a:ext cx="1822450" cy="3240088"/>
          </a:xfrm>
          <a:effectLst>
            <a:softEdge rad="112500"/>
          </a:effectLst>
          <a:ex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8228" y="197619"/>
            <a:ext cx="1807270" cy="32131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8768" y="170632"/>
            <a:ext cx="1822450" cy="324008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988" y="3429272"/>
            <a:ext cx="1822450" cy="324008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97619"/>
            <a:ext cx="1822450" cy="324008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355" y="3437707"/>
            <a:ext cx="1822450" cy="324008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227263" y="4143375"/>
            <a:ext cx="4679950" cy="1716088"/>
          </a:xfrm>
          <a:solidFill>
            <a:schemeClr val="bg1">
              <a:alpha val="6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Анкетирование 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младших школьников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052513"/>
            <a:ext cx="8713788" cy="5761037"/>
          </a:xfrm>
          <a:solidFill>
            <a:schemeClr val="bg1">
              <a:alpha val="60000"/>
            </a:schemeClr>
          </a:solidFill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i="1" u="sng" dirty="0">
                <a:solidFill>
                  <a:schemeClr val="tx2">
                    <a:lumMod val="75000"/>
                  </a:schemeClr>
                </a:solidFill>
              </a:rPr>
              <a:t>ДО: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Ты получаешь в школе плохую отметку, родители узнают о ней, какова их реакция:</a:t>
            </a:r>
            <a:endParaRPr lang="ru-RU" sz="36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i="1" dirty="0">
                <a:solidFill>
                  <a:schemeClr val="tx2">
                    <a:lumMod val="75000"/>
                  </a:schemeClr>
                </a:solidFill>
              </a:rPr>
              <a:t>А) Обычно наказывают;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i="1" dirty="0">
                <a:solidFill>
                  <a:schemeClr val="tx2">
                    <a:lumMod val="75000"/>
                  </a:schemeClr>
                </a:solidFill>
              </a:rPr>
              <a:t>Б) Разговаривают со мной, стараются выяснить причину;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i="1" dirty="0">
                <a:solidFill>
                  <a:schemeClr val="tx2">
                    <a:lumMod val="75000"/>
                  </a:schemeClr>
                </a:solidFill>
              </a:rPr>
              <a:t>В) Никак не реагируют, потому что </a:t>
            </a: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>_________</a:t>
            </a:r>
            <a:r>
              <a:rPr lang="en-US" sz="3600" i="1" dirty="0" smtClean="0">
                <a:solidFill>
                  <a:schemeClr val="tx2">
                    <a:lumMod val="75000"/>
                  </a:schemeClr>
                </a:solidFill>
              </a:rPr>
              <a:t>___</a:t>
            </a: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>__________;</a:t>
            </a:r>
            <a:endParaRPr lang="ru-RU" sz="36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i="1" dirty="0">
                <a:solidFill>
                  <a:schemeClr val="tx2">
                    <a:lumMod val="75000"/>
                  </a:schemeClr>
                </a:solidFill>
              </a:rPr>
              <a:t>Г) Другое </a:t>
            </a: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>______________________________________________</a:t>
            </a:r>
            <a:endParaRPr lang="ru-RU" sz="36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i="1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i="1" u="sng" dirty="0">
                <a:solidFill>
                  <a:schemeClr val="tx2">
                    <a:lumMod val="75000"/>
                  </a:schemeClr>
                </a:solidFill>
              </a:rPr>
              <a:t>ПОСЛЕ: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</a:rPr>
              <a:t>Ты получаешь в школе плохую отметку, родители узнают о ней, какова их реакция:</a:t>
            </a:r>
            <a:endParaRPr lang="ru-RU" sz="36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i="1" dirty="0">
                <a:solidFill>
                  <a:schemeClr val="tx2">
                    <a:lumMod val="75000"/>
                  </a:schemeClr>
                </a:solidFill>
              </a:rPr>
              <a:t>А) Накажут;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i="1" dirty="0">
                <a:solidFill>
                  <a:schemeClr val="tx2">
                    <a:lumMod val="75000"/>
                  </a:schemeClr>
                </a:solidFill>
              </a:rPr>
              <a:t>Б) Разговаривают со мной, стараются выяснить причину (проведут разговор о значении образования);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i="1" dirty="0">
                <a:solidFill>
                  <a:schemeClr val="tx2">
                    <a:lumMod val="75000"/>
                  </a:schemeClr>
                </a:solidFill>
              </a:rPr>
              <a:t>В) Никак не реагируют, потому что </a:t>
            </a: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>_____________________;</a:t>
            </a:r>
            <a:endParaRPr lang="ru-RU" sz="36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i="1" dirty="0">
                <a:solidFill>
                  <a:schemeClr val="tx2">
                    <a:lumMod val="75000"/>
                  </a:schemeClr>
                </a:solidFill>
              </a:rPr>
              <a:t>Г) Наймут мне репетитора или вместе со мной постараются разобраться в </a:t>
            </a: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>ошибках.</a:t>
            </a:r>
            <a:endParaRPr lang="ru-RU" sz="36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chemeClr val="bg1">
              <a:alpha val="6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900" b="1" i="1" dirty="0" smtClean="0">
                <a:solidFill>
                  <a:schemeClr val="tx2">
                    <a:lumMod val="75000"/>
                  </a:schemeClr>
                </a:solidFill>
              </a:rPr>
              <a:t>Пример вопросов анкеты для учащихся 6 – 8 </a:t>
            </a:r>
            <a:r>
              <a:rPr lang="ru-RU" altLang="ru-RU" sz="2900" b="1" i="1" dirty="0" err="1" smtClean="0">
                <a:solidFill>
                  <a:schemeClr val="tx2">
                    <a:lumMod val="75000"/>
                  </a:schemeClr>
                </a:solidFill>
              </a:rPr>
              <a:t>кл</a:t>
            </a:r>
            <a:r>
              <a:rPr lang="ru-RU" altLang="ru-RU" sz="29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9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i="1" dirty="0">
                <a:solidFill>
                  <a:schemeClr val="tx2">
                    <a:lumMod val="75000"/>
                  </a:schemeClr>
                </a:solidFill>
              </a:rPr>
              <a:t>Пример вопросов анкеты для учащихся </a:t>
            </a:r>
            <a:r>
              <a:rPr lang="ru-RU" altLang="ru-RU" b="1" i="1" dirty="0" smtClean="0">
                <a:solidFill>
                  <a:schemeClr val="tx2">
                    <a:lumMod val="75000"/>
                  </a:schemeClr>
                </a:solidFill>
              </a:rPr>
              <a:t>9 </a:t>
            </a:r>
            <a:r>
              <a:rPr lang="ru-RU" altLang="ru-RU" b="1" i="1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altLang="ru-RU" b="1" i="1" dirty="0" smtClean="0">
                <a:solidFill>
                  <a:schemeClr val="tx2">
                    <a:lumMod val="75000"/>
                  </a:schemeClr>
                </a:solidFill>
              </a:rPr>
              <a:t>11 </a:t>
            </a:r>
            <a:r>
              <a:rPr lang="ru-RU" altLang="ru-RU" b="1" i="1" dirty="0">
                <a:solidFill>
                  <a:schemeClr val="tx2">
                    <a:lumMod val="75000"/>
                  </a:schemeClr>
                </a:solidFill>
              </a:rPr>
              <a:t>классов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solidFill>
            <a:schemeClr val="bg1">
              <a:alpha val="60000"/>
            </a:schemeClr>
          </a:solidFill>
        </p:spPr>
        <p:txBody>
          <a:bodyPr rtlCol="0">
            <a:normAutofit fontScale="925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i="1" dirty="0">
                <a:solidFill>
                  <a:schemeClr val="tx2">
                    <a:lumMod val="75000"/>
                  </a:schemeClr>
                </a:solidFill>
              </a:rPr>
              <a:t>Вы сказали родителям о желании поступить в определенное, понравившееся вам, профессиональное учебное заведение, Ваши родители </a:t>
            </a:r>
            <a:r>
              <a:rPr lang="ru-RU" altLang="ru-RU" i="1" dirty="0" smtClean="0">
                <a:solidFill>
                  <a:schemeClr val="tx2">
                    <a:lumMod val="75000"/>
                  </a:schemeClr>
                </a:solidFill>
              </a:rPr>
              <a:t>_______________________________</a:t>
            </a:r>
            <a:endParaRPr lang="ru-RU" altLang="ru-RU" i="1" dirty="0">
              <a:solidFill>
                <a:schemeClr val="tx2">
                  <a:lumMod val="7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i="1" dirty="0">
                <a:solidFill>
                  <a:schemeClr val="tx2">
                    <a:lumMod val="75000"/>
                  </a:schemeClr>
                </a:solidFill>
              </a:rPr>
              <a:t>Вы поздно пришли домой, и Ваши родители </a:t>
            </a:r>
            <a:r>
              <a:rPr lang="ru-RU" altLang="ru-RU" i="1" dirty="0" smtClean="0">
                <a:solidFill>
                  <a:schemeClr val="tx2">
                    <a:lumMod val="75000"/>
                  </a:schemeClr>
                </a:solidFill>
              </a:rPr>
              <a:t>________________________________________</a:t>
            </a:r>
            <a:endParaRPr lang="ru-RU" altLang="ru-RU" i="1" dirty="0">
              <a:solidFill>
                <a:schemeClr val="tx2">
                  <a:lumMod val="7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i="1" dirty="0">
                <a:solidFill>
                  <a:schemeClr val="tx2">
                    <a:lumMod val="75000"/>
                  </a:schemeClr>
                </a:solidFill>
              </a:rPr>
              <a:t>Родители внезапно узнали о вечеринке, которая планируется  у вас дома, они __________________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esktop\ПРОЕКТ СЕМЬЯ ГЛАЗАМИ ДЕТЕЙ\ФОТО обработка результатов\IMG_2822-21-03-18-07-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9000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219" name="Picture 3" descr="C:\Users\Пользователь\Desktop\ПРОЕКТ СЕМЬЯ ГЛАЗАМИ ДЕТЕЙ\ФОТО обработка результатов\IMG_2828-21-03-18-07-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488" y="3429360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220" name="Picture 4" descr="C:\Users\Пользователь\Desktop\ПРОЕКТ СЕМЬЯ ГЛАЗАМИ ДЕТЕЙ\ФОТО обработка результатов\IMG_2836-21-03-18-07-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992" y="3429000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716463" y="1125538"/>
            <a:ext cx="4176712" cy="1366837"/>
          </a:xfrm>
          <a:solidFill>
            <a:schemeClr val="bg1">
              <a:alpha val="6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Обработка результатов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i="1" dirty="0" smtClean="0">
                <a:solidFill>
                  <a:schemeClr val="accent1">
                    <a:lumMod val="75000"/>
                  </a:schemeClr>
                </a:solidFill>
              </a:rPr>
              <a:t>Итоги исследования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23528" y="1628800"/>
          <a:ext cx="8507288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Деятельность учащихся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chemeClr val="bg1">
              <a:alpha val="60000"/>
            </a:schemeClr>
          </a:solidFill>
        </p:spPr>
        <p:txBody>
          <a:bodyPr rtlCol="0">
            <a:normAutofit fontScale="70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700" i="1" dirty="0">
                <a:solidFill>
                  <a:schemeClr val="tx2">
                    <a:lumMod val="75000"/>
                  </a:schemeClr>
                </a:solidFill>
              </a:rPr>
              <a:t>Изучение методики составления </a:t>
            </a:r>
            <a:r>
              <a:rPr lang="ru-RU" sz="3700" i="1" dirty="0" smtClean="0">
                <a:solidFill>
                  <a:schemeClr val="tx2">
                    <a:lumMod val="75000"/>
                  </a:schemeClr>
                </a:solidFill>
              </a:rPr>
              <a:t>анкет;</a:t>
            </a:r>
            <a:endParaRPr lang="ru-RU" sz="3700" i="1" dirty="0">
              <a:solidFill>
                <a:schemeClr val="tx2">
                  <a:lumMod val="7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700" i="1" dirty="0">
                <a:solidFill>
                  <a:schemeClr val="tx2">
                    <a:lumMod val="75000"/>
                  </a:schemeClr>
                </a:solidFill>
              </a:rPr>
              <a:t>Определение видов, форм анкетирования в соответствии с возрастом </a:t>
            </a:r>
            <a:r>
              <a:rPr lang="ru-RU" sz="3700" i="1" dirty="0" err="1">
                <a:solidFill>
                  <a:schemeClr val="tx2">
                    <a:lumMod val="75000"/>
                  </a:schemeClr>
                </a:solidFill>
              </a:rPr>
              <a:t>референтной</a:t>
            </a:r>
            <a:r>
              <a:rPr lang="ru-RU" sz="37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700" i="1" dirty="0" smtClean="0">
                <a:solidFill>
                  <a:schemeClr val="tx2">
                    <a:lumMod val="75000"/>
                  </a:schemeClr>
                </a:solidFill>
              </a:rPr>
              <a:t>группы;</a:t>
            </a:r>
            <a:endParaRPr lang="ru-RU" sz="3700" i="1" dirty="0">
              <a:solidFill>
                <a:schemeClr val="tx2">
                  <a:lumMod val="7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700" i="1" dirty="0">
                <a:solidFill>
                  <a:schemeClr val="tx2">
                    <a:lumMod val="75000"/>
                  </a:schemeClr>
                </a:solidFill>
              </a:rPr>
              <a:t>Составление </a:t>
            </a:r>
            <a:r>
              <a:rPr lang="ru-RU" sz="3700" i="1" dirty="0" smtClean="0">
                <a:solidFill>
                  <a:schemeClr val="tx2">
                    <a:lumMod val="75000"/>
                  </a:schemeClr>
                </a:solidFill>
              </a:rPr>
              <a:t>анкет;</a:t>
            </a:r>
            <a:endParaRPr lang="ru-RU" sz="3700" i="1" dirty="0">
              <a:solidFill>
                <a:schemeClr val="tx2">
                  <a:lumMod val="7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700" i="1" dirty="0">
                <a:solidFill>
                  <a:schemeClr val="tx2">
                    <a:lumMod val="75000"/>
                  </a:schemeClr>
                </a:solidFill>
              </a:rPr>
              <a:t>Апробация анкет и методики проведения на </a:t>
            </a:r>
            <a:r>
              <a:rPr lang="ru-RU" sz="3700" i="1" dirty="0" smtClean="0">
                <a:solidFill>
                  <a:schemeClr val="tx2">
                    <a:lumMod val="75000"/>
                  </a:schemeClr>
                </a:solidFill>
              </a:rPr>
              <a:t>одноклассниках;</a:t>
            </a:r>
            <a:endParaRPr lang="ru-RU" sz="3700" i="1" dirty="0">
              <a:solidFill>
                <a:schemeClr val="tx2">
                  <a:lumMod val="7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700" i="1" dirty="0">
                <a:solidFill>
                  <a:schemeClr val="tx2">
                    <a:lumMod val="75000"/>
                  </a:schemeClr>
                </a:solidFill>
              </a:rPr>
              <a:t>Корректировка анкет, корректировка методики проведения </a:t>
            </a:r>
            <a:r>
              <a:rPr lang="ru-RU" sz="3700" i="1" dirty="0" smtClean="0">
                <a:solidFill>
                  <a:schemeClr val="tx2">
                    <a:lumMod val="75000"/>
                  </a:schemeClr>
                </a:solidFill>
              </a:rPr>
              <a:t>анкетирования;</a:t>
            </a:r>
            <a:endParaRPr lang="ru-RU" sz="3700" i="1" dirty="0">
              <a:solidFill>
                <a:schemeClr val="tx2">
                  <a:lumMod val="7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700" i="1" dirty="0" smtClean="0">
                <a:solidFill>
                  <a:schemeClr val="tx2">
                    <a:lumMod val="75000"/>
                  </a:schemeClr>
                </a:solidFill>
              </a:rPr>
              <a:t>Анкетирование;</a:t>
            </a:r>
            <a:endParaRPr lang="ru-RU" sz="3700" i="1" dirty="0">
              <a:solidFill>
                <a:schemeClr val="tx2">
                  <a:lumMod val="7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700" i="1" dirty="0">
                <a:solidFill>
                  <a:schemeClr val="tx2">
                    <a:lumMod val="75000"/>
                  </a:schemeClr>
                </a:solidFill>
              </a:rPr>
              <a:t>Обработка </a:t>
            </a:r>
            <a:r>
              <a:rPr lang="ru-RU" sz="3700" i="1" dirty="0" smtClean="0">
                <a:solidFill>
                  <a:schemeClr val="tx2">
                    <a:lumMod val="75000"/>
                  </a:schemeClr>
                </a:solidFill>
              </a:rPr>
              <a:t>результатов;</a:t>
            </a:r>
            <a:endParaRPr lang="ru-RU" sz="3700" i="1" dirty="0">
              <a:solidFill>
                <a:schemeClr val="tx2">
                  <a:lumMod val="7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700" i="1" dirty="0">
                <a:solidFill>
                  <a:schemeClr val="tx2">
                    <a:lumMod val="75000"/>
                  </a:schemeClr>
                </a:solidFill>
              </a:rPr>
              <a:t>Презентация результатов и их обсуждение в </a:t>
            </a:r>
            <a:r>
              <a:rPr lang="ru-RU" sz="3700" i="1" dirty="0" smtClean="0">
                <a:solidFill>
                  <a:schemeClr val="tx2">
                    <a:lumMod val="75000"/>
                  </a:schemeClr>
                </a:solidFill>
              </a:rPr>
              <a:t>классе;</a:t>
            </a:r>
            <a:endParaRPr lang="ru-RU" sz="3700" i="1" dirty="0">
              <a:solidFill>
                <a:schemeClr val="tx2">
                  <a:lumMod val="7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700" i="1" dirty="0">
                <a:solidFill>
                  <a:schemeClr val="tx2">
                    <a:lumMod val="75000"/>
                  </a:schemeClr>
                </a:solidFill>
              </a:rPr>
              <a:t>Проектирование социальной акции для родителей (создание Книги для родителей</a:t>
            </a:r>
            <a:r>
              <a:rPr lang="ru-RU" sz="3700" i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3700" i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«Книга для родителей»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>
              <a:alpha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5640285" cy="375644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8287" y="1556792"/>
            <a:ext cx="4548209" cy="3235595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5564" y="3573016"/>
            <a:ext cx="4466676" cy="3173861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755650" y="404813"/>
            <a:ext cx="7704138" cy="6264275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Над созданием книги работали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: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u="sng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Кураторы проекта</a:t>
            </a:r>
            <a:r>
              <a:rPr lang="ru-RU" sz="2600" u="sng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: </a:t>
            </a:r>
            <a:endParaRPr lang="en-US" sz="2600" u="sng" dirty="0" smtClean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Бочарова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Ю.Ю.,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доцент, кандидат педагогических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наук;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Блошко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А. А.,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заместитель директора по НМР МАОУ СШ №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23;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Сизых А. А.,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заместитель директора по УВР МАОУ СШ №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23;</a:t>
            </a:r>
            <a:endParaRPr lang="ru-RU" sz="2600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Шафиева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А. И.,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учитель истории, обществознания МАОУ СШ № 23,   классный руководитель 10Б </a:t>
            </a:r>
            <a:r>
              <a:rPr lang="ru-RU" sz="2600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кл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. </a:t>
            </a:r>
            <a:endParaRPr lang="ru-RU" sz="2600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 smtClean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u="sng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Художники-оформители</a:t>
            </a:r>
            <a:r>
              <a:rPr lang="ru-RU" sz="2600" b="1" u="sng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: </a:t>
            </a:r>
            <a:endParaRPr lang="ru-RU" sz="2600" b="1" u="sng" dirty="0" smtClean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Власова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А.,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Гончарова А., Дементьева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А., Зайцев А., Колчина Д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u="sng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Составление диагностических материалов, проведение анкетирования, анализ полученных данных: </a:t>
            </a:r>
            <a:endParaRPr lang="ru-RU" sz="2600" u="sng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Власова А., </a:t>
            </a:r>
            <a:r>
              <a:rPr lang="ru-RU" sz="2600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Гаськова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А., Гончарова А., </a:t>
            </a:r>
            <a:r>
              <a:rPr lang="ru-RU" sz="2600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Даций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Я., Дементьева А., Зайцев А., Каверзина С., Колчина Д., </a:t>
            </a:r>
            <a:r>
              <a:rPr lang="ru-RU" sz="2600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Копатилова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Н., Кравцов А., </a:t>
            </a:r>
            <a:r>
              <a:rPr lang="ru-RU" sz="2600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Кущенкова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М., </a:t>
            </a:r>
            <a:r>
              <a:rPr lang="ru-RU" sz="2600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Мандрыгин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В., Мирошниченко Е., </a:t>
            </a:r>
            <a:r>
              <a:rPr lang="ru-RU" sz="2600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Пушина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С., Толстова Д., Турсунов Д., </a:t>
            </a:r>
            <a:r>
              <a:rPr lang="ru-RU" sz="2600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Хатеева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А., </a:t>
            </a:r>
            <a:r>
              <a:rPr lang="ru-RU" sz="2600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Ченшутан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 А., Чумакова Ю., Яковенко 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Участники проекта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2" descr="https://sun4-1.userapi.com/c831109/v831109799/2fa78/Y6vJwU3iLw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022"/>
          <a:stretch>
            <a:fillRect/>
          </a:stretch>
        </p:blipFill>
        <p:spPr bwMode="auto">
          <a:xfrm>
            <a:off x="2678113" y="1581150"/>
            <a:ext cx="3743325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66738" y="5078413"/>
            <a:ext cx="7966075" cy="144621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учащиеся 10Б класса социально-гуманитарного профиля;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классный руководитель 10Б;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заместитель директора по УВР;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200" b="1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заместитель директора по НМР</a:t>
            </a:r>
          </a:p>
        </p:txBody>
      </p:sp>
      <p:pic>
        <p:nvPicPr>
          <p:cNvPr id="6" name="Picture 2" descr="C:\Users\Пользователь\Desktop\ПРОЕКТ СЕМЬЯ ГЛАЗАМИ ДЕТЕЙ\к 1 занятию (24.10)\фото\DSCN23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5420" y="2322257"/>
            <a:ext cx="2627784" cy="197083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4" descr="C:\Users\Пользователь\Desktop\ПРОЕКТ СЕМЬЯ ГЛАЗАМИ ДЕТЕЙ\к 1 занятию (24.10)\фото\DSCN23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22257"/>
            <a:ext cx="2642026" cy="198176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solidFill>
            <a:schemeClr val="bg1">
              <a:alpha val="59999"/>
            </a:schemeClr>
          </a:solidFill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altLang="ru-RU" i="1" smtClean="0">
                <a:solidFill>
                  <a:schemeClr val="tx2"/>
                </a:solidFill>
              </a:rPr>
              <a:t>организация исследования стилей семейного воспитания самими подростками и презентации результатов родителям.</a:t>
            </a:r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b="1" i="1" smtClean="0">
                <a:solidFill>
                  <a:schemeClr val="tx2">
                    <a:lumMod val="75000"/>
                  </a:schemeClr>
                </a:solidFill>
              </a:rPr>
              <a:t>Суть проекта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Задачи разработчиков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  <a:solidFill>
            <a:schemeClr val="bg1">
              <a:alpha val="60000"/>
            </a:schemeClr>
          </a:solidFill>
        </p:spPr>
        <p:txBody>
          <a:bodyPr rtlCol="0"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Формировать у старшеклассников ряда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</a:rPr>
              <a:t>трансфессиональных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компетенций в области гуманитарных профессий: социального проектирования, проведения социологических опросов, работы в команде и т.д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.;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Влиять на формирование у юношей и девушек современной конструктивной  модели поведения как будущего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родителя;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Получить  адекватную картину эмоциональных проблем детей в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школе;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Привлечь внимание родителей к проблемам семьи с помощью детских форм представления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результатов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6788" y="1066800"/>
            <a:ext cx="4259262" cy="1354138"/>
          </a:xfrm>
          <a:solidFill>
            <a:schemeClr val="bg1">
              <a:alpha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Запуск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3429000"/>
            <a:ext cx="4319587" cy="3240088"/>
          </a:xfrm>
          <a:solidFill>
            <a:schemeClr val="bg1">
              <a:alpha val="60000"/>
            </a:schemeClr>
          </a:solidFill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Определение  области социальных  отношений, где бы старшеклассники  могли провести исследование и апробировать методы влияния,  изменения.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«Учитывая свой жизненный опыт,  предложите тот социальный институт,  в рамках которого мы с вами сможем реально что-то исследовать и изменить»</a:t>
            </a:r>
            <a:endParaRPr lang="ru-RU" sz="20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Пользователь\Desktop\ПРОЕКТ СЕМЬЯ ГЛАЗАМИ ДЕТЕЙ\к 1 занятию (24.10)\фото\DSCN230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3429360"/>
            <a:ext cx="4057143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4" name="Picture 2" descr="C:\Users\Пользователь\Desktop\ПРОЕКТ СЕМЬЯ ГЛАЗАМИ ДЕТЕЙ\к 1 занятию (24.10)\фото\DSCN23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9000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ПРОЕКТ СЕМЬЯ ГЛАЗАМИ ДЕТЕЙ\к 1 занятию (24.10)\фото\DSCN23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00" y="189000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123" name="Picture 3" descr="C:\Users\Пользователь\Desktop\ПРОЕКТ СЕМЬЯ ГЛАЗАМИ ДЕТЕЙ\к 1 занятию (24.10)\фото\DSCN23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000" y="3429360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126" name="Picture 6" descr="C:\Users\Пользователь\Desktop\ПРОЕКТ СЕМЬЯ ГЛАЗАМИ ДЕТЕЙ\к 1 занятию (24.10)\фото\DSCN23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9001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124" name="Picture 4" descr="C:\Users\Пользователь\Desktop\ПРОЕКТ СЕМЬЯ ГЛАЗАМИ ДЕТЕЙ\к 1 занятию (24.10)\фото\DSCN23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29360"/>
            <a:ext cx="4319472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</a:rPr>
              <a:t>Постановка исследовательских и проектных задач, овладение инструментами исследования</a:t>
            </a:r>
          </a:p>
        </p:txBody>
      </p:sp>
      <p:pic>
        <p:nvPicPr>
          <p:cNvPr id="10243" name="Picture 2" descr="C:\Users\Пользователь\Desktop\ПРОЕКТ СЕМЬЯ ГЛАЗАМИ ДЕТЕЙ\к 1 занятию (24.10)\фото\DSCN23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93625"/>
            <a:ext cx="2881313" cy="2159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44" name="Picture 3" descr="C:\Users\Пользователь\Desktop\ПРОЕКТ СЕМЬЯ ГЛАЗАМИ ДЕТЕЙ\к 1 занятию (24.10)\фото\DSCN23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493625"/>
            <a:ext cx="3113088" cy="2159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45" name="Picture 4" descr="C:\Users\Пользователь\Desktop\ПРОЕКТ СЕМЬЯ ГЛАЗАМИ ДЕТЕЙ\к 1 занятию (24.10)\фото\DSCN23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7648" y="3573463"/>
            <a:ext cx="4546600" cy="324008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Планирование деятельности</a:t>
            </a:r>
          </a:p>
        </p:txBody>
      </p:sp>
      <p:pic>
        <p:nvPicPr>
          <p:cNvPr id="20482" name="Picture 2" descr="C:\Users\Пользователь\Downloads\IMG_1161-08-11-17-03-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63" y="1484313"/>
            <a:ext cx="8002587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9999"/>
            </a:schemeClr>
          </a:solidFill>
        </p:spPr>
        <p:txBody>
          <a:bodyPr/>
          <a:lstStyle/>
          <a:p>
            <a:pPr eaLnBrk="1" hangingPunct="1"/>
            <a:r>
              <a:rPr lang="ru-RU" altLang="ru-RU" b="1" i="1" smtClean="0">
                <a:solidFill>
                  <a:schemeClr val="tx2"/>
                </a:solidFill>
              </a:rPr>
              <a:t>Разработка анкет</a:t>
            </a:r>
            <a:endParaRPr lang="ru-RU" b="1" i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>
              <a:alpha val="60000"/>
            </a:schemeClr>
          </a:solidFill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i="1" dirty="0">
                <a:solidFill>
                  <a:schemeClr val="tx2">
                    <a:lumMod val="75000"/>
                  </a:schemeClr>
                </a:solidFill>
              </a:rPr>
              <a:t>Отбор вопросов для </a:t>
            </a:r>
            <a:r>
              <a:rPr lang="ru-RU" altLang="ru-RU" i="1" dirty="0" smtClean="0">
                <a:solidFill>
                  <a:schemeClr val="tx2">
                    <a:lumMod val="75000"/>
                  </a:schemeClr>
                </a:solidFill>
              </a:rPr>
              <a:t>анкеты;</a:t>
            </a:r>
            <a:endParaRPr lang="ru-RU" altLang="ru-RU" i="1" dirty="0">
              <a:solidFill>
                <a:schemeClr val="tx2">
                  <a:lumMod val="7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i="1" dirty="0">
                <a:solidFill>
                  <a:schemeClr val="tx2">
                    <a:lumMod val="75000"/>
                  </a:schemeClr>
                </a:solidFill>
              </a:rPr>
              <a:t>Определение направлений </a:t>
            </a:r>
            <a:r>
              <a:rPr lang="ru-RU" altLang="ru-RU" i="1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ru-RU" altLang="ru-RU" i="1" dirty="0">
              <a:solidFill>
                <a:schemeClr val="tx2">
                  <a:lumMod val="7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i="1" dirty="0">
                <a:solidFill>
                  <a:schemeClr val="tx2">
                    <a:lumMod val="75000"/>
                  </a:schemeClr>
                </a:solidFill>
              </a:rPr>
              <a:t>Определение количества </a:t>
            </a:r>
            <a:r>
              <a:rPr lang="ru-RU" altLang="ru-RU" i="1" dirty="0" smtClean="0">
                <a:solidFill>
                  <a:schemeClr val="tx2">
                    <a:lumMod val="75000"/>
                  </a:schemeClr>
                </a:solidFill>
              </a:rPr>
              <a:t>вопросов;</a:t>
            </a:r>
            <a:endParaRPr lang="ru-RU" altLang="ru-RU" i="1" dirty="0">
              <a:solidFill>
                <a:schemeClr val="tx2">
                  <a:lumMod val="7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i="1" dirty="0">
                <a:solidFill>
                  <a:schemeClr val="tx2">
                    <a:lumMod val="75000"/>
                  </a:schemeClr>
                </a:solidFill>
              </a:rPr>
              <a:t>Формулировка вводной части </a:t>
            </a:r>
            <a:r>
              <a:rPr lang="ru-RU" altLang="ru-RU" i="1" dirty="0" smtClean="0">
                <a:solidFill>
                  <a:schemeClr val="tx2">
                    <a:lumMod val="75000"/>
                  </a:schemeClr>
                </a:solidFill>
              </a:rPr>
              <a:t>анкеты;</a:t>
            </a:r>
            <a:endParaRPr lang="ru-RU" altLang="ru-RU" i="1" dirty="0">
              <a:solidFill>
                <a:schemeClr val="tx2">
                  <a:lumMod val="7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i="1" dirty="0">
                <a:solidFill>
                  <a:schemeClr val="tx2">
                    <a:lumMod val="75000"/>
                  </a:schemeClr>
                </a:solidFill>
              </a:rPr>
              <a:t>Отбор критериев определения стиля отношения родителей к детям (вопросы статуса, власти, поддержки в областях выбора профессии, друзей, хобби, решении проблем в учебе</a:t>
            </a:r>
            <a:r>
              <a:rPr lang="ru-RU" altLang="ru-RU" i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altLang="ru-RU" i="1" dirty="0">
              <a:solidFill>
                <a:schemeClr val="tx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576</Words>
  <Application>Microsoft Office PowerPoint</Application>
  <PresentationFormat>Экран (4:3)</PresentationFormat>
  <Paragraphs>75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Участники проекта</vt:lpstr>
      <vt:lpstr>Презентация PowerPoint</vt:lpstr>
      <vt:lpstr>Задачи разработчиков</vt:lpstr>
      <vt:lpstr>Запуск проекта</vt:lpstr>
      <vt:lpstr>Презентация PowerPoint</vt:lpstr>
      <vt:lpstr>Постановка исследовательских и проектных задач, овладение инструментами исследования</vt:lpstr>
      <vt:lpstr>Планирование деятельности</vt:lpstr>
      <vt:lpstr>Разработка анкет</vt:lpstr>
      <vt:lpstr>Анкетирование  младших школьников</vt:lpstr>
      <vt:lpstr>Пример вопросов анкеты для учащихся 6 – 8 кл.</vt:lpstr>
      <vt:lpstr>Пример вопросов анкеты для учащихся 9 – 11 классов</vt:lpstr>
      <vt:lpstr>Обработка результатов</vt:lpstr>
      <vt:lpstr>Итоги исследования</vt:lpstr>
      <vt:lpstr>Деятельность учащихся</vt:lpstr>
      <vt:lpstr>«Книга для родителей»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Татьяна Копылова</cp:lastModifiedBy>
  <cp:revision>26</cp:revision>
  <dcterms:modified xsi:type="dcterms:W3CDTF">2018-08-31T10:42:58Z</dcterms:modified>
</cp:coreProperties>
</file>