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69" r:id="rId4"/>
    <p:sldId id="270" r:id="rId5"/>
    <p:sldId id="271" r:id="rId6"/>
    <p:sldId id="273" r:id="rId7"/>
    <p:sldId id="272" r:id="rId8"/>
    <p:sldId id="257" r:id="rId9"/>
    <p:sldId id="261" r:id="rId10"/>
    <p:sldId id="260" r:id="rId11"/>
    <p:sldId id="262" r:id="rId12"/>
    <p:sldId id="276" r:id="rId13"/>
    <p:sldId id="277" r:id="rId14"/>
    <p:sldId id="280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F70AE4-9617-4DC0-BEFE-9DD28191BCED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6A0F16-A9B8-40EF-91AC-8566A889A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897F-ADDD-48B7-9DA7-1C396ED964D5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FBF7-920D-4443-9749-E4A7B5BBA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4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BA21-615D-41E3-A982-D5B739817F35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1008-188F-4296-8F8F-3B4AB19BC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1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64CD-9447-4A2C-8A9A-ACC2941A14EB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9280C-DE0B-4218-B3C9-9E0720678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1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EE64-67A4-47BE-9D86-A1CB00C447B4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548C-3B5E-432F-AB31-E66830A40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7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CEAC-95D5-482C-8732-780044DA5EDC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A7CB-18FC-4D1A-A065-FC6EC4E9B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3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EAC4-B286-48D1-B4DE-39D0B0AE23BE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CBAE-DC45-4994-9312-543D9ACF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0FFB-2FDA-4D52-848A-98AD054A1588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B599-47ED-4808-A6E9-D7C1AEA2C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A20C-3A81-48C8-A1E5-FB70E7A5302B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7A5E7-B72E-462B-B05B-93967E337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4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4F07-D8CA-4A1B-A70D-C7AFB44B3454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11F0-1FD0-494F-AD9C-6E21BC15D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5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75B5-5534-42C7-A18B-17C68C4407F2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9A0D-954D-41FA-A579-06E155747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3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8EF6-AAB2-4810-B8BD-41CC085D317A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ED4B-9A15-4D96-9344-81EF6D425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5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D8B802-2139-4E31-A8F9-8904FFCCCBF0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98B1D-F345-4C4B-B61D-1F3EF3AA3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e.mail.ru/attachment/14769516360000000465/0;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2286000"/>
            <a:ext cx="93583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 проектной деятельности слушателей: 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задачи, содержание, организация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85813" y="571500"/>
            <a:ext cx="79295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повышения квалификации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 методика преподавания курса финансовой грамотности различным категориям обучающихся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875"/>
            <a:ext cx="8651875" cy="2000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Обсудить особенности содержания и организации проектной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деятельности в рамках курсовой подготовки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Определить тематики групповых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Группа 7"/>
          <p:cNvGrpSpPr>
            <a:grpSpLocks/>
          </p:cNvGrpSpPr>
          <p:nvPr/>
        </p:nvGrpSpPr>
        <p:grpSpPr bwMode="auto">
          <a:xfrm>
            <a:off x="6072188" y="5500688"/>
            <a:ext cx="2857500" cy="1027112"/>
            <a:chOff x="0" y="44450"/>
            <a:chExt cx="2071670" cy="741344"/>
          </a:xfrm>
        </p:grpSpPr>
        <p:pic>
          <p:nvPicPr>
            <p:cNvPr id="2056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14726" y="500486"/>
              <a:ext cx="1356944" cy="285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214438" y="0"/>
            <a:ext cx="79295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повышения квалификации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 методика преподавания курса финансовой грамотности различным категориям обучающихся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143000"/>
          <a:ext cx="8572500" cy="4991101"/>
        </p:xfrm>
        <a:graphic>
          <a:graphicData uri="http://schemas.openxmlformats.org/drawingml/2006/table">
            <a:tbl>
              <a:tblPr/>
              <a:tblGrid>
                <a:gridCol w="2819400"/>
                <a:gridCol w="2749550"/>
                <a:gridCol w="3003550"/>
              </a:tblGrid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10.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Групповые проекты»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учебных занятий, учебных работ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10.1.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Групповой проект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занятий по курсу финансовой грамотности для разных категорий обучающихся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часа) </a:t>
                      </a: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Групповая работа над проектом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занятий по курсу финансовой грамотности для разных категорий обучающихся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10.2.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 </a:t>
                      </a: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(1,5 час.)</a:t>
                      </a: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Публичная защита групповых проектов. 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Итоговое тестирование </a:t>
                      </a: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 час.)</a:t>
                      </a:r>
                    </a:p>
                  </a:txBody>
                  <a:tcPr marL="66148" marR="661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288" name="Группа 5"/>
          <p:cNvGrpSpPr>
            <a:grpSpLocks/>
          </p:cNvGrpSpPr>
          <p:nvPr/>
        </p:nvGrpSpPr>
        <p:grpSpPr bwMode="auto">
          <a:xfrm>
            <a:off x="6000750" y="6215063"/>
            <a:ext cx="2786063" cy="642937"/>
            <a:chOff x="0" y="44450"/>
            <a:chExt cx="2071670" cy="741344"/>
          </a:xfrm>
        </p:grpSpPr>
        <p:pic>
          <p:nvPicPr>
            <p:cNvPr id="11289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14166" y="500239"/>
              <a:ext cx="1357504" cy="285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4375" y="500063"/>
            <a:ext cx="79295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повышения квалификации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 методика преподавания курса финансовой грамотности различным категориям обучающихся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0" y="20716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 ПРОЕКТ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занятий по курсу финансовой грамотности для разных категорий обучающихся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2500313" y="3357563"/>
            <a:ext cx="394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Основные характеристики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357188" y="3929063"/>
            <a:ext cx="76136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Групповой проект - целостный учебно-методический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	комплекс по преподаванию отдельных тем курса ФГ </a:t>
            </a:r>
          </a:p>
          <a:p>
            <a:pPr eaLnBrk="1" hangingPunct="1">
              <a:buFontTx/>
              <a:buAutoNum type="arabicPeriod" startAt="2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Команды педагогов:  5 - 6 чел.</a:t>
            </a:r>
          </a:p>
          <a:p>
            <a:pPr eaLnBrk="1" hangingPunct="1">
              <a:buFontTx/>
              <a:buAutoNum type="arabicPeriod" startAt="2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Содержательное ядро проектной деятельности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	команды педагогов: «сквозная тема» курса ФГ (тема,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	изучаемая в разных классах ОО, СПО)</a:t>
            </a:r>
          </a:p>
        </p:txBody>
      </p:sp>
      <p:grpSp>
        <p:nvGrpSpPr>
          <p:cNvPr id="12296" name="Группа 7"/>
          <p:cNvGrpSpPr>
            <a:grpSpLocks/>
          </p:cNvGrpSpPr>
          <p:nvPr/>
        </p:nvGrpSpPr>
        <p:grpSpPr bwMode="auto">
          <a:xfrm>
            <a:off x="6500813" y="5857875"/>
            <a:ext cx="2357437" cy="1000125"/>
            <a:chOff x="0" y="44450"/>
            <a:chExt cx="2071670" cy="741344"/>
          </a:xfrm>
        </p:grpSpPr>
        <p:pic>
          <p:nvPicPr>
            <p:cNvPr id="12297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14273" y="499847"/>
              <a:ext cx="1357397" cy="285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1428750" y="642938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«Разработка занятий по курсу финансовой грамотности для разных категорий обучающихся»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0" y="2000250"/>
            <a:ext cx="93487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Учебно-методический комплекс по преподаванию отд. тем 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курса ФГ – система методических разработок занятий по 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выбранной теме для разных категорий обучающихся</a:t>
            </a: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428625" y="3643313"/>
            <a:ext cx="7916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Групповой проект  команды педагогов из 5 чел.  - УМК, 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состоящий из 5 методических разработок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357188" y="4714875"/>
            <a:ext cx="7916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 проект  команды педагогов из 6 чел.  - УМК, 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состоящий из 6 методических разработок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357188" y="57150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т.д.</a:t>
            </a:r>
          </a:p>
        </p:txBody>
      </p:sp>
      <p:grpSp>
        <p:nvGrpSpPr>
          <p:cNvPr id="13321" name="Группа 8"/>
          <p:cNvGrpSpPr>
            <a:grpSpLocks/>
          </p:cNvGrpSpPr>
          <p:nvPr/>
        </p:nvGrpSpPr>
        <p:grpSpPr bwMode="auto">
          <a:xfrm>
            <a:off x="6000750" y="5830888"/>
            <a:ext cx="2857500" cy="1027112"/>
            <a:chOff x="0" y="44450"/>
            <a:chExt cx="2071670" cy="741344"/>
          </a:xfrm>
        </p:grpSpPr>
        <p:pic>
          <p:nvPicPr>
            <p:cNvPr id="133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14727" y="500486"/>
              <a:ext cx="1356943" cy="285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1500188" y="500063"/>
            <a:ext cx="7358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«Разработка занятий по курсу ФГ для разных категорий обучающихся»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55613" y="1285875"/>
            <a:ext cx="86883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занятия по ФГ включает:</a:t>
            </a:r>
          </a:p>
          <a:p>
            <a:pPr marL="342900" indent="-342900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 rot="10800000" flipV="1">
            <a:off x="214313" y="1677988"/>
            <a:ext cx="9144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>
              <a:buFontTx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Цель, задачи и планируемые результаты учебного занятия. </a:t>
            </a:r>
            <a:endParaRPr lang="ru-RU" altLang="ru-RU" sz="280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План учебного занятия, включающий:  дидактический материал, разноуровневые задания (проблемные задания, кейсы и др.)  для разных категорий обучающихся; педагогический инструментарий (методы и приёмы); формы организации учебной деятельности (индивидуальная, парная, групповая). </a:t>
            </a:r>
            <a:endParaRPr lang="ru-RU" altLang="ru-RU" sz="28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Описание деятельности педагога и обучающихся на каждом этапе занятия.</a:t>
            </a:r>
            <a:endParaRPr lang="ru-RU" altLang="ru-RU" sz="28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3" name="Группа 6"/>
          <p:cNvGrpSpPr>
            <a:grpSpLocks/>
          </p:cNvGrpSpPr>
          <p:nvPr/>
        </p:nvGrpSpPr>
        <p:grpSpPr bwMode="auto">
          <a:xfrm>
            <a:off x="6500813" y="6000750"/>
            <a:ext cx="2357437" cy="857250"/>
            <a:chOff x="0" y="44450"/>
            <a:chExt cx="2071670" cy="741344"/>
          </a:xfrm>
        </p:grpSpPr>
        <p:pic>
          <p:nvPicPr>
            <p:cNvPr id="14344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14273" y="500239"/>
              <a:ext cx="1357397" cy="285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357188" y="642938"/>
            <a:ext cx="8786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Групповой проект «Разработка занятий по курсу финансовой грамотности для разных категорий обучающихся»</a:t>
            </a:r>
            <a:endParaRPr lang="ru-RU" altLang="ru-RU" sz="2400">
              <a:latin typeface="Calibri" pitchFamily="34" charset="0"/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1533525"/>
            <a:ext cx="9144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 проекта</a:t>
            </a:r>
            <a:endParaRPr lang="ru-RU" alt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Указаны личностные, метапредметные и предметные результаты обучения, на достижение которые направлено занятие;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Прописана деятельность педагога по организации и руководству познавательной деятельностью обучающихся на каждом этапе занятия;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Отражена деятельность обучающихся на каждом этапе занятия с учётом их психолого-возрастных особенностей;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Описаны технологические приёмы и методы практикоориентированного образовательного процесса повышения финансовой грамотности обучающихся;</a:t>
            </a: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Имеются вариативные задания для оценки достижения планируемых результатов (личностных, метапредметных и предметных).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785813"/>
          <a:ext cx="8858250" cy="6097586"/>
        </p:xfrm>
        <a:graphic>
          <a:graphicData uri="http://schemas.openxmlformats.org/drawingml/2006/table">
            <a:tbl>
              <a:tblPr/>
              <a:tblGrid>
                <a:gridCol w="714375"/>
                <a:gridCol w="6505575"/>
                <a:gridCol w="1638300"/>
              </a:tblGrid>
              <a:tr h="630942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№ п/п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Критерий оценки группового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Кол-во баллов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49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Обозначены личностные, метапредметные и предметные результаты обучения, на достижение которые направлены занятия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0 - 4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42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Unicode MS" pitchFamily="34" charset="-128"/>
                        </a:rPr>
                        <a:t>Имеется описание деятельности педагога на каждом этапе занятия (цикла занятий)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0 - 4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95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 описание деятельности обучающихся на каждом этапе занятия с учётом их психолого-возрастных особенностей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0 - 6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82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Указаны технологические приёмы и методы повышения финансовой грамотности обучающихся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0 - 4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8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Unicode MS" pitchFamily="34" charset="-128"/>
                        </a:rPr>
                        <a:t>Имеются вариативные задания для оценки достижения планируемых результатов (личностных, метапредметных и предметных)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0 - 4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42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Unicode MS" pitchFamily="34" charset="-128"/>
                        </a:rPr>
                        <a:t>Текст проекта оформлен с учетом требований к методическим разработкам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0 - 4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42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7.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Unicode MS" pitchFamily="34" charset="-128"/>
                        </a:rPr>
                        <a:t>Публичная защита проекта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0 - 14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Unicode MS" pitchFamily="34" charset="-128"/>
                        </a:rPr>
                        <a:t>ИТОГО: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0 – 40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67483" marR="674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" t="3906" r="14348" b="24162"/>
          <a:stretch>
            <a:fillRect/>
          </a:stretch>
        </p:blipFill>
        <p:spPr bwMode="auto">
          <a:xfrm>
            <a:off x="142875" y="1214438"/>
            <a:ext cx="90011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Группа 4"/>
          <p:cNvGrpSpPr>
            <a:grpSpLocks/>
          </p:cNvGrpSpPr>
          <p:nvPr/>
        </p:nvGrpSpPr>
        <p:grpSpPr bwMode="auto">
          <a:xfrm>
            <a:off x="6786563" y="6143625"/>
            <a:ext cx="2071687" cy="714375"/>
            <a:chOff x="0" y="44450"/>
            <a:chExt cx="2071670" cy="741344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14369" y="500789"/>
              <a:ext cx="1357301" cy="285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6" descr="untitl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4092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2" descr="https://apf.mail.ru/cgi-bin/readmsg?id=14769516360000000465;0;2&amp;af_preview=1&amp;exif=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28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8438" name="AutoShape 4" descr="https://apf.mail.ru/cgi-bin/readmsg?id=14769516360000000465;0;2&amp;af_preview=1&amp;exif=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28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8439" name="AutoShape 6" descr="https://apf.mail.ru/cgi-bin/readmsg/IMG_20161019_180856.jpg?id=14769516360000000465%3B0%3B2&amp;x-email=nov.n.v%40mail.ru&amp;exif=1&amp;bs=4450&amp;bl=3004928&amp;ct=image%2Fjpeg&amp;cn=IMG_20161019_180856.jpg&amp;cte=binar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1143000"/>
            <a:ext cx="39131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928688" y="571500"/>
            <a:ext cx="7929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Итоговая аттестация - публичная защита проектов</a:t>
            </a:r>
          </a:p>
        </p:txBody>
      </p:sp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41433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071938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85813" y="1071563"/>
            <a:ext cx="8358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Публичная защита проекта (итоговая аттестация)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313" y="2025650"/>
            <a:ext cx="89296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Название группового проекта </a:t>
            </a:r>
          </a:p>
          <a:p>
            <a:pPr marL="514350" indent="-514350" eaLnBrk="0" hangingPunct="0">
              <a:buFontTx/>
              <a:buAutoNum type="arabicPeriod"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 Методическая цель и задачи проекта</a:t>
            </a:r>
          </a:p>
          <a:p>
            <a:pPr eaLnBrk="0" hangingPunct="0"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buFontTx/>
              <a:buAutoNum type="arabicPeriod" startAt="3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Особенности содержания группового проекта  (сколько и какие разработки входят в групповой проект)</a:t>
            </a:r>
          </a:p>
          <a:p>
            <a:pPr marL="514350" indent="-514350" eaLnBrk="0" hangingPunct="0">
              <a:buFontTx/>
              <a:buAutoNum type="arabicPeriod" startAt="3"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4. Краткая характеристика каждого элемента группового проекта (целевая аудитория, вид занятия, методы и приемы проведения, планируемые результаты)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2286000"/>
            <a:ext cx="9358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Практикум   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 проектной деятельности слушателей: 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задачи, содержание, организация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85813" y="571500"/>
            <a:ext cx="79295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повышения квалификации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 методика преподавания курса финансовой грамотности различным категориям обучающихся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929063"/>
            <a:ext cx="9272588" cy="2370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Обсудить особенности содержания и организации проектной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деятельности в рамках курсовой подготовки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Сформировать команды педагогов для группового проектирования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Определить темы и содержание групповых проектов.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7" name="Группа 6"/>
          <p:cNvGrpSpPr>
            <a:grpSpLocks/>
          </p:cNvGrpSpPr>
          <p:nvPr/>
        </p:nvGrpSpPr>
        <p:grpSpPr bwMode="auto">
          <a:xfrm>
            <a:off x="6715125" y="6000750"/>
            <a:ext cx="2143125" cy="857250"/>
            <a:chOff x="0" y="44450"/>
            <a:chExt cx="2071670" cy="741344"/>
          </a:xfrm>
        </p:grpSpPr>
        <p:pic>
          <p:nvPicPr>
            <p:cNvPr id="20488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15110" y="500239"/>
              <a:ext cx="1356560" cy="285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00063" y="1357313"/>
            <a:ext cx="79295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повышения квалификации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 методика преподавания курса финансовой грамотности различным категориям обучающихся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428750" y="357188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285750" y="3571875"/>
            <a:ext cx="79390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Цель реализации программы:</a:t>
            </a:r>
          </a:p>
          <a:p>
            <a:pPr algn="just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совершенствование профессиональных компетенций </a:t>
            </a:r>
          </a:p>
          <a:p>
            <a:pPr algn="just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педагогических работников в области содержания и </a:t>
            </a:r>
          </a:p>
          <a:p>
            <a:pPr algn="just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методики преподавания курса финансовой грамотности </a:t>
            </a:r>
          </a:p>
          <a:p>
            <a:pPr algn="just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различным категориям обучающихся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Группа 7"/>
          <p:cNvGrpSpPr>
            <a:grpSpLocks/>
          </p:cNvGrpSpPr>
          <p:nvPr/>
        </p:nvGrpSpPr>
        <p:grpSpPr bwMode="auto">
          <a:xfrm>
            <a:off x="6143625" y="5643563"/>
            <a:ext cx="2714625" cy="1027112"/>
            <a:chOff x="0" y="44450"/>
            <a:chExt cx="2071670" cy="741344"/>
          </a:xfrm>
        </p:grpSpPr>
        <p:pic>
          <p:nvPicPr>
            <p:cNvPr id="3079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14787" y="500486"/>
              <a:ext cx="1356883" cy="285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 descr="книги экономи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3714750"/>
            <a:ext cx="3352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2"/>
          <p:cNvSpPr txBox="1">
            <a:spLocks noChangeArrowheads="1"/>
          </p:cNvSpPr>
          <p:nvPr/>
        </p:nvSpPr>
        <p:spPr bwMode="auto">
          <a:xfrm>
            <a:off x="250825" y="981075"/>
            <a:ext cx="89201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14 УМК по финансовой грамотности (всего 63 издания)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для различных целевых и возрастных групп</a:t>
            </a:r>
          </a:p>
          <a:p>
            <a:pPr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323850" y="2133600"/>
            <a:ext cx="7062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altLang="ru-RU">
                <a:latin typeface="Calibri" pitchFamily="34" charset="0"/>
              </a:rPr>
              <a:t>  </a:t>
            </a:r>
            <a:r>
              <a:rPr lang="ru-RU" altLang="ru-RU" sz="2400">
                <a:latin typeface="Calibri" pitchFamily="34" charset="0"/>
              </a:rPr>
              <a:t>Обучающиеся  общеобразовательных организаций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400">
                <a:latin typeface="Calibri" pitchFamily="34" charset="0"/>
              </a:rPr>
              <a:t> Обучающиеся учреждений среднего </a:t>
            </a:r>
          </a:p>
          <a:p>
            <a:pPr eaLnBrk="1" hangingPunct="1"/>
            <a:r>
              <a:rPr lang="ru-RU" altLang="ru-RU" sz="2400">
                <a:latin typeface="Calibri" pitchFamily="34" charset="0"/>
              </a:rPr>
              <a:t>   профессионального  образования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400">
                <a:latin typeface="Calibri" pitchFamily="34" charset="0"/>
              </a:rPr>
              <a:t> Воспитанники детских домов и школ-интернатов</a:t>
            </a: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214313" y="4286250"/>
            <a:ext cx="4900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Calibri" pitchFamily="34" charset="0"/>
              </a:rPr>
              <a:t>Сайт Федерального методического центра</a:t>
            </a:r>
          </a:p>
          <a:p>
            <a:pPr eaLnBrk="1" hangingPunct="1"/>
            <a:r>
              <a:rPr lang="ru-RU" altLang="ru-RU" sz="2000">
                <a:latin typeface="Calibri" pitchFamily="34" charset="0"/>
              </a:rPr>
              <a:t>по финансовой грамотности общего и </a:t>
            </a:r>
          </a:p>
          <a:p>
            <a:pPr eaLnBrk="1" hangingPunct="1"/>
            <a:r>
              <a:rPr lang="ru-RU" altLang="ru-RU" sz="2000">
                <a:latin typeface="Calibri" pitchFamily="34" charset="0"/>
              </a:rPr>
              <a:t>среднего профессионального образования</a:t>
            </a:r>
          </a:p>
          <a:p>
            <a:pPr eaLnBrk="1" hangingPunct="1"/>
            <a:r>
              <a:rPr lang="en-US" altLang="ru-RU" sz="2000" b="1">
                <a:solidFill>
                  <a:srgbClr val="C00000"/>
                </a:solidFill>
                <a:latin typeface="Calibri" pitchFamily="34" charset="0"/>
              </a:rPr>
              <a:t>https://fmc.hse.ru/methodology</a:t>
            </a:r>
            <a:endParaRPr lang="ru-RU" altLang="ru-RU" sz="2000" b="1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4102" name="Группа 10"/>
          <p:cNvGrpSpPr>
            <a:grpSpLocks/>
          </p:cNvGrpSpPr>
          <p:nvPr/>
        </p:nvGrpSpPr>
        <p:grpSpPr bwMode="auto">
          <a:xfrm>
            <a:off x="0" y="0"/>
            <a:ext cx="8231188" cy="952500"/>
            <a:chOff x="214282" y="0"/>
            <a:chExt cx="7802132" cy="952500"/>
          </a:xfrm>
        </p:grpSpPr>
        <p:sp>
          <p:nvSpPr>
            <p:cNvPr id="4103" name="Rectangle 2"/>
            <p:cNvSpPr>
              <a:spLocks noChangeArrowheads="1"/>
            </p:cNvSpPr>
            <p:nvPr/>
          </p:nvSpPr>
          <p:spPr bwMode="auto">
            <a:xfrm>
              <a:off x="1857356" y="0"/>
              <a:ext cx="61590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Федеральный методический центр по финансовой грамотности системы </a:t>
              </a:r>
            </a:p>
            <a:p>
              <a:pPr algn="ctr" eaLnBrk="1" hangingPunct="1"/>
              <a:r>
                <a:rPr lang="ru-RU" altLang="ru-RU" sz="14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общего и среднего профессионального образования </a:t>
              </a:r>
              <a:endParaRPr lang="ru-RU" altLang="ru-RU"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41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Группа 4"/>
          <p:cNvGrpSpPr>
            <a:grpSpLocks/>
          </p:cNvGrpSpPr>
          <p:nvPr/>
        </p:nvGrpSpPr>
        <p:grpSpPr bwMode="auto">
          <a:xfrm>
            <a:off x="6429375" y="5857875"/>
            <a:ext cx="2428875" cy="1000125"/>
            <a:chOff x="0" y="44450"/>
            <a:chExt cx="2071670" cy="741344"/>
          </a:xfrm>
        </p:grpSpPr>
        <p:pic>
          <p:nvPicPr>
            <p:cNvPr id="51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14929" y="499847"/>
              <a:ext cx="1356741" cy="285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57375" y="0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методический центр по финансовой грамотности системы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и среднего профессионального образования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871537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544638"/>
          <a:ext cx="8713788" cy="526595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60813"/>
                <a:gridCol w="1584325"/>
                <a:gridCol w="1512887"/>
                <a:gridCol w="1655763"/>
              </a:tblGrid>
              <a:tr h="647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Предметные области финансовой грамотности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Баз. понятия и знания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Ценностные установки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Умения и компетенции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b" horzOverflow="overflow"/>
                </a:tc>
              </a:tr>
              <a:tr h="42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 И РАСХОДЫ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ctr" horzOverflow="overflow"/>
                </a:tc>
              </a:tr>
              <a:tr h="7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ФИНАНСОВОЕ ПЛАНИРОВАНИЕ И БЮДЖЕТ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anchor="ctr" horzOverflow="overflow"/>
                </a:tc>
              </a:tr>
              <a:tr h="407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ЛИЧНЫЕ СБЕРЕЖЕНИЯ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</a:tr>
              <a:tr h="431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КРЕДИТОВАНИЕ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ИНВЕСТИРОВАНИЕ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</a:tr>
              <a:tr h="431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СТРАХОВАНИЕ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</a:tr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РИСКИ И ФИНАНСОВАЯ БЕЗОПАСНОСТЬ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</a:tr>
              <a:tr h="49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ЗАЩИТА ПРАВ ПОТРЕБИТЕЛЕЙ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</a:tr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ОБЩИЕ ЗНАНИЯ ЭКОНОМИКИ И АЗЫ ФИНАНСОВОЙ АРИФМЕТИКИ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9" marB="45709" horzOverflow="overflow"/>
                </a:tc>
              </a:tr>
            </a:tbl>
          </a:graphicData>
        </a:graphic>
      </p:graphicFrame>
      <p:sp>
        <p:nvSpPr>
          <p:cNvPr id="8251" name="TextBox 7"/>
          <p:cNvSpPr txBox="1">
            <a:spLocks noChangeArrowheads="1"/>
          </p:cNvSpPr>
          <p:nvPr/>
        </p:nvSpPr>
        <p:spPr bwMode="auto">
          <a:xfrm>
            <a:off x="1214438" y="571500"/>
            <a:ext cx="755173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Рамка финансовой компетентности  обучающихся  -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концептуальная  основа отбора содержания курсов ФГ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339933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7228" name="Группа 7"/>
          <p:cNvGrpSpPr>
            <a:grpSpLocks/>
          </p:cNvGrpSpPr>
          <p:nvPr/>
        </p:nvGrpSpPr>
        <p:grpSpPr bwMode="auto">
          <a:xfrm>
            <a:off x="0" y="0"/>
            <a:ext cx="8231188" cy="952500"/>
            <a:chOff x="214282" y="0"/>
            <a:chExt cx="7802132" cy="952500"/>
          </a:xfrm>
        </p:grpSpPr>
        <p:sp>
          <p:nvSpPr>
            <p:cNvPr id="7229" name="Rectangle 2"/>
            <p:cNvSpPr>
              <a:spLocks noChangeArrowheads="1"/>
            </p:cNvSpPr>
            <p:nvPr/>
          </p:nvSpPr>
          <p:spPr bwMode="auto">
            <a:xfrm>
              <a:off x="1857356" y="0"/>
              <a:ext cx="61590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Федеральный методический центр по финансовой грамотности системы </a:t>
              </a:r>
            </a:p>
            <a:p>
              <a:pPr algn="ctr" eaLnBrk="1" hangingPunct="1"/>
              <a:r>
                <a:rPr lang="ru-RU" altLang="ru-RU" sz="14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общего и среднего профессионального образования </a:t>
              </a:r>
              <a:endParaRPr lang="ru-RU" altLang="ru-RU"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723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642350" cy="56927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586038"/>
                <a:gridCol w="958850"/>
                <a:gridCol w="812800"/>
                <a:gridCol w="812800"/>
                <a:gridCol w="735012"/>
                <a:gridCol w="1038225"/>
                <a:gridCol w="812800"/>
                <a:gridCol w="885825"/>
              </a:tblGrid>
              <a:tr h="70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Содержательные линии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2 - 3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кл.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кл.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 – 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кл.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8 -9 кл.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10 -11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СПО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Д,/Д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</a:tr>
              <a:tr h="666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ДЕНЬГИ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1455" marR="91455" marT="45726" marB="45726" anchor="ctr" horzOverflow="overflow"/>
                </a:tc>
              </a:tr>
              <a:tr h="457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СЕМЕЙНЫЙ БЮДЖЕТ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anchor="ctr" horzOverflow="overflow"/>
                </a:tc>
              </a:tr>
              <a:tr h="623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РИСКИ В МИРЕ ДЕНЕГ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</a:tr>
              <a:tr h="58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БАНКИ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</a:tr>
              <a:tr h="457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ФОНДОВЫЙ РЫНОК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</a:tr>
              <a:tr h="588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НАЛОГИ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1455" marR="91455" marT="45726" marB="45726" anchor="ctr" horzOverflow="overflow"/>
                </a:tc>
              </a:tr>
              <a:tr h="576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СТРАХОВАНИЕ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1455" marR="91455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</a:tr>
              <a:tr h="576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СОБСТВЕННЫЙ БИЗНЕС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</a:tr>
              <a:tr h="457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ПЕНСИЯ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26" marB="45726" horzOverflow="overflow"/>
                </a:tc>
              </a:tr>
            </a:tbl>
          </a:graphicData>
        </a:graphic>
      </p:graphicFrame>
      <p:grpSp>
        <p:nvGrpSpPr>
          <p:cNvPr id="8295" name="Группа 7"/>
          <p:cNvGrpSpPr>
            <a:grpSpLocks/>
          </p:cNvGrpSpPr>
          <p:nvPr/>
        </p:nvGrpSpPr>
        <p:grpSpPr bwMode="auto">
          <a:xfrm>
            <a:off x="0" y="0"/>
            <a:ext cx="8231188" cy="952500"/>
            <a:chOff x="214282" y="0"/>
            <a:chExt cx="7802132" cy="952500"/>
          </a:xfrm>
        </p:grpSpPr>
        <p:sp>
          <p:nvSpPr>
            <p:cNvPr id="8296" name="Rectangle 2"/>
            <p:cNvSpPr>
              <a:spLocks noChangeArrowheads="1"/>
            </p:cNvSpPr>
            <p:nvPr/>
          </p:nvSpPr>
          <p:spPr bwMode="auto">
            <a:xfrm>
              <a:off x="1857356" y="0"/>
              <a:ext cx="61590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Федеральный методический центр по финансовой грамотности системы </a:t>
              </a:r>
            </a:p>
            <a:p>
              <a:pPr algn="ctr" eaLnBrk="1" hangingPunct="1"/>
              <a:r>
                <a:rPr lang="ru-RU" altLang="ru-RU" sz="14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общего и среднего профессионального образования </a:t>
              </a:r>
              <a:endParaRPr lang="ru-RU" altLang="ru-RU"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829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214438" y="0"/>
            <a:ext cx="79295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повышения квалификации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 методика преподавания курса финансовой грамотности различным категориям обучающихся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0" y="1143000"/>
            <a:ext cx="102155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1.</a:t>
            </a:r>
            <a:r>
              <a:rPr lang="ru-RU" alt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Повышение финансовой грамотности обучающихся: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 как социально-педагогическая проблема</a:t>
            </a:r>
            <a:endParaRPr lang="ru-RU" altLang="ru-RU"/>
          </a:p>
          <a:p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2.</a:t>
            </a:r>
            <a:r>
              <a:rPr lang="ru-RU" alt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Содержание и методика преподавания тем по управлению личными финансами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и формированию семейного бюджета</a:t>
            </a:r>
            <a:endParaRPr lang="ru-RU" altLang="ru-RU"/>
          </a:p>
          <a:p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3</a:t>
            </a:r>
            <a:r>
              <a:rPr lang="ru-RU" alt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Содержание и методика преподавания тем по банковским услугам 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и отношениям людей с банками</a:t>
            </a:r>
            <a:endParaRPr lang="ru-RU" altLang="ru-RU"/>
          </a:p>
          <a:p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4.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Содержание и методика преподавания тем по  финансовым инструментам</a:t>
            </a:r>
            <a:endParaRPr lang="ru-RU" altLang="ru-RU"/>
          </a:p>
          <a:p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5. 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Содержание и методика  преподавания тем по страхованию</a:t>
            </a:r>
            <a:endParaRPr lang="ru-RU" altLang="ru-RU"/>
          </a:p>
          <a:p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6.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Содержание и методика преподавания   тем по взаимоотношению человека с государством: налоги</a:t>
            </a:r>
            <a:endParaRPr lang="ru-RU" altLang="ru-RU"/>
          </a:p>
          <a:p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7.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Содержание и методика преподавания тем по пенсионному и 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социальному обеспечению граждан</a:t>
            </a:r>
            <a:endParaRPr lang="ru-RU" altLang="ru-RU"/>
          </a:p>
          <a:p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8.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Содержание и методика преподавания  тем по финансовому мошенничеству и 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рискам</a:t>
            </a:r>
          </a:p>
          <a:p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9.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Содержание и методика преподавания по созданию и развитию собственного 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бизнеса</a:t>
            </a:r>
          </a:p>
          <a:p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 10.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Групповые проекты</a:t>
            </a:r>
            <a:endParaRPr lang="ru-RU" altLang="ru-RU"/>
          </a:p>
        </p:txBody>
      </p:sp>
      <p:grpSp>
        <p:nvGrpSpPr>
          <p:cNvPr id="9221" name="Группа 4"/>
          <p:cNvGrpSpPr>
            <a:grpSpLocks/>
          </p:cNvGrpSpPr>
          <p:nvPr/>
        </p:nvGrpSpPr>
        <p:grpSpPr bwMode="auto">
          <a:xfrm>
            <a:off x="6000750" y="5830888"/>
            <a:ext cx="2857500" cy="1027112"/>
            <a:chOff x="0" y="44450"/>
            <a:chExt cx="2071670" cy="741344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14727" y="500486"/>
              <a:ext cx="1356943" cy="285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214438" y="0"/>
            <a:ext cx="79295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повышения квалификации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 методика преподавания курса финансовой грамотности различным категориям обучающихся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0" y="2143125"/>
          <a:ext cx="4786313" cy="3856037"/>
        </p:xfrm>
        <a:graphic>
          <a:graphicData uri="http://schemas.openxmlformats.org/drawingml/2006/table">
            <a:tbl>
              <a:tblPr/>
              <a:tblGrid>
                <a:gridCol w="4786313"/>
              </a:tblGrid>
              <a:tr h="8555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Разрабатывать разноуровневые задания  по ФГ для разных возрастных групп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7838" marR="678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19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Конструировать современное учебное занятие с учётом возрастных и индивидуальных особенностей обучающихся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7838" marR="678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5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Организовывать различные виды урочной и внеурочной деятельности по ФГ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7838" marR="678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Отбирать оптимальные методы, средства  обучения  ФГ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7838" marR="678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0" name="TextBox 5"/>
          <p:cNvSpPr txBox="1">
            <a:spLocks noChangeArrowheads="1"/>
          </p:cNvSpPr>
          <p:nvPr/>
        </p:nvSpPr>
        <p:spPr bwMode="auto">
          <a:xfrm>
            <a:off x="857250" y="1071563"/>
            <a:ext cx="7713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обучения по программе ПК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2143125"/>
          <a:ext cx="3929063" cy="3856038"/>
        </p:xfrm>
        <a:graphic>
          <a:graphicData uri="http://schemas.openxmlformats.org/drawingml/2006/table">
            <a:tbl>
              <a:tblPr/>
              <a:tblGrid>
                <a:gridCol w="3929063"/>
              </a:tblGrid>
              <a:tr h="1051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принципы системно-деятельностного подхода к преподаванию ФГ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7838" marR="678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Современные методы и технологии преподавания ФГ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7838" marR="678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Техники и приемы организации сотрудничества обучающихся, поддержки их активности и инициативности, развития творческих способностей в области ФГ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7838" marR="678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0" y="1571625"/>
            <a:ext cx="92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Calibri" pitchFamily="34" charset="0"/>
              </a:rPr>
              <a:t>Знать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75" y="1571625"/>
            <a:ext cx="985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Calibri" pitchFamily="34" charset="0"/>
              </a:rPr>
              <a:t>Уметь</a:t>
            </a:r>
          </a:p>
        </p:txBody>
      </p:sp>
      <p:grpSp>
        <p:nvGrpSpPr>
          <p:cNvPr id="10269" name="Группа 9"/>
          <p:cNvGrpSpPr>
            <a:grpSpLocks/>
          </p:cNvGrpSpPr>
          <p:nvPr/>
        </p:nvGrpSpPr>
        <p:grpSpPr bwMode="auto">
          <a:xfrm>
            <a:off x="6357938" y="6072188"/>
            <a:ext cx="2500312" cy="785812"/>
            <a:chOff x="0" y="44450"/>
            <a:chExt cx="2071670" cy="741344"/>
          </a:xfrm>
        </p:grpSpPr>
        <p:pic>
          <p:nvPicPr>
            <p:cNvPr id="10270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50"/>
              <a:ext cx="2014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14233" y="499740"/>
              <a:ext cx="1357437" cy="286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1262</Words>
  <Application>Microsoft Office PowerPoint</Application>
  <PresentationFormat>Экран (4:3)</PresentationFormat>
  <Paragraphs>258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Arial Unicode MS</vt:lpstr>
      <vt:lpstr>MS Mincho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Татьяна Копылова</cp:lastModifiedBy>
  <cp:revision>87</cp:revision>
  <dcterms:created xsi:type="dcterms:W3CDTF">2016-10-10T06:35:58Z</dcterms:created>
  <dcterms:modified xsi:type="dcterms:W3CDTF">2018-11-27T10:39:59Z</dcterms:modified>
</cp:coreProperties>
</file>