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67" r:id="rId6"/>
    <p:sldId id="261" r:id="rId7"/>
    <p:sldId id="269" r:id="rId8"/>
    <p:sldId id="268" r:id="rId9"/>
    <p:sldId id="272" r:id="rId10"/>
    <p:sldId id="271" r:id="rId11"/>
    <p:sldId id="270" r:id="rId12"/>
    <p:sldId id="273" r:id="rId13"/>
    <p:sldId id="274" r:id="rId14"/>
    <p:sldId id="276" r:id="rId15"/>
    <p:sldId id="275" r:id="rId16"/>
    <p:sldId id="265" r:id="rId17"/>
    <p:sldId id="263" r:id="rId18"/>
    <p:sldId id="264" r:id="rId19"/>
    <p:sldId id="280" r:id="rId20"/>
    <p:sldId id="279" r:id="rId21"/>
    <p:sldId id="278" r:id="rId22"/>
    <p:sldId id="266" r:id="rId23"/>
    <p:sldId id="285" r:id="rId24"/>
    <p:sldId id="284" r:id="rId25"/>
    <p:sldId id="283" r:id="rId26"/>
    <p:sldId id="282" r:id="rId27"/>
    <p:sldId id="288" r:id="rId28"/>
    <p:sldId id="289" r:id="rId29"/>
    <p:sldId id="28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1" autoAdjust="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65626-E390-40F1-B9C1-E5248DDC2BF9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C6FD2-2B21-449D-800B-82525A668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32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C6FD2-2B21-449D-800B-82525A66876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465B-893B-4917-8CB6-B04DADF14DF2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1903-A108-46FC-8A85-13FF64D32F43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0B8F-F1AB-4090-82F3-5FA2FB1F29E8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4839-7E4E-4A67-9EA6-67C505988B3A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CC88-D1BB-463E-BBD5-CC2CA3FE2876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3848-C48E-4A39-8450-7F0C67D2EAD4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3AF5-5DD2-49BB-89B6-A6A862D9E06D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984-43C8-4E99-94E1-7863D6CA41B9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4E8-B186-445B-8609-C0723B250734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47AE-3D32-465D-91A7-2FF87C4128B7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7B98-A2DE-4318-AC8C-47DDD91891AB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AEF81-710F-4A90-8EDA-BF63226C0497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67595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Организация фондового рынка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886200"/>
            <a:ext cx="6984776" cy="206308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Меньшиков Сергей Михайлович, к.э.н., доцент департамента финансов факультета экономических наук НИУ ВШЭ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048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функции государства на финансовом рынке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Привлечение средств для покрытия дефицита бюджета;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Регулирование банковских процентных ставок путём выпуска государственных краткосрочных обязательств с соответствующим уровнем доходности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Осуществление контроля над денежной массой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Перераспределение финансовых ресурсов для финансирования крупных инвестиционных проектов путём выпуска долговых ценных бумаг</a:t>
            </a: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344816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3"/>
          </a:xfrm>
        </p:spPr>
        <p:txBody>
          <a:bodyPr>
            <a:normAutofit/>
          </a:bodyPr>
          <a:lstStyle/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Коммерческие фирмы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крупные заёмщики капитала</a:t>
            </a: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Привлекают денежные средства и на рынке капиталов, и на денежном рынке</a:t>
            </a: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Формы привлечения:</a:t>
            </a:r>
          </a:p>
          <a:p>
            <a:pPr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Банковские кредиты, </a:t>
            </a:r>
          </a:p>
          <a:p>
            <a:pPr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Выпуск долговых обязательств (облигаций),</a:t>
            </a:r>
          </a:p>
          <a:p>
            <a:pPr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Выпуск долевых ценных бумаг  (акций)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2008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Домохозяйства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поставщики средств на финансовый рынок за счёт сбережений частных лиц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Два вида сбережений  домохозяйств: </a:t>
            </a:r>
          </a:p>
          <a:p>
            <a:pPr marL="18000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потребительские (текущие) сбережения с коротким сроком обращения и с определённой целью</a:t>
            </a:r>
          </a:p>
          <a:p>
            <a:pPr marL="18000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инвестиционные сбережения, которые аккумулируются на длительный период времени с целью извлечения инвестиционного дохода в будущем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488832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99330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Частные инвесторы на фондовом рынке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Самостоятельное инвестирование своих средств в финансовые инструменты (акции, облигации, банковский депозит и т.д.) и объекты (компания, отрасль, регион)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Инвестирование через финансовых посредников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416824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Финансовые посредники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Депозитного типа (коммерческие банки)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Контрактно-страхового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типа (страховые компании и негосударственные пенсионные фонды)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Инвестиционного типа (акционерные и паевые инвестиционные фонды)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416824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99592" y="4941168"/>
            <a:ext cx="2016224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Предприятие (заёмщик)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851920" y="4869160"/>
            <a:ext cx="1511424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Инвестор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516216" y="3140968"/>
            <a:ext cx="1512168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Инвестор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923928" y="3140968"/>
            <a:ext cx="1511424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Банк +4%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99592" y="3140968"/>
            <a:ext cx="2016224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Предприятие (заёмщик)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1452563" y="731838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5436096" y="3501008"/>
            <a:ext cx="108012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" name="Line 1"/>
          <p:cNvSpPr>
            <a:spLocks noChangeShapeType="1"/>
          </p:cNvSpPr>
          <p:nvPr/>
        </p:nvSpPr>
        <p:spPr bwMode="auto">
          <a:xfrm flipH="1">
            <a:off x="2915816" y="3501008"/>
            <a:ext cx="1008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4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34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4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34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Line 1"/>
          <p:cNvSpPr>
            <a:spLocks noChangeShapeType="1"/>
          </p:cNvSpPr>
          <p:nvPr/>
        </p:nvSpPr>
        <p:spPr bwMode="auto">
          <a:xfrm flipH="1">
            <a:off x="2843808" y="5373216"/>
            <a:ext cx="1008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131840" y="2996952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12%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24128" y="2996952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8%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059832" y="4869160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10%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71600" y="2204864"/>
            <a:ext cx="6967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Движение финансовых ресурсов с участием банка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99592" y="4149080"/>
            <a:ext cx="6681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Прямое привлечение ресурсов через облигации</a:t>
            </a:r>
            <a:endParaRPr lang="ru-RU" sz="2400" b="1" dirty="0"/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272808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924945"/>
            <a:ext cx="6912768" cy="7200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Организация фондового рынка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344816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Задачи, выполняемые фондовым рынком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Привлечение временно свободных средств в инвестиции для развития производства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Обеспечение перелива капитала из старых отраслей в быстро прогрессирующие новые отрасли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Привлечение средств для покрытия дефицита федерального и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местного бюджетов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Ценообразование финансовых активов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Отражение состояния экономики через индикаторы фондового рынка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344816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547664" y="1988840"/>
            <a:ext cx="5832648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Схема организации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фондового рынка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95536" y="4005064"/>
            <a:ext cx="2736304" cy="136815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 торговли – ценные бумаги и их производные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228184" y="4077072"/>
            <a:ext cx="2304256" cy="10801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регулирования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203848" y="4077072"/>
            <a:ext cx="2952328" cy="115212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Профессиональные участники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H="1">
            <a:off x="2339752" y="2492896"/>
            <a:ext cx="2304256" cy="151216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4644008" y="2492896"/>
            <a:ext cx="72008" cy="158417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5" name="Line 1"/>
          <p:cNvSpPr>
            <a:spLocks noChangeShapeType="1"/>
          </p:cNvSpPr>
          <p:nvPr/>
        </p:nvSpPr>
        <p:spPr bwMode="auto">
          <a:xfrm>
            <a:off x="4644008" y="2492896"/>
            <a:ext cx="2160240" cy="158417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11109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95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272808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344816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485313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Инфраструктура рынка ценных бумаг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профессиональные участники;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регулирующие органы;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информационные агентства;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законодательство в области ценных бумаг;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правила деятельности участников рынка ценных бумаг;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технологии торговли ценными бумагами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7920880" cy="12961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Понятие финансового и фондового рынка</a:t>
            </a:r>
            <a:endParaRPr lang="ru-RU" sz="3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344816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85313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Профессиональные участники фондового рынка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Брокер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Дилер (маркет-мейкер)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Депозитарий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Регистратор (реестродержатель)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Клиринговая компания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Организатор торговли (фондовая биржа)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344816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55576" y="1700808"/>
            <a:ext cx="7931224" cy="482453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Брокерские услуги</a:t>
            </a:r>
          </a:p>
          <a:p>
            <a:pPr marL="0" indent="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Частные и корпоративные инвесторы могут торговать на фондовом рынке только через брокера. </a:t>
            </a:r>
          </a:p>
          <a:p>
            <a:pPr marL="0" indent="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Брокер может обслуживать клиента на основании одного из двух договоров: </a:t>
            </a:r>
          </a:p>
          <a:p>
            <a:pPr marL="0" indent="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договора поручения от имени клиента</a:t>
            </a:r>
          </a:p>
          <a:p>
            <a:pPr marL="0" indent="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договора комиссии от имени брокера</a:t>
            </a:r>
          </a:p>
          <a:p>
            <a:pPr indent="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344816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83568" y="2060848"/>
            <a:ext cx="7776864" cy="424847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Дилерская деятельность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Совершение сделок купли-продажи ценных бумаг от своего имени и за свой счет путем публичного объявления цен покупки и продажи этих ценных бумаг с обязательством покупки и продажи по объявленным ценам (маркет-мейкерство).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Дилером может быть только юридическое лицо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500" b="1" dirty="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Депозитарная деятельность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3000" dirty="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Оказание услуг по хранению сертификатов ценных бумаг, учету и переходу прав на ценные бумаги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3000" dirty="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Депозитарием может быть только юридическое лицо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Депонентом может быть юридическое или физическое лицо, которому ценные бумаги принадлежат на праве собственности, а также другой депозитарий</a:t>
            </a:r>
          </a:p>
          <a:p>
            <a:endParaRPr lang="ru-RU" dirty="0">
              <a:latin typeface="Times New Roman" pitchFamily="18" charset="0"/>
              <a:ea typeface="MingLiU" pitchFamily="49" charset="-12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2008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2008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11560" y="1772816"/>
            <a:ext cx="8208912" cy="460851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Деятельность по ведению реестра владельцев ценных бумаг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Сбор, фиксация, обработка, хранение данных, составляющих реестр владельцев ценных бумаг, и предоставление информации из реестра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Деятельностью по ведению реестра имеют право заниматься только юридические лица. Ведение реестра – исключительная деятельность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988840"/>
            <a:ext cx="7632848" cy="367240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Клиринговая деятельность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Деятельность по определению взаимных обязательств (сбор, сверка, корректировка информации по сделкам с ценными бумагами и подготовка бухгалтерских документов по ним) и их зачету по поставкам ценных бумаг и расчетам по ним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2008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80920" cy="432048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Организатор торговли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Лицо, оказывающее услуги по проведению организованных торгов на товарном  или финансовом рынках на основании лицензии биржи или лицензии торговой системы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Фондовой биржей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является организатор торговли, имеющий лицензию биржи. Биржей может являться только акционерное общество</a:t>
            </a:r>
          </a:p>
          <a:p>
            <a:pPr>
              <a:spcBef>
                <a:spcPts val="600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2008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2008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792088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функции фондовой биржи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организация торговли между членами биржи;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выявление равновесной цены биржевых товаров (ценных бумаг);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организация процедуры допуска ценных бумаг к торгам (листинг);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обеспечение открытости торгов путем представления стандартной информации об условиях сделок, ценных бумагах и т.д.;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арбитраж – механизм разрешения споров между участниками;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реализация этических норм поведения участников торгов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2008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573700" cy="475252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Финансовые организации - участники организованных торгов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управляющая компания акционерного или паевого инвестиционного фонда и негосударственного пенсионного фонда;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кредитная организация  (коммерческий банк);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страховая организация;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негосударственный пенсионный фонд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Индексы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Фондовая биржа рассчитывает индексы,  цены и иные показатели, основанные на информации о результатах организованных торгов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индексы Московской Биржи (Индекс ММВБ и Индекс РТС) представляют собой ценовые, взвешенные по рыночной капитализации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free-float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индексы российского фондового рынка,  и включают 50 акций крупнейших российских эмитентов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2008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2627784" y="1988840"/>
            <a:ext cx="3600400" cy="3600400"/>
          </a:xfrm>
          <a:custGeom>
            <a:avLst/>
            <a:gdLst>
              <a:gd name="G0" fmla="+- 5766 0 0"/>
              <a:gd name="G1" fmla="+- 21600 0 5766"/>
              <a:gd name="G2" fmla="+- 21600 0 5766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766" y="10800"/>
                </a:moveTo>
                <a:cubicBezTo>
                  <a:pt x="5766" y="13580"/>
                  <a:pt x="8020" y="15834"/>
                  <a:pt x="10800" y="15834"/>
                </a:cubicBezTo>
                <a:cubicBezTo>
                  <a:pt x="13580" y="15834"/>
                  <a:pt x="15834" y="13580"/>
                  <a:pt x="15834" y="10800"/>
                </a:cubicBezTo>
                <a:cubicBezTo>
                  <a:pt x="15834" y="8020"/>
                  <a:pt x="13580" y="5766"/>
                  <a:pt x="10800" y="5766"/>
                </a:cubicBezTo>
                <a:cubicBezTo>
                  <a:pt x="8020" y="5766"/>
                  <a:pt x="5766" y="8020"/>
                  <a:pt x="5766" y="10800"/>
                </a:cubicBezTo>
                <a:close/>
              </a:path>
            </a:pathLst>
          </a:custGeom>
          <a:solidFill>
            <a:srgbClr val="FFFF99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4427984" y="1772816"/>
            <a:ext cx="0" cy="39604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835696" y="2420888"/>
            <a:ext cx="1656184" cy="1008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5364088" y="2420888"/>
            <a:ext cx="1512168" cy="1008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2411760" y="3861048"/>
            <a:ext cx="1800200" cy="136815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9525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467544" y="1988840"/>
            <a:ext cx="2448272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Денежный рынок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39552" y="5373216"/>
            <a:ext cx="2880320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Фондовый рынок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5796136" y="2006987"/>
            <a:ext cx="2736304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Рынок капиталов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1"/>
            <a:ext cx="7848872" cy="3600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Финансовый рынок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любой страны состоит из денежного рынка и рынка капиталов Разделение финансового рынка на две части определяется различиями в  характере обращения финансовых ресурсов, обслуживающих оборотный и основной капитал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272808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410445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денежном рынке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обращаются средства, которые обеспечивают движение краткосрочных долговых инструментов сроком до одного года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рынке капиталов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осуществляется движение долгосрочных инвестиций со сроком более одного года, и применяются соответствующие инструменты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344816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81642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Фондовый рынок  (рынок ценных бумаг)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обслуживает как денежный рынок, так и рынок капиталов. На фондовом рынке торгуют специфическим товаром — ценными бумагами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Реально сами эти бумаги ничего не стоят, однако их ценность определяется активами (имуществом, товарами, правами и т. п.), которые стоят за этими бумагами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344816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060849"/>
            <a:ext cx="7344816" cy="331236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Четыре основных сектора экономики: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домохозяйства,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коммерческие фирмы,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государственный сектор 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финансовые посредники.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272808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4499992" y="4077072"/>
            <a:ext cx="834008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Ф.О.</a:t>
            </a: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635896" y="4077072"/>
            <a:ext cx="792088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Ф.А.</a:t>
            </a: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6084168" y="1916832"/>
            <a:ext cx="792088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Ф.А.</a:t>
            </a: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4499992" y="2852936"/>
            <a:ext cx="864096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Ф.О.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948264" y="1916832"/>
            <a:ext cx="838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Ф.О.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563888" y="2852936"/>
            <a:ext cx="838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Ф.А.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2195736" y="1916832"/>
            <a:ext cx="914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Ф.О.</a:t>
            </a: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1259632" y="1916832"/>
            <a:ext cx="914400" cy="381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Ф.А.</a:t>
            </a: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1763688" y="16288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1547664" y="5013176"/>
            <a:ext cx="338437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4860032" y="1628800"/>
            <a:ext cx="0" cy="12241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3131840" y="2132856"/>
            <a:ext cx="295232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2699792" y="2996952"/>
            <a:ext cx="90182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 flipH="1" flipV="1">
            <a:off x="2699792" y="2276872"/>
            <a:ext cx="0" cy="7200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6516216" y="2276872"/>
            <a:ext cx="72008" cy="19442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5364088" y="3068960"/>
            <a:ext cx="12241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>
            <a:off x="5292080" y="4221088"/>
            <a:ext cx="12241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H="1">
            <a:off x="1547664" y="2348880"/>
            <a:ext cx="0" cy="266429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1763688" y="1628800"/>
            <a:ext cx="309634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4932040" y="4437112"/>
            <a:ext cx="0" cy="5760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 flipH="1">
            <a:off x="2483768" y="4293096"/>
            <a:ext cx="115212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4067944" y="3212976"/>
            <a:ext cx="0" cy="5760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4067944" y="3789040"/>
            <a:ext cx="72008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4788024" y="3789040"/>
            <a:ext cx="0" cy="3600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1835696" y="3140968"/>
            <a:ext cx="173164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H="1">
            <a:off x="1907703" y="2348880"/>
            <a:ext cx="1" cy="295232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3" name="Line 1"/>
          <p:cNvSpPr>
            <a:spLocks noChangeShapeType="1"/>
          </p:cNvSpPr>
          <p:nvPr/>
        </p:nvSpPr>
        <p:spPr bwMode="auto">
          <a:xfrm>
            <a:off x="1979712" y="5301208"/>
            <a:ext cx="5184576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 flipV="1">
            <a:off x="2483768" y="2276872"/>
            <a:ext cx="0" cy="2016224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3995936" y="4437112"/>
            <a:ext cx="0" cy="7920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47625" y="134035"/>
            <a:ext cx="270889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47610" tIns="45720" rIns="11109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95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95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46038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95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95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46038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95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95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46038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95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95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95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95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95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6038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043608" y="2348880"/>
            <a:ext cx="2760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Коммерческие фирмы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987824" y="3284984"/>
            <a:ext cx="3094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Финансовые посредники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940152" y="2420888"/>
            <a:ext cx="1957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Домохозяйства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987824" y="4509120"/>
            <a:ext cx="30662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Государственный сектор</a:t>
            </a:r>
            <a:endParaRPr lang="ru-RU" dirty="0"/>
          </a:p>
        </p:txBody>
      </p:sp>
      <p:sp>
        <p:nvSpPr>
          <p:cNvPr id="52" name="Line 17"/>
          <p:cNvSpPr>
            <a:spLocks noChangeShapeType="1"/>
          </p:cNvSpPr>
          <p:nvPr/>
        </p:nvSpPr>
        <p:spPr bwMode="auto">
          <a:xfrm flipV="1">
            <a:off x="7236296" y="2276872"/>
            <a:ext cx="72008" cy="3024336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971600" y="6021288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Ф.О. – финансовые обязательства - инвестиции</a:t>
            </a:r>
            <a:endParaRPr lang="ru-RU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971600" y="5517232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Ф.А. – финансовые активы - сбережения</a:t>
            </a:r>
            <a:endParaRPr lang="ru-RU" sz="2000" b="1" dirty="0"/>
          </a:p>
        </p:txBody>
      </p:sp>
      <p:sp>
        <p:nvSpPr>
          <p:cNvPr id="53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344816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Государство  - основной заёмщик денежных средств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Три  основных источника получения средств: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налоговые поступления;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поступления от реализации государственных активов (поступления от приватизации);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заимствование на внутреннем и внешнем финансовых рынках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344816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 1. Фондовый рынок и ценные бумаги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1213</Words>
  <Application>Microsoft Office PowerPoint</Application>
  <PresentationFormat>Экран (4:3)</PresentationFormat>
  <Paragraphs>192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Лекция 1. Организация фондового рынка</vt:lpstr>
      <vt:lpstr>Презентация PowerPoint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  <vt:lpstr>Лекция 1. Фондовый рынок и ценные бумаги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Акции как финансовый инструмент для частного инвестора</dc:title>
  <dc:creator>Admin</dc:creator>
  <cp:lastModifiedBy>Татьяна Копылова</cp:lastModifiedBy>
  <cp:revision>93</cp:revision>
  <dcterms:created xsi:type="dcterms:W3CDTF">2016-06-11T15:54:30Z</dcterms:created>
  <dcterms:modified xsi:type="dcterms:W3CDTF">2018-11-27T10:05:55Z</dcterms:modified>
</cp:coreProperties>
</file>