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9"/>
  </p:notesMasterIdLst>
  <p:sldIdLst>
    <p:sldId id="257" r:id="rId3"/>
    <p:sldId id="296" r:id="rId4"/>
    <p:sldId id="280" r:id="rId5"/>
    <p:sldId id="297" r:id="rId6"/>
    <p:sldId id="282" r:id="rId7"/>
    <p:sldId id="299" r:id="rId8"/>
    <p:sldId id="298" r:id="rId9"/>
    <p:sldId id="315" r:id="rId10"/>
    <p:sldId id="317" r:id="rId11"/>
    <p:sldId id="300" r:id="rId12"/>
    <p:sldId id="318" r:id="rId13"/>
    <p:sldId id="303" r:id="rId14"/>
    <p:sldId id="304" r:id="rId15"/>
    <p:sldId id="305" r:id="rId16"/>
    <p:sldId id="285" r:id="rId17"/>
    <p:sldId id="307" r:id="rId18"/>
    <p:sldId id="308" r:id="rId19"/>
    <p:sldId id="291" r:id="rId20"/>
    <p:sldId id="286" r:id="rId21"/>
    <p:sldId id="263" r:id="rId22"/>
    <p:sldId id="275" r:id="rId23"/>
    <p:sldId id="264" r:id="rId24"/>
    <p:sldId id="295" r:id="rId25"/>
    <p:sldId id="310" r:id="rId26"/>
    <p:sldId id="311" r:id="rId27"/>
    <p:sldId id="26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95747" autoAdjust="0"/>
  </p:normalViewPr>
  <p:slideViewPr>
    <p:cSldViewPr snapToGrid="0">
      <p:cViewPr varScale="1">
        <p:scale>
          <a:sx n="83" d="100"/>
          <a:sy n="83" d="100"/>
        </p:scale>
        <p:origin x="-1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2742-7590-49D7-8CAC-17BC9EFB872F}" type="datetimeFigureOut">
              <a:rPr lang="ru-RU" smtClean="0"/>
              <a:t>27.11.2018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DD4F8-5004-4D6F-966E-801E6B0D3C43}" type="slidenum">
              <a:rPr lang="ru-RU" smtClean="0"/>
              <a:t>‹#›</a:t>
            </a:fld>
            <a:endParaRPr lang="ru-RU"/>
          </a:p>
        </p:txBody>
      </p:sp>
    </p:spTree>
    <p:extLst>
      <p:ext uri="{BB962C8B-B14F-4D97-AF65-F5344CB8AC3E}">
        <p14:creationId xmlns:p14="http://schemas.microsoft.com/office/powerpoint/2010/main" val="224842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0DD4F8-5004-4D6F-966E-801E6B0D3C43}" type="slidenum">
              <a:rPr lang="ru-RU" smtClean="0"/>
              <a:t>8</a:t>
            </a:fld>
            <a:endParaRPr lang="ru-RU"/>
          </a:p>
        </p:txBody>
      </p:sp>
    </p:spTree>
    <p:extLst>
      <p:ext uri="{BB962C8B-B14F-4D97-AF65-F5344CB8AC3E}">
        <p14:creationId xmlns:p14="http://schemas.microsoft.com/office/powerpoint/2010/main" val="19748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0B43D1-82CB-47B9-95F7-D33685BDFA51}"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57FFD-70CD-4C5C-8117-5884EA760DEF}" type="slidenum">
              <a:rPr lang="en-US"/>
              <a:pPr>
                <a:defRPr/>
              </a:pPr>
              <a:t>‹#›</a:t>
            </a:fld>
            <a:endParaRPr lang="en-US"/>
          </a:p>
        </p:txBody>
      </p:sp>
    </p:spTree>
    <p:extLst>
      <p:ext uri="{BB962C8B-B14F-4D97-AF65-F5344CB8AC3E}">
        <p14:creationId xmlns:p14="http://schemas.microsoft.com/office/powerpoint/2010/main" val="245045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801E5-81BD-44E5-8E20-462C2C5FEFE5}"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BE88E-3ED5-4852-8D89-B50379241A2F}" type="slidenum">
              <a:rPr lang="en-US"/>
              <a:pPr>
                <a:defRPr/>
              </a:pPr>
              <a:t>‹#›</a:t>
            </a:fld>
            <a:endParaRPr lang="en-US"/>
          </a:p>
        </p:txBody>
      </p:sp>
    </p:spTree>
    <p:extLst>
      <p:ext uri="{BB962C8B-B14F-4D97-AF65-F5344CB8AC3E}">
        <p14:creationId xmlns:p14="http://schemas.microsoft.com/office/powerpoint/2010/main" val="41601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6D683-A615-41BD-A4D8-17705CB114A0}"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34C045-341C-4E2D-AF88-1D9C50388585}" type="slidenum">
              <a:rPr lang="en-US"/>
              <a:pPr>
                <a:defRPr/>
              </a:pPr>
              <a:t>‹#›</a:t>
            </a:fld>
            <a:endParaRPr lang="en-US"/>
          </a:p>
        </p:txBody>
      </p:sp>
    </p:spTree>
    <p:extLst>
      <p:ext uri="{BB962C8B-B14F-4D97-AF65-F5344CB8AC3E}">
        <p14:creationId xmlns:p14="http://schemas.microsoft.com/office/powerpoint/2010/main" val="351078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0B43D1-82CB-47B9-95F7-D33685BDFA51}"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B57FFD-70CD-4C5C-8117-5884EA760DEF}" type="slidenum">
              <a:rPr lang="en-US"/>
              <a:pPr>
                <a:defRPr/>
              </a:pPr>
              <a:t>‹#›</a:t>
            </a:fld>
            <a:endParaRPr lang="en-US"/>
          </a:p>
        </p:txBody>
      </p:sp>
    </p:spTree>
    <p:extLst>
      <p:ext uri="{BB962C8B-B14F-4D97-AF65-F5344CB8AC3E}">
        <p14:creationId xmlns:p14="http://schemas.microsoft.com/office/powerpoint/2010/main" val="134333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838C-AED8-4BA5-8652-AEE276FCC083}"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65F501-F5CC-4E12-934E-78BB5E4DA208}" type="slidenum">
              <a:rPr lang="en-US"/>
              <a:pPr>
                <a:defRPr/>
              </a:pPr>
              <a:t>‹#›</a:t>
            </a:fld>
            <a:endParaRPr lang="en-US"/>
          </a:p>
        </p:txBody>
      </p:sp>
    </p:spTree>
    <p:extLst>
      <p:ext uri="{BB962C8B-B14F-4D97-AF65-F5344CB8AC3E}">
        <p14:creationId xmlns:p14="http://schemas.microsoft.com/office/powerpoint/2010/main" val="22161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0F4A4C-A39D-40F9-985D-C7DCB93C0DB5}"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B318A3-27E7-4D27-924C-4173717FF29D}" type="slidenum">
              <a:rPr lang="en-US"/>
              <a:pPr>
                <a:defRPr/>
              </a:pPr>
              <a:t>‹#›</a:t>
            </a:fld>
            <a:endParaRPr lang="en-US"/>
          </a:p>
        </p:txBody>
      </p:sp>
    </p:spTree>
    <p:extLst>
      <p:ext uri="{BB962C8B-B14F-4D97-AF65-F5344CB8AC3E}">
        <p14:creationId xmlns:p14="http://schemas.microsoft.com/office/powerpoint/2010/main" val="198243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FA3BEA-EE38-406D-A93D-A1B7A0C50F31}" type="datetime1">
              <a:rPr lang="en-US"/>
              <a:pPr>
                <a:defRPr/>
              </a:pPr>
              <a:t>11/27/2018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31699C-A097-4533-BEFF-B1452833F261}" type="slidenum">
              <a:rPr lang="en-US"/>
              <a:pPr>
                <a:defRPr/>
              </a:pPr>
              <a:t>‹#›</a:t>
            </a:fld>
            <a:endParaRPr lang="en-US"/>
          </a:p>
        </p:txBody>
      </p:sp>
    </p:spTree>
    <p:extLst>
      <p:ext uri="{BB962C8B-B14F-4D97-AF65-F5344CB8AC3E}">
        <p14:creationId xmlns:p14="http://schemas.microsoft.com/office/powerpoint/2010/main" val="206214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8AF676-6045-4445-B3A3-69CE264AAD80}" type="datetime1">
              <a:rPr lang="en-US"/>
              <a:pPr>
                <a:defRPr/>
              </a:pPr>
              <a:t>11/27/2018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F8C458-4B9D-4501-AB19-9D129E2810A0}" type="slidenum">
              <a:rPr lang="en-US"/>
              <a:pPr>
                <a:defRPr/>
              </a:pPr>
              <a:t>‹#›</a:t>
            </a:fld>
            <a:endParaRPr lang="en-US"/>
          </a:p>
        </p:txBody>
      </p:sp>
    </p:spTree>
    <p:extLst>
      <p:ext uri="{BB962C8B-B14F-4D97-AF65-F5344CB8AC3E}">
        <p14:creationId xmlns:p14="http://schemas.microsoft.com/office/powerpoint/2010/main" val="211030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DE988B-86FF-4F79-A487-7C318366F71F}" type="datetime1">
              <a:rPr lang="en-US"/>
              <a:pPr>
                <a:defRPr/>
              </a:pPr>
              <a:t>11/27/2018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31CD07-29D6-4A4D-ADEA-1E0E2DFE29D8}" type="slidenum">
              <a:rPr lang="en-US"/>
              <a:pPr>
                <a:defRPr/>
              </a:pPr>
              <a:t>‹#›</a:t>
            </a:fld>
            <a:endParaRPr lang="en-US"/>
          </a:p>
        </p:txBody>
      </p:sp>
    </p:spTree>
    <p:extLst>
      <p:ext uri="{BB962C8B-B14F-4D97-AF65-F5344CB8AC3E}">
        <p14:creationId xmlns:p14="http://schemas.microsoft.com/office/powerpoint/2010/main" val="9286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96C13-5674-4527-A7EC-B9690D91A02D}" type="datetime1">
              <a:rPr lang="en-US"/>
              <a:pPr>
                <a:defRPr/>
              </a:pPr>
              <a:t>11/27/2018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D36B3D-EFD3-47A2-82AF-07B5235D9849}" type="slidenum">
              <a:rPr lang="en-US"/>
              <a:pPr>
                <a:defRPr/>
              </a:pPr>
              <a:t>‹#›</a:t>
            </a:fld>
            <a:endParaRPr lang="en-US"/>
          </a:p>
        </p:txBody>
      </p:sp>
    </p:spTree>
    <p:extLst>
      <p:ext uri="{BB962C8B-B14F-4D97-AF65-F5344CB8AC3E}">
        <p14:creationId xmlns:p14="http://schemas.microsoft.com/office/powerpoint/2010/main" val="255964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A9FD65-7BC8-484C-874A-A3895B64CC55}" type="datetime1">
              <a:rPr lang="en-US"/>
              <a:pPr>
                <a:defRPr/>
              </a:pPr>
              <a:t>11/27/2018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C45757-2996-489D-9DE7-5C2053F788D4}" type="slidenum">
              <a:rPr lang="en-US"/>
              <a:pPr>
                <a:defRPr/>
              </a:pPr>
              <a:t>‹#›</a:t>
            </a:fld>
            <a:endParaRPr lang="en-US"/>
          </a:p>
        </p:txBody>
      </p:sp>
    </p:spTree>
    <p:extLst>
      <p:ext uri="{BB962C8B-B14F-4D97-AF65-F5344CB8AC3E}">
        <p14:creationId xmlns:p14="http://schemas.microsoft.com/office/powerpoint/2010/main" val="37935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838C-AED8-4BA5-8652-AEE276FCC083}"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5F501-F5CC-4E12-934E-78BB5E4DA208}" type="slidenum">
              <a:rPr lang="en-US"/>
              <a:pPr>
                <a:defRPr/>
              </a:pPr>
              <a:t>‹#›</a:t>
            </a:fld>
            <a:endParaRPr lang="en-US"/>
          </a:p>
        </p:txBody>
      </p:sp>
    </p:spTree>
    <p:extLst>
      <p:ext uri="{BB962C8B-B14F-4D97-AF65-F5344CB8AC3E}">
        <p14:creationId xmlns:p14="http://schemas.microsoft.com/office/powerpoint/2010/main" val="124451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B2E26-330E-4C2F-B5E7-B7743EB347D8}" type="datetime1">
              <a:rPr lang="en-US"/>
              <a:pPr>
                <a:defRPr/>
              </a:pPr>
              <a:t>11/27/2018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60040B-1B69-4DF3-82DE-71CA80F2D89C}" type="slidenum">
              <a:rPr lang="en-US"/>
              <a:pPr>
                <a:defRPr/>
              </a:pPr>
              <a:t>‹#›</a:t>
            </a:fld>
            <a:endParaRPr lang="en-US"/>
          </a:p>
        </p:txBody>
      </p:sp>
    </p:spTree>
    <p:extLst>
      <p:ext uri="{BB962C8B-B14F-4D97-AF65-F5344CB8AC3E}">
        <p14:creationId xmlns:p14="http://schemas.microsoft.com/office/powerpoint/2010/main" val="2050834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801E5-81BD-44E5-8E20-462C2C5FEFE5}"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4BE88E-3ED5-4852-8D89-B50379241A2F}" type="slidenum">
              <a:rPr lang="en-US"/>
              <a:pPr>
                <a:defRPr/>
              </a:pPr>
              <a:t>‹#›</a:t>
            </a:fld>
            <a:endParaRPr lang="en-US"/>
          </a:p>
        </p:txBody>
      </p:sp>
    </p:spTree>
    <p:extLst>
      <p:ext uri="{BB962C8B-B14F-4D97-AF65-F5344CB8AC3E}">
        <p14:creationId xmlns:p14="http://schemas.microsoft.com/office/powerpoint/2010/main" val="388928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6D683-A615-41BD-A4D8-17705CB114A0}"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34C045-341C-4E2D-AF88-1D9C50388585}" type="slidenum">
              <a:rPr lang="en-US"/>
              <a:pPr>
                <a:defRPr/>
              </a:pPr>
              <a:t>‹#›</a:t>
            </a:fld>
            <a:endParaRPr lang="en-US"/>
          </a:p>
        </p:txBody>
      </p:sp>
    </p:spTree>
    <p:extLst>
      <p:ext uri="{BB962C8B-B14F-4D97-AF65-F5344CB8AC3E}">
        <p14:creationId xmlns:p14="http://schemas.microsoft.com/office/powerpoint/2010/main" val="143509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0F4A4C-A39D-40F9-985D-C7DCB93C0DB5}" type="datetime1">
              <a:rPr lang="en-US"/>
              <a:pPr>
                <a:defRPr/>
              </a:pPr>
              <a:t>11/27/2018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B318A3-27E7-4D27-924C-4173717FF29D}" type="slidenum">
              <a:rPr lang="en-US"/>
              <a:pPr>
                <a:defRPr/>
              </a:pPr>
              <a:t>‹#›</a:t>
            </a:fld>
            <a:endParaRPr lang="en-US"/>
          </a:p>
        </p:txBody>
      </p:sp>
    </p:spTree>
    <p:extLst>
      <p:ext uri="{BB962C8B-B14F-4D97-AF65-F5344CB8AC3E}">
        <p14:creationId xmlns:p14="http://schemas.microsoft.com/office/powerpoint/2010/main" val="172075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FA3BEA-EE38-406D-A93D-A1B7A0C50F31}" type="datetime1">
              <a:rPr lang="en-US"/>
              <a:pPr>
                <a:defRPr/>
              </a:pPr>
              <a:t>11/27/2018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31699C-A097-4533-BEFF-B1452833F261}" type="slidenum">
              <a:rPr lang="en-US"/>
              <a:pPr>
                <a:defRPr/>
              </a:pPr>
              <a:t>‹#›</a:t>
            </a:fld>
            <a:endParaRPr lang="en-US"/>
          </a:p>
        </p:txBody>
      </p:sp>
    </p:spTree>
    <p:extLst>
      <p:ext uri="{BB962C8B-B14F-4D97-AF65-F5344CB8AC3E}">
        <p14:creationId xmlns:p14="http://schemas.microsoft.com/office/powerpoint/2010/main" val="51289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8AF676-6045-4445-B3A3-69CE264AAD80}" type="datetime1">
              <a:rPr lang="en-US"/>
              <a:pPr>
                <a:defRPr/>
              </a:pPr>
              <a:t>11/27/2018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F8C458-4B9D-4501-AB19-9D129E2810A0}" type="slidenum">
              <a:rPr lang="en-US"/>
              <a:pPr>
                <a:defRPr/>
              </a:pPr>
              <a:t>‹#›</a:t>
            </a:fld>
            <a:endParaRPr lang="en-US"/>
          </a:p>
        </p:txBody>
      </p:sp>
    </p:spTree>
    <p:extLst>
      <p:ext uri="{BB962C8B-B14F-4D97-AF65-F5344CB8AC3E}">
        <p14:creationId xmlns:p14="http://schemas.microsoft.com/office/powerpoint/2010/main" val="334939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DE988B-86FF-4F79-A487-7C318366F71F}" type="datetime1">
              <a:rPr lang="en-US"/>
              <a:pPr>
                <a:defRPr/>
              </a:pPr>
              <a:t>11/27/2018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31CD07-29D6-4A4D-ADEA-1E0E2DFE29D8}" type="slidenum">
              <a:rPr lang="en-US"/>
              <a:pPr>
                <a:defRPr/>
              </a:pPr>
              <a:t>‹#›</a:t>
            </a:fld>
            <a:endParaRPr lang="en-US"/>
          </a:p>
        </p:txBody>
      </p:sp>
    </p:spTree>
    <p:extLst>
      <p:ext uri="{BB962C8B-B14F-4D97-AF65-F5344CB8AC3E}">
        <p14:creationId xmlns:p14="http://schemas.microsoft.com/office/powerpoint/2010/main" val="181789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96C13-5674-4527-A7EC-B9690D91A02D}" type="datetime1">
              <a:rPr lang="en-US"/>
              <a:pPr>
                <a:defRPr/>
              </a:pPr>
              <a:t>11/27/2018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D36B3D-EFD3-47A2-82AF-07B5235D9849}" type="slidenum">
              <a:rPr lang="en-US"/>
              <a:pPr>
                <a:defRPr/>
              </a:pPr>
              <a:t>‹#›</a:t>
            </a:fld>
            <a:endParaRPr lang="en-US"/>
          </a:p>
        </p:txBody>
      </p:sp>
    </p:spTree>
    <p:extLst>
      <p:ext uri="{BB962C8B-B14F-4D97-AF65-F5344CB8AC3E}">
        <p14:creationId xmlns:p14="http://schemas.microsoft.com/office/powerpoint/2010/main" val="364265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A9FD65-7BC8-484C-874A-A3895B64CC55}" type="datetime1">
              <a:rPr lang="en-US"/>
              <a:pPr>
                <a:defRPr/>
              </a:pPr>
              <a:t>11/27/2018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C45757-2996-489D-9DE7-5C2053F788D4}" type="slidenum">
              <a:rPr lang="en-US"/>
              <a:pPr>
                <a:defRPr/>
              </a:pPr>
              <a:t>‹#›</a:t>
            </a:fld>
            <a:endParaRPr lang="en-US"/>
          </a:p>
        </p:txBody>
      </p:sp>
    </p:spTree>
    <p:extLst>
      <p:ext uri="{BB962C8B-B14F-4D97-AF65-F5344CB8AC3E}">
        <p14:creationId xmlns:p14="http://schemas.microsoft.com/office/powerpoint/2010/main" val="10674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B2E26-330E-4C2F-B5E7-B7743EB347D8}" type="datetime1">
              <a:rPr lang="en-US"/>
              <a:pPr>
                <a:defRPr/>
              </a:pPr>
              <a:t>11/27/2018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60040B-1B69-4DF3-82DE-71CA80F2D89C}" type="slidenum">
              <a:rPr lang="en-US"/>
              <a:pPr>
                <a:defRPr/>
              </a:pPr>
              <a:t>‹#›</a:t>
            </a:fld>
            <a:endParaRPr lang="en-US"/>
          </a:p>
        </p:txBody>
      </p:sp>
    </p:spTree>
    <p:extLst>
      <p:ext uri="{BB962C8B-B14F-4D97-AF65-F5344CB8AC3E}">
        <p14:creationId xmlns:p14="http://schemas.microsoft.com/office/powerpoint/2010/main" val="302825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9FBE2B9D-1697-4090-97E9-0A438BE077E8}" type="datetime1">
              <a:rPr lang="en-US"/>
              <a:pPr>
                <a:defRPr/>
              </a:pPr>
              <a:t>11/27/2018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1F37826-9FC6-4A47-B435-94C6280B7F57}" type="slidenum">
              <a:rPr lang="en-US"/>
              <a:pPr>
                <a:defRPr/>
              </a:pPr>
              <a:t>‹#›</a:t>
            </a:fld>
            <a:endParaRPr lang="en-US"/>
          </a:p>
        </p:txBody>
      </p:sp>
    </p:spTree>
    <p:extLst>
      <p:ext uri="{BB962C8B-B14F-4D97-AF65-F5344CB8AC3E}">
        <p14:creationId xmlns:p14="http://schemas.microsoft.com/office/powerpoint/2010/main" val="65182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9FBE2B9D-1697-4090-97E9-0A438BE077E8}" type="datetime1">
              <a:rPr lang="en-US"/>
              <a:pPr>
                <a:defRPr/>
              </a:pPr>
              <a:t>11/27/2018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1F37826-9FC6-4A47-B435-94C6280B7F57}" type="slidenum">
              <a:rPr lang="en-US"/>
              <a:pPr>
                <a:defRPr/>
              </a:pPr>
              <a:t>‹#›</a:t>
            </a:fld>
            <a:endParaRPr lang="en-US"/>
          </a:p>
        </p:txBody>
      </p:sp>
    </p:spTree>
    <p:extLst>
      <p:ext uri="{BB962C8B-B14F-4D97-AF65-F5344CB8AC3E}">
        <p14:creationId xmlns:p14="http://schemas.microsoft.com/office/powerpoint/2010/main" val="3426086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nes.ru/" TargetMode="External"/><Relationship Id="rId3" Type="http://schemas.openxmlformats.org/officeDocument/2006/relationships/hyperlink" Target="http://ecschool.hse.ru/" TargetMode="External"/><Relationship Id="rId7" Type="http://schemas.openxmlformats.org/officeDocument/2006/relationships/hyperlink" Target="http://www.iloveeconomics.r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minfin.ru/" TargetMode="External"/><Relationship Id="rId5" Type="http://schemas.openxmlformats.org/officeDocument/2006/relationships/hyperlink" Target="http://basic.economicus.ru/" TargetMode="External"/><Relationship Id="rId4" Type="http://schemas.openxmlformats.org/officeDocument/2006/relationships/hyperlink" Target="http://pro.lenta.ru/mone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iloveeconomics.ru/" TargetMode="External"/><Relationship Id="rId3" Type="http://schemas.openxmlformats.org/officeDocument/2006/relationships/hyperlink" Target="http://zarplata-i-rabota.ru/zhurnalrabota-i-zarplata" TargetMode="External"/><Relationship Id="rId7" Type="http://schemas.openxmlformats.org/officeDocument/2006/relationships/hyperlink" Target="http://www.clskuntsevo.ru/portal_proforientir/mir_professii_news_prof.php"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7budget.ru/" TargetMode="External"/><Relationship Id="rId5" Type="http://schemas.openxmlformats.org/officeDocument/2006/relationships/hyperlink" Target="http://www.dostatok.ru/" TargetMode="External"/><Relationship Id="rId4" Type="http://schemas.openxmlformats.org/officeDocument/2006/relationships/hyperlink" Target="http://ecschool.hse.ru/" TargetMode="External"/><Relationship Id="rId9" Type="http://schemas.openxmlformats.org/officeDocument/2006/relationships/hyperlink" Target="http://www.nes.r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2.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2673409" y="3714750"/>
            <a:ext cx="7165649" cy="1406814"/>
          </a:xfrm>
        </p:spPr>
        <p:txBody>
          <a:bodyPr/>
          <a:lstStyle/>
          <a:p>
            <a:pPr eaLnBrk="1" hangingPunct="1"/>
            <a:endParaRPr lang="ru-RU" sz="2800" b="1" dirty="0" smtClean="0">
              <a:solidFill>
                <a:srgbClr val="000066"/>
              </a:solidFill>
              <a:latin typeface="Myriad Pro"/>
              <a:ea typeface="ＭＳ Ｐゴシック"/>
              <a:cs typeface="ＭＳ Ｐゴシック"/>
            </a:endParaRPr>
          </a:p>
          <a:p>
            <a:pPr eaLnBrk="1" hangingPunct="1"/>
            <a:r>
              <a:rPr lang="ru-RU" sz="2800" b="1" dirty="0" err="1" smtClean="0">
                <a:solidFill>
                  <a:srgbClr val="000066"/>
                </a:solidFill>
                <a:latin typeface="Myriad Pro"/>
                <a:ea typeface="ＭＳ Ｐゴシック"/>
                <a:cs typeface="ＭＳ Ｐゴシック"/>
              </a:rPr>
              <a:t>Петрикова</a:t>
            </a:r>
            <a:endParaRPr lang="ru-RU" sz="2800" b="1" dirty="0">
              <a:solidFill>
                <a:srgbClr val="000066"/>
              </a:solidFill>
              <a:latin typeface="Myriad Pro"/>
              <a:ea typeface="ＭＳ Ｐゴシック"/>
              <a:cs typeface="ＭＳ Ｐゴシック"/>
            </a:endParaRPr>
          </a:p>
          <a:p>
            <a:pPr eaLnBrk="1" hangingPunct="1"/>
            <a:r>
              <a:rPr lang="ru-RU" sz="2800" b="1" dirty="0">
                <a:solidFill>
                  <a:srgbClr val="000066"/>
                </a:solidFill>
                <a:latin typeface="Myriad Pro"/>
                <a:ea typeface="ＭＳ Ｐゴシック"/>
                <a:cs typeface="ＭＳ Ｐゴシック"/>
              </a:rPr>
              <a:t> Ирина Владимировна</a:t>
            </a:r>
          </a:p>
          <a:p>
            <a:pPr eaLnBrk="1" hangingPunct="1">
              <a:spcBef>
                <a:spcPts val="0"/>
              </a:spcBef>
            </a:pPr>
            <a:r>
              <a:rPr lang="ru-RU" sz="2400" b="1" dirty="0" smtClean="0">
                <a:solidFill>
                  <a:srgbClr val="000066"/>
                </a:solidFill>
                <a:latin typeface="Myriad Pro"/>
                <a:ea typeface="ＭＳ Ｐゴシック"/>
                <a:cs typeface="ＭＳ Ｐゴシック"/>
              </a:rPr>
              <a:t> </a:t>
            </a:r>
            <a:r>
              <a:rPr lang="ru-RU" sz="1800" b="1" dirty="0">
                <a:solidFill>
                  <a:srgbClr val="000066"/>
                </a:solidFill>
                <a:latin typeface="Myriad Pro"/>
                <a:ea typeface="ＭＳ Ｐゴシック"/>
                <a:cs typeface="ＭＳ Ｐゴシック"/>
              </a:rPr>
              <a:t>кандидат педагогических наук</a:t>
            </a:r>
          </a:p>
          <a:p>
            <a:pPr eaLnBrk="1" hangingPunct="1">
              <a:spcBef>
                <a:spcPts val="0"/>
              </a:spcBef>
            </a:pPr>
            <a:r>
              <a:rPr lang="ru-RU" sz="1800" b="1" dirty="0">
                <a:solidFill>
                  <a:srgbClr val="000066"/>
                </a:solidFill>
                <a:latin typeface="Myriad Pro"/>
                <a:ea typeface="ＭＳ Ｐゴシック"/>
                <a:cs typeface="ＭＳ Ｐゴシック"/>
              </a:rPr>
              <a:t> доцент департамента финансов </a:t>
            </a:r>
          </a:p>
          <a:p>
            <a:pPr eaLnBrk="1" hangingPunct="1">
              <a:spcBef>
                <a:spcPts val="0"/>
              </a:spcBef>
            </a:pPr>
            <a:r>
              <a:rPr lang="ru-RU" sz="1800" b="1" dirty="0">
                <a:solidFill>
                  <a:srgbClr val="000066"/>
                </a:solidFill>
                <a:latin typeface="Myriad Pro"/>
                <a:ea typeface="ＭＳ Ｐゴシック"/>
                <a:cs typeface="ＭＳ Ｐゴシック"/>
              </a:rPr>
              <a:t>факультета экономических наук</a:t>
            </a:r>
          </a:p>
          <a:p>
            <a:pPr eaLnBrk="1" hangingPunct="1">
              <a:spcBef>
                <a:spcPts val="0"/>
              </a:spcBef>
            </a:pPr>
            <a:r>
              <a:rPr lang="ru-RU" sz="1800" b="1" dirty="0">
                <a:solidFill>
                  <a:srgbClr val="000066"/>
                </a:solidFill>
                <a:latin typeface="Myriad Pro"/>
                <a:ea typeface="ＭＳ Ｐゴシック"/>
                <a:cs typeface="ＭＳ Ｐゴシック"/>
              </a:rPr>
              <a:t>НИУ «Высшая школа экономики»</a:t>
            </a:r>
            <a:endParaRPr kumimoji="1" lang="ru-RU" sz="1800" b="1" dirty="0">
              <a:solidFill>
                <a:srgbClr val="000066"/>
              </a:solidFill>
              <a:latin typeface="Myriad Pro"/>
              <a:ea typeface="ＭＳ Ｐゴシック"/>
              <a:cs typeface="ＭＳ Ｐゴシック"/>
            </a:endParaRPr>
          </a:p>
        </p:txBody>
      </p:sp>
      <p:sp>
        <p:nvSpPr>
          <p:cNvPr id="13316" name="Subtitle 2"/>
          <p:cNvSpPr txBox="1">
            <a:spLocks/>
          </p:cNvSpPr>
          <p:nvPr/>
        </p:nvSpPr>
        <p:spPr bwMode="auto">
          <a:xfrm>
            <a:off x="2895600" y="6467475"/>
            <a:ext cx="6400800" cy="349250"/>
          </a:xfrm>
          <a:prstGeom prst="rect">
            <a:avLst/>
          </a:prstGeom>
          <a:noFill/>
          <a:ln w="9525">
            <a:noFill/>
            <a:miter lim="800000"/>
            <a:headEnd/>
            <a:tailEnd/>
          </a:ln>
        </p:spPr>
        <p:txBody>
          <a:bodyPr/>
          <a:lstStyle/>
          <a:p>
            <a:pPr algn="ctr" defTabSz="457200" fontAlgn="base">
              <a:spcBef>
                <a:spcPct val="20000"/>
              </a:spcBef>
              <a:spcAft>
                <a:spcPct val="0"/>
              </a:spcAft>
            </a:pPr>
            <a:r>
              <a:rPr lang="ru-RU" sz="800" dirty="0">
                <a:solidFill>
                  <a:prstClr val="white"/>
                </a:solidFill>
                <a:latin typeface="Arial" charset="0"/>
                <a:ea typeface="ＭＳ Ｐゴシック"/>
              </a:rPr>
              <a:t>Высшая школа экономики, Москва, 2016</a:t>
            </a:r>
          </a:p>
          <a:p>
            <a:pPr algn="ctr" defTabSz="457200" fontAlgn="base">
              <a:spcBef>
                <a:spcPct val="20000"/>
              </a:spcBef>
              <a:spcAft>
                <a:spcPct val="0"/>
              </a:spcAft>
            </a:pPr>
            <a:r>
              <a:rPr lang="en-US" sz="800" dirty="0">
                <a:solidFill>
                  <a:prstClr val="white"/>
                </a:solidFill>
                <a:latin typeface="Arial" charset="0"/>
                <a:ea typeface="ＭＳ Ｐゴシック"/>
              </a:rPr>
              <a:t>www.hse.ru</a:t>
            </a:r>
            <a:r>
              <a:rPr lang="ru-RU" sz="800" dirty="0">
                <a:solidFill>
                  <a:prstClr val="white"/>
                </a:solidFill>
                <a:latin typeface="Arial" charset="0"/>
                <a:ea typeface="ＭＳ Ｐゴシック"/>
              </a:rPr>
              <a:t> </a:t>
            </a:r>
            <a:endParaRPr kumimoji="1" lang="ru-RU" sz="800" dirty="0">
              <a:solidFill>
                <a:prstClr val="white"/>
              </a:solidFill>
              <a:latin typeface="Myriad Pro"/>
              <a:ea typeface="ＭＳ Ｐゴシック"/>
            </a:endParaRPr>
          </a:p>
        </p:txBody>
      </p:sp>
      <p:sp>
        <p:nvSpPr>
          <p:cNvPr id="2" name="Заголовок 1"/>
          <p:cNvSpPr>
            <a:spLocks noGrp="1"/>
          </p:cNvSpPr>
          <p:nvPr>
            <p:ph type="ctrTitle"/>
          </p:nvPr>
        </p:nvSpPr>
        <p:spPr>
          <a:xfrm>
            <a:off x="304800" y="2070534"/>
            <a:ext cx="11887200" cy="1470025"/>
          </a:xfrm>
        </p:spPr>
        <p:txBody>
          <a:bodyPr/>
          <a:lstStyle/>
          <a:p>
            <a:r>
              <a:rPr lang="ru-RU" sz="4000" b="1" dirty="0">
                <a:latin typeface="Times New Roman" panose="02020603050405020304" pitchFamily="18" charset="0"/>
                <a:cs typeface="Times New Roman" panose="02020603050405020304" pitchFamily="18" charset="0"/>
              </a:rPr>
              <a:t>Содержание и методические подходы к изучению </a:t>
            </a:r>
            <a:r>
              <a:rPr lang="ru-RU" sz="4000" b="1" dirty="0" smtClean="0">
                <a:latin typeface="Times New Roman" panose="02020603050405020304" pitchFamily="18" charset="0"/>
                <a:cs typeface="Times New Roman" panose="02020603050405020304" pitchFamily="18" charset="0"/>
              </a:rPr>
              <a:t>вопросов, связанных </a:t>
            </a:r>
            <a:r>
              <a:rPr lang="ru-RU" sz="4000" b="1" dirty="0">
                <a:latin typeface="Times New Roman" panose="02020603050405020304" pitchFamily="18" charset="0"/>
                <a:cs typeface="Times New Roman" panose="02020603050405020304" pitchFamily="18" charset="0"/>
              </a:rPr>
              <a:t>с понятием денег и формированием </a:t>
            </a:r>
            <a:r>
              <a:rPr lang="ru-RU" sz="4000" b="1">
                <a:latin typeface="Times New Roman" panose="02020603050405020304" pitchFamily="18" charset="0"/>
                <a:cs typeface="Times New Roman" panose="02020603050405020304" pitchFamily="18" charset="0"/>
              </a:rPr>
              <a:t>семейного </a:t>
            </a:r>
            <a:r>
              <a:rPr lang="ru-RU" sz="4000" b="1" smtClean="0">
                <a:latin typeface="Times New Roman" panose="02020603050405020304" pitchFamily="18" charset="0"/>
                <a:cs typeface="Times New Roman" panose="02020603050405020304" pitchFamily="18" charset="0"/>
              </a:rPr>
              <a:t>бюджета</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745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1810139" y="410547"/>
            <a:ext cx="10618236" cy="50329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(блиц-опрос «Современные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410547" y="1362268"/>
            <a:ext cx="11135689" cy="5355312"/>
          </a:xfrm>
          <a:prstGeom prst="rect">
            <a:avLst/>
          </a:prstGeom>
        </p:spPr>
        <p:txBody>
          <a:bodyPr wrap="square">
            <a:spAutoFit/>
          </a:bodyPr>
          <a:lstStyle/>
          <a:p>
            <a:r>
              <a:rPr lang="ru-RU" dirty="0" smtClean="0"/>
              <a:t>- На этой купюре изображен памятник основателю российского флота. (500)</a:t>
            </a:r>
          </a:p>
          <a:p>
            <a:r>
              <a:rPr lang="ru-RU" dirty="0" smtClean="0"/>
              <a:t>- </a:t>
            </a:r>
            <a:r>
              <a:rPr lang="ru-RU" dirty="0"/>
              <a:t>На каких купюрах изображены реки? (10,50,500,5000)</a:t>
            </a:r>
          </a:p>
          <a:p>
            <a:r>
              <a:rPr lang="ru-RU" dirty="0" smtClean="0"/>
              <a:t>- На </a:t>
            </a:r>
            <a:r>
              <a:rPr lang="ru-RU" dirty="0"/>
              <a:t>этой купюре изображено здание биржи. (50)</a:t>
            </a:r>
          </a:p>
          <a:p>
            <a:r>
              <a:rPr lang="ru-RU" dirty="0"/>
              <a:t>- На каких купюрах изображены гербы? (1000,5000)</a:t>
            </a:r>
          </a:p>
          <a:p>
            <a:r>
              <a:rPr lang="ru-RU" dirty="0"/>
              <a:t>- На этой купюре изображена ГЭС. (10)</a:t>
            </a:r>
          </a:p>
          <a:p>
            <a:r>
              <a:rPr lang="ru-RU" dirty="0"/>
              <a:t>- На этой купюре изображен памятник губернатору Восточной Сибири. (5000)</a:t>
            </a:r>
          </a:p>
          <a:p>
            <a:r>
              <a:rPr lang="ru-RU" dirty="0"/>
              <a:t>- На этой купюре изображено здание театра. (100)</a:t>
            </a:r>
          </a:p>
          <a:p>
            <a:r>
              <a:rPr lang="ru-RU" dirty="0"/>
              <a:t>- На этой купюре изображен Спасе - Преображенский монастырь. (1000)</a:t>
            </a:r>
          </a:p>
          <a:p>
            <a:r>
              <a:rPr lang="ru-RU" dirty="0"/>
              <a:t>- На этой купюре изображен покровитель искусств бог Аполлон. (100)</a:t>
            </a:r>
          </a:p>
          <a:p>
            <a:r>
              <a:rPr lang="ru-RU" dirty="0"/>
              <a:t>- На этой купюре изображен памятник князю, который являлся символом народного просвещения средних веков в России. (1000)</a:t>
            </a:r>
          </a:p>
          <a:p>
            <a:r>
              <a:rPr lang="ru-RU" dirty="0"/>
              <a:t>- На этой купюре изображен Коммунальный мост. (10)</a:t>
            </a:r>
          </a:p>
          <a:p>
            <a:r>
              <a:rPr lang="ru-RU" dirty="0"/>
              <a:t>- На этой купюре изображена Часовня Казанской Богоматери. (1000)</a:t>
            </a:r>
          </a:p>
          <a:p>
            <a:r>
              <a:rPr lang="ru-RU" dirty="0"/>
              <a:t>- На этой купюре изображен Соловецкий монастырь. (500)</a:t>
            </a:r>
          </a:p>
          <a:p>
            <a:r>
              <a:rPr lang="ru-RU" dirty="0"/>
              <a:t>- На этой купюре изображены отроги Восточного Сояна. (10)</a:t>
            </a:r>
          </a:p>
          <a:p>
            <a:r>
              <a:rPr lang="ru-RU" dirty="0"/>
              <a:t>- На этой купюре изображен Петропавловский собор. (50)</a:t>
            </a:r>
          </a:p>
          <a:p>
            <a:r>
              <a:rPr lang="ru-RU" dirty="0"/>
              <a:t>- На этой купюре изображен речной вокзал. (500)</a:t>
            </a:r>
          </a:p>
          <a:p>
            <a:r>
              <a:rPr lang="ru-RU" dirty="0"/>
              <a:t>- На этой купюре изображена Стрелка Васильевского острова. (50)</a:t>
            </a:r>
          </a:p>
          <a:p>
            <a:r>
              <a:rPr lang="ru-RU" dirty="0" smtClean="0"/>
              <a:t>-</a:t>
            </a:r>
            <a:endParaRPr lang="ru-RU" dirty="0"/>
          </a:p>
        </p:txBody>
      </p:sp>
    </p:spTree>
    <p:extLst>
      <p:ext uri="{BB962C8B-B14F-4D97-AF65-F5344CB8AC3E}">
        <p14:creationId xmlns:p14="http://schemas.microsoft.com/office/powerpoint/2010/main" val="470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858694" y="6415088"/>
            <a:ext cx="3107531"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2858694" y="501095"/>
            <a:ext cx="7989835" cy="412750"/>
          </a:xfrm>
          <a:prstGeom prst="rect">
            <a:avLst/>
          </a:prstGeom>
          <a:noFill/>
          <a:ln w="9525">
            <a:noFill/>
            <a:miter lim="800000"/>
            <a:headEnd/>
            <a:tailEnd/>
          </a:ln>
        </p:spPr>
        <p:txBody>
          <a:bodyPr anchor="ctr"/>
          <a:lstStyle/>
          <a:p>
            <a:pPr algn="ctr">
              <a:defRPr/>
            </a:pPr>
            <a:r>
              <a:rPr lang="ru-RU" sz="3600" b="1" dirty="0" smtClean="0">
                <a:solidFill>
                  <a:prstClr val="white"/>
                </a:solidFill>
                <a:latin typeface="Times New Roman" panose="02020603050405020304" pitchFamily="18" charset="0"/>
                <a:ea typeface="Times New Roman" panose="02020603050405020304" pitchFamily="18" charset="0"/>
              </a:rPr>
              <a:t>Современные </a:t>
            </a:r>
            <a:r>
              <a:rPr lang="ru-RU" sz="3600" b="1" dirty="0">
                <a:solidFill>
                  <a:prstClr val="white"/>
                </a:solidFill>
                <a:latin typeface="Times New Roman" panose="02020603050405020304" pitchFamily="18" charset="0"/>
                <a:ea typeface="Times New Roman" panose="02020603050405020304" pitchFamily="18" charset="0"/>
              </a:rPr>
              <a:t>деньги</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142688"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142688"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142688"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5" name="Объект 4"/>
          <p:cNvSpPr>
            <a:spLocks noGrp="1"/>
          </p:cNvSpPr>
          <p:nvPr>
            <p:ph sz="half" idx="1"/>
          </p:nvPr>
        </p:nvSpPr>
        <p:spPr/>
        <p:txBody>
          <a:bodyPr/>
          <a:lstStyle/>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half" idx="2"/>
            <p:extLst>
              <p:ext uri="{D42A27DB-BD31-4B8C-83A1-F6EECF244321}">
                <p14:modId xmlns:p14="http://schemas.microsoft.com/office/powerpoint/2010/main" val="1999408955"/>
              </p:ext>
            </p:extLst>
          </p:nvPr>
        </p:nvGraphicFramePr>
        <p:xfrm>
          <a:off x="6366296" y="1279024"/>
          <a:ext cx="5020573" cy="5159973"/>
        </p:xfrm>
        <a:graphic>
          <a:graphicData uri="http://schemas.openxmlformats.org/drawingml/2006/table">
            <a:tbl>
              <a:tblPr firstRow="1" bandRow="1">
                <a:tableStyleId>{5C22544A-7EE6-4342-B048-85BDC9FD1C3A}</a:tableStyleId>
              </a:tblPr>
              <a:tblGrid>
                <a:gridCol w="1295631">
                  <a:extLst>
                    <a:ext uri="{9D8B030D-6E8A-4147-A177-3AD203B41FA5}">
                      <a16:colId xmlns:a16="http://schemas.microsoft.com/office/drawing/2014/main" xmlns="" val="20000"/>
                    </a:ext>
                  </a:extLst>
                </a:gridCol>
                <a:gridCol w="2267356">
                  <a:extLst>
                    <a:ext uri="{9D8B030D-6E8A-4147-A177-3AD203B41FA5}">
                      <a16:colId xmlns:a16="http://schemas.microsoft.com/office/drawing/2014/main" xmlns="" val="20001"/>
                    </a:ext>
                  </a:extLst>
                </a:gridCol>
                <a:gridCol w="1457586">
                  <a:extLst>
                    <a:ext uri="{9D8B030D-6E8A-4147-A177-3AD203B41FA5}">
                      <a16:colId xmlns:a16="http://schemas.microsoft.com/office/drawing/2014/main" xmlns="" val="20002"/>
                    </a:ext>
                  </a:extLst>
                </a:gridCol>
              </a:tblGrid>
              <a:tr h="552058">
                <a:tc>
                  <a:txBody>
                    <a:bodyPr/>
                    <a:lstStyle/>
                    <a:p>
                      <a:pPr algn="ctr"/>
                      <a:r>
                        <a:rPr lang="ru-RU" sz="1400" dirty="0" smtClean="0">
                          <a:latin typeface="Times New Roman" panose="02020603050405020304" pitchFamily="18" charset="0"/>
                          <a:cs typeface="Times New Roman" panose="02020603050405020304" pitchFamily="18" charset="0"/>
                        </a:rPr>
                        <a:t>Город</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Лицевая сторона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Оборотная сторона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675442">
                <a:tc>
                  <a:txBody>
                    <a:bodyPr/>
                    <a:lstStyle/>
                    <a:p>
                      <a:r>
                        <a:rPr lang="ru-RU" sz="1400" dirty="0" smtClean="0">
                          <a:latin typeface="Times New Roman" panose="02020603050405020304" pitchFamily="18" charset="0"/>
                          <a:cs typeface="Times New Roman" panose="02020603050405020304" pitchFamily="18" charset="0"/>
                        </a:rPr>
                        <a:t>Красноярск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коммунальный мост через Енисей;</a:t>
                      </a:r>
                      <a:br>
                        <a:rPr lang="ru-RU" sz="1200" dirty="0" smtClean="0">
                          <a:effectLst/>
                          <a:latin typeface="Times New Roman" panose="02020603050405020304" pitchFamily="18" charset="0"/>
                          <a:cs typeface="Times New Roman" panose="02020603050405020304" pitchFamily="18" charset="0"/>
                        </a:rPr>
                      </a:br>
                      <a:r>
                        <a:rPr lang="ru-RU" sz="1200" dirty="0" smtClean="0">
                          <a:effectLst/>
                          <a:latin typeface="Times New Roman" panose="02020603050405020304" pitchFamily="18" charset="0"/>
                          <a:cs typeface="Times New Roman" panose="02020603050405020304" pitchFamily="18" charset="0"/>
                        </a:rPr>
                        <a:t>часовня </a:t>
                      </a:r>
                      <a:r>
                        <a:rPr lang="ru-RU" sz="1200" dirty="0" err="1" smtClean="0">
                          <a:effectLst/>
                          <a:latin typeface="Times New Roman" panose="02020603050405020304" pitchFamily="18" charset="0"/>
                          <a:cs typeface="Times New Roman" panose="02020603050405020304" pitchFamily="18" charset="0"/>
                        </a:rPr>
                        <a:t>Параскевы</a:t>
                      </a:r>
                      <a:r>
                        <a:rPr lang="ru-RU" sz="1200" dirty="0" smtClean="0">
                          <a:effectLst/>
                          <a:latin typeface="Times New Roman" panose="02020603050405020304" pitchFamily="18" charset="0"/>
                          <a:cs typeface="Times New Roman" panose="02020603050405020304" pitchFamily="18" charset="0"/>
                        </a:rPr>
                        <a:t> Пятницы</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Красноярская ГЭС</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690468">
                <a:tc>
                  <a:txBody>
                    <a:bodyPr/>
                    <a:lstStyle/>
                    <a:p>
                      <a:r>
                        <a:rPr lang="ru-RU" sz="1400" dirty="0" smtClean="0">
                          <a:latin typeface="Times New Roman" panose="02020603050405020304" pitchFamily="18" charset="0"/>
                          <a:cs typeface="Times New Roman" panose="02020603050405020304" pitchFamily="18" charset="0"/>
                        </a:rPr>
                        <a:t>Санкт-Петербург</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скульптура в основании ростральной колонны;</a:t>
                      </a:r>
                      <a:br>
                        <a:rPr lang="ru-RU" sz="1200" dirty="0" smtClean="0">
                          <a:effectLst/>
                          <a:latin typeface="Times New Roman" panose="02020603050405020304" pitchFamily="18" charset="0"/>
                          <a:cs typeface="Times New Roman" panose="02020603050405020304" pitchFamily="18" charset="0"/>
                        </a:rPr>
                      </a:br>
                      <a:r>
                        <a:rPr lang="ru-RU" sz="1200" dirty="0" smtClean="0">
                          <a:effectLst/>
                          <a:latin typeface="Times New Roman" panose="02020603050405020304" pitchFamily="18" charset="0"/>
                          <a:cs typeface="Times New Roman" panose="02020603050405020304" pitchFamily="18" charset="0"/>
                        </a:rPr>
                        <a:t>Петропавловская крепость</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ростральная колонна;</a:t>
                      </a:r>
                      <a:br>
                        <a:rPr lang="ru-RU" sz="1200" dirty="0" smtClean="0">
                          <a:effectLst/>
                          <a:latin typeface="Times New Roman" panose="02020603050405020304" pitchFamily="18" charset="0"/>
                          <a:cs typeface="Times New Roman" panose="02020603050405020304" pitchFamily="18" charset="0"/>
                        </a:rPr>
                      </a:br>
                      <a:r>
                        <a:rPr lang="ru-RU" sz="1200" dirty="0" smtClean="0">
                          <a:effectLst/>
                          <a:latin typeface="Times New Roman" panose="02020603050405020304" pitchFamily="18" charset="0"/>
                          <a:cs typeface="Times New Roman" panose="02020603050405020304" pitchFamily="18" charset="0"/>
                        </a:rPr>
                        <a:t>здание Биржи</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843906">
                <a:tc>
                  <a:txBody>
                    <a:bodyPr/>
                    <a:lstStyle/>
                    <a:p>
                      <a:r>
                        <a:rPr lang="ru-RU" sz="1400" dirty="0" smtClean="0">
                          <a:latin typeface="Times New Roman" panose="02020603050405020304" pitchFamily="18" charset="0"/>
                          <a:cs typeface="Times New Roman" panose="02020603050405020304" pitchFamily="18" charset="0"/>
                        </a:rPr>
                        <a:t>Москва</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квадрига на портике Большого театра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фасад Большого театра</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914113">
                <a:tc>
                  <a:txBody>
                    <a:bodyPr/>
                    <a:lstStyle/>
                    <a:p>
                      <a:r>
                        <a:rPr lang="ru-RU" sz="1400" dirty="0" smtClean="0">
                          <a:latin typeface="Times New Roman" panose="02020603050405020304" pitchFamily="18" charset="0"/>
                          <a:cs typeface="Times New Roman" panose="02020603050405020304" pitchFamily="18" charset="0"/>
                        </a:rPr>
                        <a:t>Архангельск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u="none" dirty="0" smtClean="0">
                          <a:solidFill>
                            <a:schemeClr val="tx1"/>
                          </a:solidFill>
                          <a:effectLst/>
                          <a:latin typeface="Times New Roman" panose="02020603050405020304" pitchFamily="18" charset="0"/>
                          <a:cs typeface="Times New Roman" panose="02020603050405020304" pitchFamily="18" charset="0"/>
                        </a:rPr>
                        <a:t>Памятник Петру 1;</a:t>
                      </a:r>
                      <a:br>
                        <a:rPr lang="ru-RU" sz="1200" u="none" dirty="0" smtClean="0">
                          <a:solidFill>
                            <a:schemeClr val="tx1"/>
                          </a:solidFill>
                          <a:effectLst/>
                          <a:latin typeface="Times New Roman" panose="02020603050405020304" pitchFamily="18" charset="0"/>
                          <a:cs typeface="Times New Roman" panose="02020603050405020304" pitchFamily="18" charset="0"/>
                        </a:rPr>
                      </a:br>
                      <a:r>
                        <a:rPr lang="ru-RU" sz="1200" u="none" dirty="0" smtClean="0">
                          <a:effectLst/>
                          <a:latin typeface="Times New Roman" panose="02020603050405020304" pitchFamily="18" charset="0"/>
                          <a:cs typeface="Times New Roman" panose="02020603050405020304" pitchFamily="18" charset="0"/>
                        </a:rPr>
                        <a:t>парусник </a:t>
                      </a:r>
                      <a:r>
                        <a:rPr lang="ru-RU" sz="1200" dirty="0" smtClean="0">
                          <a:effectLst/>
                          <a:latin typeface="Times New Roman" panose="02020603050405020304" pitchFamily="18" charset="0"/>
                          <a:cs typeface="Times New Roman" panose="02020603050405020304" pitchFamily="18" charset="0"/>
                        </a:rPr>
                        <a:t>в порту Архангельска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Соловецкий монастырь</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843906">
                <a:tc>
                  <a:txBody>
                    <a:bodyPr/>
                    <a:lstStyle/>
                    <a:p>
                      <a:r>
                        <a:rPr lang="ru-RU" sz="1400" dirty="0" smtClean="0">
                          <a:latin typeface="Times New Roman" panose="02020603050405020304" pitchFamily="18" charset="0"/>
                          <a:cs typeface="Times New Roman" panose="02020603050405020304" pitchFamily="18" charset="0"/>
                        </a:rPr>
                        <a:t>Ярославль</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u="none" dirty="0" smtClean="0">
                          <a:effectLst/>
                          <a:latin typeface="Times New Roman" panose="02020603050405020304" pitchFamily="18" charset="0"/>
                          <a:cs typeface="Times New Roman" panose="02020603050405020304" pitchFamily="18" charset="0"/>
                        </a:rPr>
                        <a:t>памятник Ярославу Мудрому и часовня Казанской Богоматери</a:t>
                      </a:r>
                      <a:br>
                        <a:rPr lang="ru-RU" sz="1200" u="none" dirty="0" smtClean="0">
                          <a:effectLst/>
                          <a:latin typeface="Times New Roman" panose="02020603050405020304" pitchFamily="18" charset="0"/>
                          <a:cs typeface="Times New Roman" panose="02020603050405020304" pitchFamily="18" charset="0"/>
                        </a:rPr>
                      </a:br>
                      <a:r>
                        <a:rPr lang="ru-RU" sz="1200" u="none" dirty="0" smtClean="0">
                          <a:effectLst/>
                          <a:latin typeface="Times New Roman" panose="02020603050405020304" pitchFamily="18" charset="0"/>
                          <a:cs typeface="Times New Roman" panose="02020603050405020304" pitchFamily="18" charset="0"/>
                        </a:rPr>
                        <a:t>на фоне Ярославского Кремля</a:t>
                      </a:r>
                      <a:endParaRPr lang="ru-RU" sz="1200" u="none"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Церковь Иоанна Предтечи</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616170">
                <a:tc>
                  <a:txBody>
                    <a:bodyPr/>
                    <a:lstStyle/>
                    <a:p>
                      <a:r>
                        <a:rPr lang="ru-RU" sz="1400" dirty="0" smtClean="0">
                          <a:latin typeface="Times New Roman" panose="02020603050405020304" pitchFamily="18" charset="0"/>
                          <a:cs typeface="Times New Roman" panose="02020603050405020304" pitchFamily="18" charset="0"/>
                        </a:rPr>
                        <a:t>Хабаровск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памятник Муравьёву-Амурскому</a:t>
                      </a:r>
                      <a:r>
                        <a:rPr lang="ru-RU" sz="1200" baseline="0" dirty="0" smtClean="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на фоне набережной Амура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Мост через Амур</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562" y="1600203"/>
            <a:ext cx="5614838" cy="486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37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1779589" y="415289"/>
            <a:ext cx="9766647" cy="49855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(конкурс «Русские пословицы»)</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5922964" y="2929812"/>
            <a:ext cx="9919000" cy="2308324"/>
          </a:xfrm>
          <a:prstGeom prst="rect">
            <a:avLst/>
          </a:prstGeom>
          <a:noFill/>
          <a:ln w="9525">
            <a:noFill/>
            <a:miter lim="800000"/>
            <a:headEnd/>
            <a:tailEnd/>
          </a:ln>
        </p:spPr>
        <p:txBody>
          <a:bodyPr wrap="square">
            <a:spAutoFit/>
          </a:bodyPr>
          <a:lstStyle/>
          <a:p>
            <a:r>
              <a:rPr kumimoji="0" lang="ru-RU" sz="1800" b="0" i="0" u="none" strike="noStrike" kern="1200" cap="none" spc="0" normalizeH="0" baseline="0" noProof="0" dirty="0" smtClean="0">
                <a:ln>
                  <a:noFill/>
                </a:ln>
                <a:solidFill>
                  <a:srgbClr val="FFFFFF"/>
                </a:solidFill>
                <a:effectLst/>
                <a:uLnTx/>
                <a:uFillTx/>
                <a:latin typeface="Myriad Pro"/>
                <a:ea typeface="ＭＳ Ｐゴシック"/>
                <a:cs typeface="+mn-cs"/>
              </a:rPr>
              <a:t>ф</a:t>
            </a:r>
            <a:r>
              <a:rPr lang="ru-RU" dirty="0"/>
              <a:t>Возможные варианты заданий конкурса</a:t>
            </a:r>
            <a:r>
              <a:rPr lang="ru-RU" dirty="0" smtClean="0"/>
              <a:t>:</a:t>
            </a:r>
          </a:p>
          <a:p>
            <a:endParaRPr lang="ru-RU" dirty="0"/>
          </a:p>
          <a:p>
            <a:r>
              <a:rPr lang="ru-RU" dirty="0"/>
              <a:t>- назовите пословицы о бедности и богатстве</a:t>
            </a:r>
          </a:p>
          <a:p>
            <a:r>
              <a:rPr lang="ru-RU" dirty="0"/>
              <a:t>- какие вы знаете пословицы о роли денег в жизни человека?</a:t>
            </a:r>
          </a:p>
          <a:p>
            <a:pPr marL="285750" indent="-285750">
              <a:buFontTx/>
              <a:buChar char="-"/>
            </a:pPr>
            <a:r>
              <a:rPr lang="ru-RU" dirty="0" smtClean="0"/>
              <a:t>есть </a:t>
            </a:r>
            <a:r>
              <a:rPr lang="ru-RU" dirty="0"/>
              <a:t>ли пословицы, которые учат </a:t>
            </a:r>
            <a:r>
              <a:rPr lang="ru-RU" dirty="0" smtClean="0"/>
              <a:t>человека</a:t>
            </a:r>
          </a:p>
          <a:p>
            <a:r>
              <a:rPr lang="ru-RU" dirty="0"/>
              <a:t> </a:t>
            </a:r>
            <a:r>
              <a:rPr lang="ru-RU" dirty="0" smtClean="0"/>
              <a:t>      </a:t>
            </a:r>
            <a:r>
              <a:rPr lang="ru-RU" dirty="0"/>
              <a:t>соблюдать чувство меры</a:t>
            </a:r>
          </a:p>
          <a:p>
            <a:r>
              <a:rPr lang="ru-RU" dirty="0"/>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Myriad Pro"/>
                <a:ea typeface="ＭＳ Ｐゴシック"/>
                <a:cs typeface="+mn-cs"/>
              </a:rPr>
              <a:t>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186613" y="1443841"/>
            <a:ext cx="9946432" cy="5632311"/>
          </a:xfrm>
          <a:prstGeom prst="rect">
            <a:avLst/>
          </a:prstGeom>
        </p:spPr>
        <p:txBody>
          <a:bodyPr wrap="square">
            <a:spAutoFit/>
          </a:bodyPr>
          <a:lstStyle/>
          <a:p>
            <a:r>
              <a:rPr lang="ru-RU" dirty="0"/>
              <a:t>•	</a:t>
            </a:r>
            <a:r>
              <a:rPr lang="ru-RU" sz="2400" dirty="0"/>
              <a:t>Деньги делают деньги.</a:t>
            </a:r>
          </a:p>
          <a:p>
            <a:r>
              <a:rPr lang="ru-RU" sz="2400" dirty="0"/>
              <a:t>•	Не имей 100 рублей, а имей 100 друзей.</a:t>
            </a:r>
          </a:p>
          <a:p>
            <a:r>
              <a:rPr lang="ru-RU" sz="2400" dirty="0"/>
              <a:t>•	Копейка рубль бережет.</a:t>
            </a:r>
          </a:p>
          <a:p>
            <a:r>
              <a:rPr lang="ru-RU" sz="2400" dirty="0"/>
              <a:t>•	Время - деньги.</a:t>
            </a:r>
          </a:p>
          <a:p>
            <a:r>
              <a:rPr lang="ru-RU" sz="2400" dirty="0"/>
              <a:t>•	Пропадать ни за грош</a:t>
            </a:r>
            <a:r>
              <a:rPr lang="ru-RU" sz="2400" dirty="0" smtClean="0"/>
              <a:t>.</a:t>
            </a:r>
          </a:p>
          <a:p>
            <a:r>
              <a:rPr lang="ru-RU" sz="2400" dirty="0" smtClean="0"/>
              <a:t>•</a:t>
            </a:r>
            <a:r>
              <a:rPr lang="ru-RU" sz="2400" dirty="0"/>
              <a:t>	Отплатить той же монетой.</a:t>
            </a:r>
          </a:p>
          <a:p>
            <a:r>
              <a:rPr lang="ru-RU" sz="2400" dirty="0"/>
              <a:t>•	Принимать за чистую монету.</a:t>
            </a:r>
          </a:p>
          <a:p>
            <a:r>
              <a:rPr lang="ru-RU" sz="2400" dirty="0"/>
              <a:t>•	Посмотрел, как рублем одарил.</a:t>
            </a:r>
          </a:p>
          <a:p>
            <a:r>
              <a:rPr lang="ru-RU" sz="2400" dirty="0"/>
              <a:t>•	Не было ни гроша – да вдруг алтын.</a:t>
            </a:r>
          </a:p>
          <a:p>
            <a:r>
              <a:rPr lang="ru-RU" sz="2400" dirty="0"/>
              <a:t>•	Легче прожить деньги, чем нажить.</a:t>
            </a:r>
          </a:p>
          <a:p>
            <a:r>
              <a:rPr lang="ru-RU" sz="2400" dirty="0" smtClean="0"/>
              <a:t>•</a:t>
            </a:r>
            <a:r>
              <a:rPr lang="ru-RU" sz="2400" dirty="0"/>
              <a:t>	Уговор дороже денег.</a:t>
            </a:r>
          </a:p>
          <a:p>
            <a:pPr marL="0" lvl="2"/>
            <a:r>
              <a:rPr lang="ru-RU" sz="2400" dirty="0"/>
              <a:t>•	Деньги-гости: то нет, то горсти</a:t>
            </a:r>
            <a:r>
              <a:rPr lang="ru-RU" sz="2400" dirty="0" smtClean="0"/>
              <a:t>.</a:t>
            </a:r>
            <a:r>
              <a:rPr lang="ru-RU" sz="2400" dirty="0"/>
              <a:t> </a:t>
            </a:r>
            <a:endParaRPr lang="ru-RU" sz="2400" dirty="0" smtClean="0"/>
          </a:p>
          <a:p>
            <a:pPr marL="342900" lvl="2" indent="-342900">
              <a:buFont typeface="Arial" panose="020B0604020202020204" pitchFamily="34" charset="0"/>
              <a:buChar char="•"/>
            </a:pPr>
            <a:r>
              <a:rPr lang="ru-RU" sz="2400" dirty="0" smtClean="0"/>
              <a:t>Разменяться </a:t>
            </a:r>
            <a:r>
              <a:rPr lang="ru-RU" sz="2400" dirty="0"/>
              <a:t>на мелкие монеты.</a:t>
            </a:r>
          </a:p>
          <a:p>
            <a:pPr marL="342900" indent="-342900">
              <a:buFont typeface="Arial" panose="020B0604020202020204" pitchFamily="34" charset="0"/>
              <a:buChar char="•"/>
            </a:pPr>
            <a:r>
              <a:rPr lang="ru-RU" sz="2400" dirty="0"/>
              <a:t>Хлебу мера, а деньгам счет.. </a:t>
            </a:r>
          </a:p>
          <a:p>
            <a:endParaRPr lang="ru-RU" sz="2400" dirty="0"/>
          </a:p>
        </p:txBody>
      </p:sp>
    </p:spTree>
    <p:extLst>
      <p:ext uri="{BB962C8B-B14F-4D97-AF65-F5344CB8AC3E}">
        <p14:creationId xmlns:p14="http://schemas.microsoft.com/office/powerpoint/2010/main" val="361186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1779589" y="565131"/>
            <a:ext cx="10200917" cy="26290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(Организация дискуссионного клуба)</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149290" y="1362269"/>
            <a:ext cx="12042709" cy="4770537"/>
          </a:xfrm>
          <a:prstGeom prst="rect">
            <a:avLst/>
          </a:prstGeom>
          <a:noFill/>
          <a:ln w="9525">
            <a:noFill/>
            <a:miter lim="800000"/>
            <a:headEnd/>
            <a:tailEnd/>
          </a:ln>
        </p:spPr>
        <p:txBody>
          <a:bodyPr wrap="square">
            <a:spAutoFit/>
          </a:bodyPr>
          <a:lstStyle/>
          <a:p>
            <a:pPr lvl="0"/>
            <a:r>
              <a:rPr lang="ru-RU" sz="2400" dirty="0" smtClean="0">
                <a:solidFill>
                  <a:prstClr val="black"/>
                </a:solidFill>
                <a:latin typeface="Times New Roman" panose="02020603050405020304" pitchFamily="18" charset="0"/>
                <a:ea typeface="Times New Roman" panose="02020603050405020304" pitchFamily="18" charset="0"/>
              </a:rPr>
              <a:t>Организовать </a:t>
            </a:r>
            <a:r>
              <a:rPr lang="ru-RU" sz="2400" dirty="0">
                <a:solidFill>
                  <a:prstClr val="black"/>
                </a:solidFill>
                <a:latin typeface="Times New Roman" panose="02020603050405020304" pitchFamily="18" charset="0"/>
                <a:ea typeface="Times New Roman" panose="02020603050405020304" pitchFamily="18" charset="0"/>
              </a:rPr>
              <a:t>дискуссионный клуб и обсудить одну из проблемных тем: </a:t>
            </a:r>
          </a:p>
          <a:p>
            <a:pPr lvl="0"/>
            <a:r>
              <a:rPr lang="ru-RU" sz="2400" dirty="0">
                <a:solidFill>
                  <a:prstClr val="black"/>
                </a:solidFill>
                <a:latin typeface="Times New Roman" panose="02020603050405020304" pitchFamily="18" charset="0"/>
                <a:ea typeface="Times New Roman" panose="02020603050405020304" pitchFamily="18" charset="0"/>
              </a:rPr>
              <a:t>«Деньги не купят счастья тому, кто сам не знает, чего хочет. Деньги не укажут цель тому, кто выбирает свой путь с закрытыми глазами. Деньги не купят ум дураку, почет — </a:t>
            </a:r>
            <a:r>
              <a:rPr lang="ru-RU" sz="2400" dirty="0" err="1">
                <a:solidFill>
                  <a:prstClr val="black"/>
                </a:solidFill>
                <a:latin typeface="Times New Roman" panose="02020603050405020304" pitchFamily="18" charset="0"/>
                <a:ea typeface="Times New Roman" panose="02020603050405020304" pitchFamily="18" charset="0"/>
              </a:rPr>
              <a:t>подлецу</a:t>
            </a:r>
            <a:r>
              <a:rPr lang="ru-RU" sz="2400" dirty="0">
                <a:solidFill>
                  <a:prstClr val="black"/>
                </a:solidFill>
                <a:latin typeface="Times New Roman" panose="02020603050405020304" pitchFamily="18" charset="0"/>
                <a:ea typeface="Times New Roman" panose="02020603050405020304" pitchFamily="18" charset="0"/>
              </a:rPr>
              <a:t>, уважение — профану. Если вы попытаетесь с помощью денег окружить себя теми, кто выше и умнее вас, дабы обрести престиж, то в конце концов падете жертвой тех, кто ниже.» </a:t>
            </a:r>
            <a:r>
              <a:rPr lang="ru-RU" sz="2400" dirty="0" err="1">
                <a:solidFill>
                  <a:prstClr val="black"/>
                </a:solidFill>
                <a:latin typeface="Times New Roman" panose="02020603050405020304" pitchFamily="18" charset="0"/>
                <a:ea typeface="Times New Roman" panose="02020603050405020304" pitchFamily="18" charset="0"/>
              </a:rPr>
              <a:t>Айн</a:t>
            </a:r>
            <a:r>
              <a:rPr lang="ru-RU" sz="2400" dirty="0">
                <a:solidFill>
                  <a:prstClr val="black"/>
                </a:solidFill>
                <a:latin typeface="Times New Roman" panose="02020603050405020304" pitchFamily="18" charset="0"/>
                <a:ea typeface="Times New Roman" panose="02020603050405020304" pitchFamily="18" charset="0"/>
              </a:rPr>
              <a:t> Рэнд</a:t>
            </a:r>
          </a:p>
          <a:p>
            <a:pPr lvl="0"/>
            <a:r>
              <a:rPr lang="ru-RU" sz="2400" dirty="0" smtClean="0">
                <a:solidFill>
                  <a:prstClr val="black"/>
                </a:solidFill>
                <a:latin typeface="Times New Roman" panose="02020603050405020304" pitchFamily="18" charset="0"/>
                <a:ea typeface="Times New Roman" panose="02020603050405020304" pitchFamily="18" charset="0"/>
              </a:rPr>
              <a:t>«</a:t>
            </a:r>
            <a:r>
              <a:rPr lang="ru-RU" sz="2400" dirty="0">
                <a:solidFill>
                  <a:prstClr val="black"/>
                </a:solidFill>
                <a:latin typeface="Times New Roman" panose="02020603050405020304" pitchFamily="18" charset="0"/>
                <a:ea typeface="Times New Roman" panose="02020603050405020304" pitchFamily="18" charset="0"/>
              </a:rPr>
              <a:t>Деньги никогда не делали человека счастливее, и никогда не сделают. Чем больше у человека есть, тем большего он хочет. Но вместо заполнения вакуума, он сам его себе создает.» Бенджамин Франклин</a:t>
            </a:r>
          </a:p>
          <a:p>
            <a:pPr lvl="0"/>
            <a:r>
              <a:rPr lang="ru-RU" sz="2400" dirty="0">
                <a:solidFill>
                  <a:prstClr val="black"/>
                </a:solidFill>
                <a:latin typeface="Times New Roman" panose="02020603050405020304" pitchFamily="18" charset="0"/>
                <a:ea typeface="Times New Roman" panose="02020603050405020304" pitchFamily="18" charset="0"/>
              </a:rPr>
              <a:t>«Тот, кто теряет деньги, теряет многое; тот, кто теряет друга, теряет намного больше; тот, кто теряет веру, теряет все.» Элеонора Рузвельт</a:t>
            </a:r>
          </a:p>
          <a:p>
            <a:pPr lvl="0" algn="ctr"/>
            <a:endParaRPr lang="ru-RU" sz="4000" b="1"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9803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89"/>
            <a:ext cx="9794929" cy="49855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Закрепление нового материала </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409070" y="2020476"/>
            <a:ext cx="5777223" cy="426270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kumimoji="0" lang="ru-RU" sz="2800" b="1"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rPr>
              <a:t>Блиц-опрос «Современные деньги»</a:t>
            </a:r>
          </a:p>
          <a:p>
            <a:pPr marL="0" marR="0" lvl="0" indent="0" algn="l" defTabSz="914400" rtl="0" eaLnBrk="1" fontAlgn="auto" latinLnBrk="0" hangingPunct="1">
              <a:lnSpc>
                <a:spcPts val="1200"/>
              </a:lnSpc>
              <a:spcBef>
                <a:spcPts val="0"/>
              </a:spcBef>
              <a:spcAft>
                <a:spcPts val="600"/>
              </a:spcAft>
              <a:buClrTx/>
              <a:buSzTx/>
              <a:buFontTx/>
              <a:buNone/>
              <a:tabLst/>
              <a:defRPr/>
            </a:pPr>
            <a:endParaRPr kumimoji="0" lang="ru-RU" sz="28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200"/>
              </a:lnSpc>
              <a:spcBef>
                <a:spcPts val="0"/>
              </a:spcBef>
              <a:spcAft>
                <a:spcPts val="600"/>
              </a:spcAft>
              <a:buClrTx/>
              <a:buSzTx/>
              <a:buFontTx/>
              <a:buNone/>
              <a:tabLst/>
              <a:defRPr/>
            </a:pPr>
            <a:endParaRPr kumimoji="0" lang="ru-RU" sz="2800" b="1"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200"/>
              </a:lnSpc>
              <a:spcBef>
                <a:spcPts val="0"/>
              </a:spcBef>
              <a:spcAft>
                <a:spcPts val="600"/>
              </a:spcAft>
              <a:buClrTx/>
              <a:buSzTx/>
              <a:buFontTx/>
              <a:buNone/>
              <a:tabLst/>
              <a:defRPr/>
            </a:pPr>
            <a:r>
              <a:rPr kumimoji="0" lang="ru-RU" sz="2800" b="1"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rPr>
              <a:t>Игра «География денег»</a:t>
            </a:r>
            <a:endParaRPr kumimoji="0" lang="ru-RU" sz="2800" b="0"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Конкурс </a:t>
            </a:r>
            <a:r>
              <a:rPr kumimoji="0" lang="ru-RU"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«Русские пословицы</a:t>
            </a: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Организация дискуссионного клуба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Построить «ось времени»</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200"/>
              </a:lnSpc>
              <a:spcBef>
                <a:spcPts val="0"/>
              </a:spcBef>
              <a:spcAft>
                <a:spcPts val="600"/>
              </a:spcAft>
              <a:buClrTx/>
              <a:buSzTx/>
              <a:buFontTx/>
              <a:buNone/>
              <a:tabLst/>
              <a:defRPr/>
            </a:pP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6747329" y="1407158"/>
            <a:ext cx="5516160" cy="5373189"/>
          </a:xfrm>
          <a:prstGeom prst="rect">
            <a:avLst/>
          </a:prstGeom>
        </p:spPr>
      </p:pic>
    </p:spTree>
    <p:extLst>
      <p:ext uri="{BB962C8B-B14F-4D97-AF65-F5344CB8AC3E}">
        <p14:creationId xmlns:p14="http://schemas.microsoft.com/office/powerpoint/2010/main" val="92293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164461" y="501095"/>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r>
              <a:rPr kumimoji="0" lang="ru-RU" sz="3600" b="1" i="0" u="none" strike="noStrike" kern="1200" cap="none" spc="0" normalizeH="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Виды денег.</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98206" y="1244282"/>
            <a:ext cx="9515816" cy="5509200"/>
          </a:xfrm>
          <a:prstGeom prst="rect">
            <a:avLst/>
          </a:prstGeom>
          <a:noFill/>
          <a:ln w="9525">
            <a:noFill/>
            <a:miter lim="800000"/>
            <a:headEnd/>
            <a:tailEnd/>
          </a:ln>
        </p:spPr>
        <p:txBody>
          <a:bodyPr wrap="square">
            <a:spAutoFit/>
          </a:bodyPr>
          <a:lstStyle/>
          <a:p>
            <a:pPr lvl="0" fontAlgn="base">
              <a:spcBef>
                <a:spcPct val="20000"/>
              </a:spcBef>
              <a:spcAft>
                <a:spcPct val="0"/>
              </a:spcAft>
              <a:buClr>
                <a:srgbClr val="CC9900"/>
              </a:buClr>
              <a:buSzPct val="65000"/>
            </a:pPr>
            <a:r>
              <a:rPr lang="ru-RU" altLang="zh-CN" sz="3600" b="1" dirty="0" smtClean="0">
                <a:solidFill>
                  <a:srgbClr val="000000"/>
                </a:solidFill>
                <a:latin typeface="Arial"/>
              </a:rPr>
              <a:t>Виды денег</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smtClean="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zh-CN" sz="3000" dirty="0" smtClean="0">
                <a:solidFill>
                  <a:srgbClr val="000000"/>
                </a:solidFill>
                <a:latin typeface="Arial"/>
              </a:rPr>
              <a:t>Товарные </a:t>
            </a:r>
            <a:r>
              <a:rPr lang="ru-RU" altLang="zh-CN" sz="3000" dirty="0">
                <a:solidFill>
                  <a:srgbClr val="000000"/>
                </a:solidFill>
                <a:latin typeface="Arial"/>
              </a:rPr>
              <a:t>деньги </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zh-CN" sz="3000" dirty="0">
                <a:solidFill>
                  <a:srgbClr val="000000"/>
                </a:solidFill>
                <a:latin typeface="Arial"/>
              </a:rPr>
              <a:t>Наличные деньги (монеты и банкноты)</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zh-CN" sz="3000" dirty="0">
                <a:solidFill>
                  <a:srgbClr val="000000"/>
                </a:solidFill>
                <a:latin typeface="Arial"/>
              </a:rPr>
              <a:t>Безналичные деньги </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ru-RU" sz="3000" dirty="0">
                <a:solidFill>
                  <a:srgbClr val="000000"/>
                </a:solidFill>
                <a:latin typeface="Arial"/>
              </a:rPr>
              <a:t>Электронные деньги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8446" y="3967163"/>
            <a:ext cx="6053553" cy="2890836"/>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8446" y="1244282"/>
            <a:ext cx="6053553" cy="2392444"/>
          </a:xfrm>
          <a:prstGeom prst="rect">
            <a:avLst/>
          </a:prstGeom>
        </p:spPr>
      </p:pic>
    </p:spTree>
    <p:extLst>
      <p:ext uri="{BB962C8B-B14F-4D97-AF65-F5344CB8AC3E}">
        <p14:creationId xmlns:p14="http://schemas.microsoft.com/office/powerpoint/2010/main" val="48503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5" name="Прямоугольник 4"/>
          <p:cNvSpPr/>
          <p:nvPr/>
        </p:nvSpPr>
        <p:spPr>
          <a:xfrm>
            <a:off x="765110" y="1352550"/>
            <a:ext cx="10781126" cy="6001643"/>
          </a:xfrm>
          <a:prstGeom prst="rect">
            <a:avLst/>
          </a:prstGeom>
        </p:spPr>
        <p:txBody>
          <a:bodyPr wrap="square">
            <a:spAutoFit/>
          </a:bodyPr>
          <a:lstStyle/>
          <a:p>
            <a:pPr>
              <a:spcAft>
                <a:spcPts val="0"/>
              </a:spcAft>
            </a:pPr>
            <a:r>
              <a:rPr lang="ru-RU" b="1" dirty="0">
                <a:latin typeface="Times New Roman" panose="02020603050405020304" pitchFamily="18" charset="0"/>
                <a:ea typeface="Times New Roman" panose="02020603050405020304" pitchFamily="18" charset="0"/>
              </a:rPr>
              <a:t>Литература</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1.Федин, C. Н. Финансовая грамотность: материалы для учащихся. 2, 3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В 2-х частях. Ч. 1/ С. Н. Федин.  — М.: ВИТА-ПРЕСС, 2014. с.8 -111.</a:t>
            </a:r>
          </a:p>
          <a:p>
            <a:pPr>
              <a:spcAft>
                <a:spcPts val="0"/>
              </a:spcAft>
            </a:pPr>
            <a:r>
              <a:rPr lang="ru-RU" dirty="0">
                <a:latin typeface="Times New Roman" panose="02020603050405020304" pitchFamily="18" charset="0"/>
                <a:ea typeface="Times New Roman" panose="02020603050405020304" pitchFamily="18" charset="0"/>
              </a:rPr>
              <a:t>2. </a:t>
            </a:r>
            <a:r>
              <a:rPr lang="ru-RU" dirty="0" err="1">
                <a:latin typeface="Times New Roman" panose="02020603050405020304" pitchFamily="18" charset="0"/>
                <a:ea typeface="Times New Roman" panose="02020603050405020304" pitchFamily="18" charset="0"/>
              </a:rPr>
              <a:t>Гловели</a:t>
            </a:r>
            <a:r>
              <a:rPr lang="ru-RU" dirty="0">
                <a:latin typeface="Times New Roman" panose="02020603050405020304" pitchFamily="18" charset="0"/>
                <a:ea typeface="Times New Roman" panose="02020603050405020304" pitchFamily="18" charset="0"/>
              </a:rPr>
              <a:t> Г.Д. Финансовая грамотность: Материалы для учащихся (4 класс).  — М.: ВИТА-ПРЕСС, 2014. С.11 - 73.</a:t>
            </a:r>
          </a:p>
          <a:p>
            <a:pPr>
              <a:spcAft>
                <a:spcPts val="0"/>
              </a:spcAft>
            </a:pPr>
            <a:r>
              <a:rPr lang="ru-RU" dirty="0">
                <a:latin typeface="Times New Roman" panose="02020603050405020304" pitchFamily="18" charset="0"/>
                <a:ea typeface="Times New Roman" panose="02020603050405020304" pitchFamily="18" charset="0"/>
              </a:rPr>
              <a:t>3. </a:t>
            </a:r>
            <a:r>
              <a:rPr lang="ru-RU" dirty="0" err="1">
                <a:latin typeface="Times New Roman" panose="02020603050405020304" pitchFamily="18" charset="0"/>
                <a:ea typeface="Times New Roman" panose="02020603050405020304" pitchFamily="18" charset="0"/>
              </a:rPr>
              <a:t>Корлюгова</a:t>
            </a:r>
            <a:r>
              <a:rPr lang="ru-RU" dirty="0">
                <a:latin typeface="Times New Roman" panose="02020603050405020304" pitchFamily="18" charset="0"/>
                <a:ea typeface="Times New Roman" panose="02020603050405020304" pitchFamily="18" charset="0"/>
              </a:rPr>
              <a:t>, Ю. Н. Финансовая грамотность: методические рекомендации для учителя. 2–4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 Ю. Н. </a:t>
            </a:r>
            <a:r>
              <a:rPr lang="ru-RU" dirty="0" err="1">
                <a:latin typeface="Times New Roman" panose="02020603050405020304" pitchFamily="18" charset="0"/>
                <a:ea typeface="Times New Roman" panose="02020603050405020304" pitchFamily="18" charset="0"/>
              </a:rPr>
              <a:t>Корлюгова</a:t>
            </a:r>
            <a:r>
              <a:rPr lang="ru-RU" dirty="0">
                <a:latin typeface="Times New Roman" panose="02020603050405020304" pitchFamily="18" charset="0"/>
                <a:ea typeface="Times New Roman" panose="02020603050405020304" pitchFamily="18" charset="0"/>
              </a:rPr>
              <a:t>. — М.: ВИТА-ПРЕСС, 2014. С. 14 – 32.</a:t>
            </a:r>
          </a:p>
          <a:p>
            <a:pPr>
              <a:spcAft>
                <a:spcPts val="0"/>
              </a:spcAft>
            </a:pPr>
            <a:r>
              <a:rPr lang="ru-RU" dirty="0">
                <a:latin typeface="Times New Roman" panose="02020603050405020304" pitchFamily="18" charset="0"/>
                <a:ea typeface="Times New Roman" panose="02020603050405020304" pitchFamily="18" charset="0"/>
              </a:rPr>
              <a:t>4.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И. В. Финансовая грамотность: материалы для учащихся. 5–7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Дополнительное образование: Серия «Учимся разумному финансовому поведению»/ И. В.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Е. А. Вигдорчик — М.: ВИТА-ПРЕСС, 2014. </a:t>
            </a:r>
          </a:p>
          <a:p>
            <a:pPr>
              <a:spcAft>
                <a:spcPts val="0"/>
              </a:spcAft>
            </a:pPr>
            <a:r>
              <a:rPr lang="ru-RU" dirty="0">
                <a:latin typeface="Times New Roman" panose="02020603050405020304" pitchFamily="18" charset="0"/>
                <a:ea typeface="Times New Roman" panose="02020603050405020304" pitchFamily="18" charset="0"/>
              </a:rPr>
              <a:t>С. 11 – 25, 189 – 201.</a:t>
            </a:r>
          </a:p>
          <a:p>
            <a:pPr>
              <a:spcAft>
                <a:spcPts val="0"/>
              </a:spcAft>
            </a:pPr>
            <a:r>
              <a:rPr lang="ru-RU" dirty="0">
                <a:latin typeface="Times New Roman" panose="02020603050405020304" pitchFamily="18" charset="0"/>
                <a:ea typeface="Calibri" panose="020F0502020204030204" pitchFamily="34" charset="0"/>
              </a:rPr>
              <a:t>5. </a:t>
            </a:r>
            <a:r>
              <a:rPr lang="ru-RU" dirty="0">
                <a:latin typeface="Times New Roman" panose="02020603050405020304" pitchFamily="18" charset="0"/>
                <a:ea typeface="Times New Roman" panose="02020603050405020304" pitchFamily="18" charset="0"/>
              </a:rPr>
              <a:t>Вигдорчик Е.,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rPr>
              <a:t>Корлюгова</a:t>
            </a:r>
            <a:r>
              <a:rPr lang="ru-RU" dirty="0">
                <a:latin typeface="Times New Roman" panose="02020603050405020304" pitchFamily="18" charset="0"/>
                <a:ea typeface="Times New Roman" panose="02020603050405020304" pitchFamily="18" charset="0"/>
              </a:rPr>
              <a:t> Ю. Финансовая грамотность. 5—7 классы: методические рекомендации для учителя. — М.: ВИТА-ПРЕСС, 2014. С. 13 – 16, 56 – 58.</a:t>
            </a:r>
          </a:p>
          <a:p>
            <a:pPr>
              <a:spcAft>
                <a:spcPts val="0"/>
              </a:spcAft>
            </a:pPr>
            <a:r>
              <a:rPr lang="ru-RU" dirty="0">
                <a:latin typeface="Times New Roman" panose="02020603050405020304" pitchFamily="18" charset="0"/>
                <a:ea typeface="Times New Roman" panose="02020603050405020304" pitchFamily="18" charset="0"/>
              </a:rPr>
              <a:t>6.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И. В. Финансовая грамотность: материалы для учащихся. 8–9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 И. В.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О. И. Рязанова. — М.: ВИТА-ПРЕСС, 2014. </a:t>
            </a:r>
          </a:p>
          <a:p>
            <a:pPr>
              <a:spcAft>
                <a:spcPts val="0"/>
              </a:spcAft>
            </a:pPr>
            <a:r>
              <a:rPr lang="ru-RU" dirty="0">
                <a:latin typeface="Times New Roman" panose="02020603050405020304" pitchFamily="18" charset="0"/>
                <a:ea typeface="Times New Roman" panose="02020603050405020304" pitchFamily="18" charset="0"/>
              </a:rPr>
              <a:t>С. 14 – 23.</a:t>
            </a:r>
          </a:p>
          <a:p>
            <a:pPr>
              <a:spcAft>
                <a:spcPts val="0"/>
              </a:spcAft>
            </a:pPr>
            <a:r>
              <a:rPr lang="ru-RU" dirty="0">
                <a:latin typeface="Times New Roman" panose="02020603050405020304" pitchFamily="18" charset="0"/>
                <a:ea typeface="Times New Roman" panose="02020603050405020304" pitchFamily="18" charset="0"/>
              </a:rPr>
              <a:t>7. Рязанова, О. И. Финансовая грамотность: методические рекомендации для учителя. 8–9 классы </a:t>
            </a:r>
            <a:r>
              <a:rPr lang="ru-RU" dirty="0" err="1">
                <a:latin typeface="Times New Roman" panose="02020603050405020304" pitchFamily="18" charset="0"/>
                <a:ea typeface="Times New Roman" panose="02020603050405020304" pitchFamily="18" charset="0"/>
              </a:rPr>
              <a:t>общео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бразоват</a:t>
            </a:r>
            <a:r>
              <a:rPr lang="ru-RU" dirty="0">
                <a:latin typeface="Times New Roman" panose="02020603050405020304" pitchFamily="18" charset="0"/>
                <a:ea typeface="Times New Roman" panose="02020603050405020304" pitchFamily="18" charset="0"/>
              </a:rPr>
              <a:t>. орг. / О. И. Рязанова, И. В.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Е. Б. </a:t>
            </a:r>
            <a:r>
              <a:rPr lang="ru-RU" dirty="0" err="1">
                <a:latin typeface="Times New Roman" panose="02020603050405020304" pitchFamily="18" charset="0"/>
                <a:ea typeface="Times New Roman" panose="02020603050405020304" pitchFamily="18" charset="0"/>
              </a:rPr>
              <a:t>Лавренова</a:t>
            </a:r>
            <a:r>
              <a:rPr lang="ru-RU" dirty="0">
                <a:latin typeface="Times New Roman" panose="02020603050405020304" pitchFamily="18" charset="0"/>
                <a:ea typeface="Times New Roman" panose="02020603050405020304" pitchFamily="18" charset="0"/>
              </a:rPr>
              <a:t>. — М.: ВИТА-ПРЕСС, 2014. С. 7 – 23.</a:t>
            </a:r>
          </a:p>
          <a:p>
            <a:pPr>
              <a:spcAft>
                <a:spcPts val="0"/>
              </a:spcAft>
            </a:pPr>
            <a:r>
              <a:rPr lang="ru-RU" sz="2000" b="1" dirty="0">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a:spcAft>
                <a:spcPts val="0"/>
              </a:spcAft>
            </a:pPr>
            <a:r>
              <a:rPr lang="ru-RU" sz="2000" dirty="0">
                <a:solidFill>
                  <a:srgbClr val="0000FF"/>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1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5" name="Прямоугольник 4"/>
          <p:cNvSpPr/>
          <p:nvPr/>
        </p:nvSpPr>
        <p:spPr>
          <a:xfrm>
            <a:off x="541176" y="1352550"/>
            <a:ext cx="11650824"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Дополнительная </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литература </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Блискавка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Е. Дети и деньги. Самоучитель семейных финансов для детей/ Евгения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Блискавка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Манн, Иванов и Фербер, 2014.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Горяев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А.,Чумаченко</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В. Финансовая грамота для школьников. — Российская экономическая школа, 2010. Электронная версия книги доступна на сайтах: www.nes.ru и www.azbukafinansov.ru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Экономика для 3–5 классов. Барбара Дж.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Флауренс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Пенни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Каглер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Бонни</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Т.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Мезарос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Лейна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Стилс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Мэри С.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Сьютер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Пер. с англ. Т.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Равичевой</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под ред. С.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Равичева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МЦЭБО, 2006.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Ю. Н. Финансовая грамотность: Материалы для родителей. 2–4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Ю. Н.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ВИТА-ПРЕСС,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 Вигдорчик 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Ю. Финансовая грамотность. 5—7 классы: материалы для родителей.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6. Рязанова, О. И. Финансовая грамотность: материалы для родителей.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орг. / О. И. Рязанова,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Е. Б.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Лавренова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Интернет-источники</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Журнал «Экономика в школе» с вкладкой «Школьный экономический журнал» и финансовым приложением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3"/>
              </a:rPr>
              <a:t>http://ecschool.hse.ru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«История денег»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4"/>
              </a:rPr>
              <a:t>http://pro.lenta.ru/money</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«Основы экономики»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5"/>
              </a:rPr>
              <a:t>http://basic.economicus.ru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Министерства финансов РФ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6"/>
              </a:rPr>
              <a:t>www.minfin.ru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«Экономика для школьника»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7"/>
              </a:rPr>
              <a:t>www.iloveeconomics.ru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спецпроекта российской экономической школы по личным финансам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8"/>
              </a:rPr>
              <a:t>www.nes.ru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041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1779589" y="2828390"/>
            <a:ext cx="8346141" cy="1323439"/>
          </a:xfrm>
          <a:prstGeom prst="rect">
            <a:avLst/>
          </a:prstGeom>
          <a:noFill/>
          <a:ln w="9525">
            <a:noFill/>
            <a:miter lim="800000"/>
            <a:headEnd/>
            <a:tailEnd/>
          </a:ln>
        </p:spPr>
        <p:txBody>
          <a:bodyPr wrap="square">
            <a:spAutoFit/>
          </a:bodyPr>
          <a:lstStyle/>
          <a:p>
            <a:pPr lvl="0" algn="ctr"/>
            <a:r>
              <a:rPr lang="ru-RU" sz="4000" b="1" dirty="0">
                <a:solidFill>
                  <a:prstClr val="black"/>
                </a:solidFill>
                <a:latin typeface="Times New Roman" panose="02020603050405020304" pitchFamily="18" charset="0"/>
                <a:ea typeface="Times New Roman" panose="02020603050405020304" pitchFamily="18" charset="0"/>
              </a:rPr>
              <a:t>Тема 2.  </a:t>
            </a:r>
          </a:p>
          <a:p>
            <a:pPr lvl="0" algn="ctr"/>
            <a:r>
              <a:rPr lang="ru-RU" sz="4000" b="1" dirty="0">
                <a:solidFill>
                  <a:prstClr val="black"/>
                </a:solidFill>
                <a:latin typeface="Times New Roman" panose="02020603050405020304" pitchFamily="18" charset="0"/>
                <a:ea typeface="Times New Roman" panose="02020603050405020304" pitchFamily="18" charset="0"/>
              </a:rPr>
              <a:t>Личный и семейный бюджет.</a:t>
            </a:r>
            <a:r>
              <a:rPr lang="ru-RU" sz="4000" dirty="0">
                <a:solidFill>
                  <a:prstClr val="black"/>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719876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lvl="0" algn="ctr"/>
            <a:r>
              <a:rPr lang="ru-RU" sz="4000" b="1" dirty="0">
                <a:solidFill>
                  <a:schemeClr val="bg1"/>
                </a:solidFill>
                <a:latin typeface="Times New Roman" panose="02020603050405020304" pitchFamily="18" charset="0"/>
                <a:ea typeface="Times New Roman" panose="02020603050405020304" pitchFamily="18" charset="0"/>
              </a:rPr>
              <a:t>Личный и семейный бюджет.</a:t>
            </a:r>
            <a:r>
              <a:rPr lang="ru-RU" sz="4000" dirty="0">
                <a:solidFill>
                  <a:schemeClr val="bg1"/>
                </a:solidFill>
                <a:latin typeface="Times New Roman" panose="02020603050405020304" pitchFamily="18" charset="0"/>
                <a:ea typeface="Times New Roman" panose="02020603050405020304" pitchFamily="18" charset="0"/>
              </a:rPr>
              <a:t> </a:t>
            </a: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0" y="1163443"/>
            <a:ext cx="11607281" cy="6089039"/>
          </a:xfrm>
          <a:prstGeom prst="rect">
            <a:avLst/>
          </a:prstGeom>
          <a:noFill/>
          <a:ln w="9525">
            <a:noFill/>
            <a:miter lim="800000"/>
            <a:headEnd/>
            <a:tailEnd/>
          </a:ln>
        </p:spPr>
        <p:txBody>
          <a:bodyPr wrap="square">
            <a:spAutoFit/>
          </a:bodyPr>
          <a:lstStyle/>
          <a:p>
            <a:pPr lvl="1">
              <a:lnSpc>
                <a:spcPct val="107000"/>
              </a:lnSpc>
              <a:spcAft>
                <a:spcPts val="0"/>
              </a:spcAft>
            </a:pPr>
            <a:r>
              <a:rPr lang="ru-RU" sz="2400" i="1" dirty="0">
                <a:latin typeface="Times New Roman" panose="02020603050405020304" pitchFamily="18" charset="0"/>
                <a:ea typeface="Times New Roman" panose="02020603050405020304" pitchFamily="18" charset="0"/>
              </a:rPr>
              <a:t>Мотивация.</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latin typeface="Times New Roman" panose="02020603050405020304" pitchFamily="18" charset="0"/>
                <a:ea typeface="Calibri" panose="020F0502020204030204" pitchFamily="34" charset="0"/>
              </a:rPr>
              <a:t>Предлагается тема для эвристической беседы «Как вы понимаете пословицу «Семейная лодка разбилась о быт»?</a:t>
            </a:r>
            <a:r>
              <a:rPr lang="ru-RU" sz="2400" dirty="0">
                <a:latin typeface="Times New Roman" panose="02020603050405020304" pitchFamily="18" charset="0"/>
                <a:ea typeface="Times New Roman" panose="02020603050405020304" pitchFamily="18" charset="0"/>
              </a:rPr>
              <a:t> </a:t>
            </a:r>
          </a:p>
          <a:p>
            <a:pPr>
              <a:spcAft>
                <a:spcPts val="0"/>
              </a:spcAft>
            </a:pPr>
            <a:r>
              <a:rPr lang="ru-RU" sz="2400" dirty="0">
                <a:latin typeface="Times New Roman" panose="02020603050405020304" pitchFamily="18" charset="0"/>
                <a:ea typeface="Times New Roman" panose="02020603050405020304" pitchFamily="18" charset="0"/>
              </a:rPr>
              <a:t>Беседа о том, как составить личный (семейный) бюджет. Сразу сделайте акцент на важности этой темы, поскольку от того, насколько правильно будет составляться бюджет, во многом будет зависеть будущее финансовое состояние обоих супругов, их детей и семьи в целом.  </a:t>
            </a:r>
            <a:endParaRPr lang="ru-RU" sz="2400" dirty="0" smtClean="0">
              <a:latin typeface="Times New Roman" panose="02020603050405020304" pitchFamily="18" charset="0"/>
              <a:ea typeface="Times New Roman" panose="02020603050405020304" pitchFamily="18" charset="0"/>
            </a:endParaRPr>
          </a:p>
          <a:p>
            <a:pPr>
              <a:spcAft>
                <a:spcPts val="0"/>
              </a:spcAft>
            </a:pPr>
            <a:endParaRPr lang="ru-RU" sz="2400" dirty="0">
              <a:latin typeface="Times New Roman" panose="02020603050405020304" pitchFamily="18" charset="0"/>
              <a:ea typeface="Times New Roman" panose="02020603050405020304" pitchFamily="18" charset="0"/>
            </a:endParaRPr>
          </a:p>
          <a:p>
            <a:pPr lvl="0"/>
            <a:r>
              <a:rPr lang="ru-RU" sz="2400" i="1" dirty="0" smtClean="0">
                <a:solidFill>
                  <a:srgbClr val="373737"/>
                </a:solidFill>
                <a:latin typeface="Times New Roman" panose="02020603050405020304" pitchFamily="18" charset="0"/>
                <a:ea typeface="Calibri" panose="020F0502020204030204" pitchFamily="34" charset="0"/>
              </a:rPr>
              <a:t>«</a:t>
            </a:r>
            <a:r>
              <a:rPr lang="ru-RU" sz="2400" dirty="0">
                <a:solidFill>
                  <a:srgbClr val="373737"/>
                </a:solidFill>
                <a:latin typeface="Times New Roman" panose="02020603050405020304" pitchFamily="18" charset="0"/>
                <a:ea typeface="Calibri" panose="020F0502020204030204" pitchFamily="34" charset="0"/>
              </a:rPr>
              <a:t>Если вы не запланировали, как вы станете богатым, то, скорее всего, вы планируете быть бедным. Просто вы не подозреваете об этом. Большинство людей планируют быть бедными, просто они не задумываются о такой постановке вопроса»</a:t>
            </a:r>
            <a:endParaRPr lang="ru-RU" sz="2400" dirty="0">
              <a:solidFill>
                <a:prstClr val="black"/>
              </a:solidFill>
              <a:latin typeface="Times New Roman" panose="02020603050405020304" pitchFamily="18" charset="0"/>
              <a:ea typeface="Times New Roman" panose="02020603050405020304" pitchFamily="18" charset="0"/>
            </a:endParaRPr>
          </a:p>
          <a:p>
            <a:pPr lvl="0" algn="r"/>
            <a:r>
              <a:rPr lang="ru-RU" sz="2400" dirty="0">
                <a:solidFill>
                  <a:srgbClr val="373737"/>
                </a:solidFill>
                <a:latin typeface="Times New Roman" panose="02020603050405020304" pitchFamily="18" charset="0"/>
                <a:ea typeface="Calibri" panose="020F0502020204030204" pitchFamily="34" charset="0"/>
              </a:rPr>
              <a:t>Роберт </a:t>
            </a:r>
            <a:r>
              <a:rPr lang="ru-RU" sz="2400" dirty="0" err="1" smtClean="0">
                <a:solidFill>
                  <a:srgbClr val="373737"/>
                </a:solidFill>
                <a:latin typeface="Times New Roman" panose="02020603050405020304" pitchFamily="18" charset="0"/>
                <a:ea typeface="Calibri" panose="020F0502020204030204" pitchFamily="34" charset="0"/>
              </a:rPr>
              <a:t>Кийосаки</a:t>
            </a:r>
            <a:endParaRPr lang="ru-RU" sz="2400" dirty="0" smtClean="0">
              <a:solidFill>
                <a:srgbClr val="373737"/>
              </a:solidFill>
              <a:latin typeface="Times New Roman" panose="02020603050405020304" pitchFamily="18" charset="0"/>
              <a:ea typeface="Calibri" panose="020F0502020204030204" pitchFamily="34" charset="0"/>
            </a:endParaRPr>
          </a:p>
          <a:p>
            <a:pPr>
              <a:spcAft>
                <a:spcPts val="0"/>
              </a:spcAft>
            </a:pPr>
            <a:r>
              <a:rPr lang="ru-RU" sz="2400" dirty="0">
                <a:latin typeface="Times New Roman" panose="02020603050405020304" pitchFamily="18" charset="0"/>
                <a:ea typeface="Times New Roman" panose="02020603050405020304" pitchFamily="18" charset="0"/>
              </a:rPr>
              <a:t>«Нажить много денег – храбрость; сохранить их – мудрость, а умело расходовать их – искусство»</a:t>
            </a:r>
          </a:p>
          <a:p>
            <a:pPr algn="r">
              <a:spcAft>
                <a:spcPts val="0"/>
              </a:spcAft>
            </a:pPr>
            <a:r>
              <a:rPr lang="ru-RU" sz="2400" dirty="0">
                <a:latin typeface="Times New Roman" panose="02020603050405020304" pitchFamily="18" charset="0"/>
                <a:ea typeface="Times New Roman" panose="02020603050405020304" pitchFamily="18" charset="0"/>
              </a:rPr>
              <a:t>Бертольд Ауэрбах</a:t>
            </a:r>
          </a:p>
          <a:p>
            <a:pPr lvl="0" algn="r"/>
            <a:endParaRPr lang="ru-RU"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200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80127"/>
          </a:xfrm>
        </p:spPr>
        <p:txBody>
          <a:bodyPr/>
          <a:lstStyle/>
          <a:p>
            <a:r>
              <a:rPr lang="ru-RU" b="1" dirty="0">
                <a:latin typeface="Calibri" panose="020F0502020204030204" pitchFamily="34" charset="0"/>
                <a:ea typeface="Calibri" panose="020F0502020204030204" pitchFamily="34" charset="0"/>
                <a:cs typeface="Times New Roman" panose="02020603050405020304" pitchFamily="18" charset="0"/>
              </a:rPr>
              <a:t>Деньги и семейный бюджет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87736231"/>
              </p:ext>
            </p:extLst>
          </p:nvPr>
        </p:nvGraphicFramePr>
        <p:xfrm>
          <a:off x="278297" y="1013789"/>
          <a:ext cx="11708294" cy="5526163"/>
        </p:xfrm>
        <a:graphic>
          <a:graphicData uri="http://schemas.openxmlformats.org/drawingml/2006/table">
            <a:tbl>
              <a:tblPr firstRow="1" bandRow="1">
                <a:tableStyleId>{5C22544A-7EE6-4342-B048-85BDC9FD1C3A}</a:tableStyleId>
              </a:tblPr>
              <a:tblGrid>
                <a:gridCol w="876709">
                  <a:extLst>
                    <a:ext uri="{9D8B030D-6E8A-4147-A177-3AD203B41FA5}">
                      <a16:colId xmlns:a16="http://schemas.microsoft.com/office/drawing/2014/main" xmlns="" val="1576639120"/>
                    </a:ext>
                  </a:extLst>
                </a:gridCol>
                <a:gridCol w="5365064">
                  <a:extLst>
                    <a:ext uri="{9D8B030D-6E8A-4147-A177-3AD203B41FA5}">
                      <a16:colId xmlns:a16="http://schemas.microsoft.com/office/drawing/2014/main" xmlns="" val="2742763905"/>
                    </a:ext>
                  </a:extLst>
                </a:gridCol>
                <a:gridCol w="1292087">
                  <a:extLst>
                    <a:ext uri="{9D8B030D-6E8A-4147-A177-3AD203B41FA5}">
                      <a16:colId xmlns:a16="http://schemas.microsoft.com/office/drawing/2014/main" xmlns="" val="3111867038"/>
                    </a:ext>
                  </a:extLst>
                </a:gridCol>
                <a:gridCol w="1371600">
                  <a:extLst>
                    <a:ext uri="{9D8B030D-6E8A-4147-A177-3AD203B41FA5}">
                      <a16:colId xmlns:a16="http://schemas.microsoft.com/office/drawing/2014/main" xmlns="" val="2236346050"/>
                    </a:ext>
                  </a:extLst>
                </a:gridCol>
                <a:gridCol w="1391478">
                  <a:extLst>
                    <a:ext uri="{9D8B030D-6E8A-4147-A177-3AD203B41FA5}">
                      <a16:colId xmlns:a16="http://schemas.microsoft.com/office/drawing/2014/main" xmlns="" val="2946390638"/>
                    </a:ext>
                  </a:extLst>
                </a:gridCol>
                <a:gridCol w="1411356">
                  <a:extLst>
                    <a:ext uri="{9D8B030D-6E8A-4147-A177-3AD203B41FA5}">
                      <a16:colId xmlns:a16="http://schemas.microsoft.com/office/drawing/2014/main" xmlns="" val="1609968277"/>
                    </a:ext>
                  </a:extLst>
                </a:gridCol>
              </a:tblGrid>
              <a:tr h="407689">
                <a:tc rowSpan="2">
                  <a:txBody>
                    <a:bodyPr/>
                    <a:lstStyle/>
                    <a:p>
                      <a:pP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rowSpan="2">
                  <a:txBody>
                    <a:bodyPr/>
                    <a:lstStyle/>
                    <a:p>
                      <a:pP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Тема</a:t>
                      </a:r>
                    </a:p>
                  </a:txBody>
                  <a:tcPr marL="68580" marR="68580" marT="0" marB="0"/>
                </a:tc>
                <a:tc gridSpan="4">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классы</a:t>
                      </a: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865233813"/>
                  </a:ext>
                </a:extLst>
              </a:tr>
              <a:tr h="407689">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tc>
                <a:extLst>
                  <a:ext uri="{0D108BD9-81ED-4DB2-BD59-A6C34878D82A}">
                    <a16:rowId xmlns:a16="http://schemas.microsoft.com/office/drawing/2014/main" xmlns="" val="2454274258"/>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Деньги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54073062"/>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история</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xmlns="" val="846530320"/>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современные деньги</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xmlns="" val="2663638490"/>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xmlns="" val="3404679711"/>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Семейный бюджет</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12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9174675"/>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Доходы</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xmlns="" val="616301849"/>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Расходы</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xmlns="" val="861952129"/>
                  </a:ext>
                </a:extLst>
              </a:tr>
              <a:tr h="872184">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Составление и управление семейного бюджета</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xmlns="" val="2212645775"/>
                  </a:ext>
                </a:extLst>
              </a:tr>
              <a:tr h="5770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Повышение семейного благосостояния</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extLst>
                  <a:ext uri="{0D108BD9-81ED-4DB2-BD59-A6C34878D82A}">
                    <a16:rowId xmlns:a16="http://schemas.microsoft.com/office/drawing/2014/main" xmlns="" val="2894186739"/>
                  </a:ext>
                </a:extLst>
              </a:tr>
              <a:tr h="407689">
                <a:tc>
                  <a:txBody>
                    <a:bodyPr/>
                    <a:lstStyle/>
                    <a:p>
                      <a:endParaRPr lang="ru-RU" sz="2000"/>
                    </a:p>
                  </a:txBody>
                  <a:tcPr/>
                </a:tc>
                <a:tc>
                  <a:txBody>
                    <a:bodyPr/>
                    <a:lstStyle/>
                    <a:p>
                      <a:r>
                        <a:rPr lang="ru-RU" sz="2000" dirty="0" smtClean="0"/>
                        <a:t>Итого</a:t>
                      </a:r>
                      <a:endParaRPr lang="ru-RU" sz="2000" dirty="0"/>
                    </a:p>
                  </a:txBody>
                  <a:tcPr/>
                </a:tc>
                <a:tc>
                  <a:txBody>
                    <a:bodyPr/>
                    <a:lstStyle/>
                    <a:p>
                      <a:pPr algn="ctr"/>
                      <a:r>
                        <a:rPr lang="ru-RU" sz="2000" dirty="0" smtClean="0"/>
                        <a:t>16</a:t>
                      </a:r>
                      <a:endParaRPr lang="ru-RU" sz="2000" dirty="0"/>
                    </a:p>
                  </a:txBody>
                  <a:tcPr/>
                </a:tc>
                <a:tc>
                  <a:txBody>
                    <a:bodyPr/>
                    <a:lstStyle/>
                    <a:p>
                      <a:pPr algn="ctr"/>
                      <a:r>
                        <a:rPr lang="ru-RU" sz="2000" dirty="0" smtClean="0"/>
                        <a:t>16</a:t>
                      </a:r>
                      <a:endParaRPr lang="ru-RU" sz="2000" dirty="0"/>
                    </a:p>
                  </a:txBody>
                  <a:tcPr/>
                </a:tc>
                <a:tc>
                  <a:txBody>
                    <a:bodyPr/>
                    <a:lstStyle/>
                    <a:p>
                      <a:pPr algn="ctr"/>
                      <a:r>
                        <a:rPr lang="ru-RU" sz="2000" dirty="0" smtClean="0"/>
                        <a:t>5</a:t>
                      </a:r>
                      <a:endParaRPr lang="ru-RU" sz="2000" dirty="0"/>
                    </a:p>
                  </a:txBody>
                  <a:tcPr/>
                </a:tc>
                <a:tc>
                  <a:txBody>
                    <a:bodyPr/>
                    <a:lstStyle/>
                    <a:p>
                      <a:pPr algn="ctr"/>
                      <a:r>
                        <a:rPr lang="ru-RU" sz="2000" dirty="0" smtClean="0"/>
                        <a:t>14</a:t>
                      </a:r>
                      <a:endParaRPr lang="ru-RU" sz="2000" dirty="0"/>
                    </a:p>
                  </a:txBody>
                  <a:tcPr/>
                </a:tc>
                <a:extLst>
                  <a:ext uri="{0D108BD9-81ED-4DB2-BD59-A6C34878D82A}">
                    <a16:rowId xmlns:a16="http://schemas.microsoft.com/office/drawing/2014/main" xmlns="" val="1045429589"/>
                  </a:ext>
                </a:extLst>
              </a:tr>
            </a:tbl>
          </a:graphicData>
        </a:graphic>
      </p:graphicFrame>
    </p:spTree>
    <p:extLst>
      <p:ext uri="{BB962C8B-B14F-4D97-AF65-F5344CB8AC3E}">
        <p14:creationId xmlns:p14="http://schemas.microsoft.com/office/powerpoint/2010/main" val="1813030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a:t>
            </a:r>
            <a:r>
              <a:rPr kumimoji="0" lang="ru-RU" sz="800" b="0" i="0" u="none" strike="noStrike" kern="1200" cap="none" spc="0" normalizeH="0" baseline="0" noProof="0" dirty="0" smtClean="0">
                <a:ln>
                  <a:noFill/>
                </a:ln>
                <a:solidFill>
                  <a:prstClr val="white"/>
                </a:solidFill>
                <a:effectLst/>
                <a:uLnTx/>
                <a:uFillTx/>
                <a:latin typeface="Arial" charset="0"/>
                <a:ea typeface="ＭＳ Ｐゴシック"/>
                <a:cs typeface="+mn-cs"/>
              </a:rPr>
              <a:t>201</a:t>
            </a: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319867" y="415290"/>
            <a:ext cx="7631853" cy="412750"/>
          </a:xfrm>
          <a:prstGeom prst="rect">
            <a:avLst/>
          </a:prstGeom>
          <a:noFill/>
          <a:ln w="9525">
            <a:noFill/>
            <a:miter lim="800000"/>
            <a:headEnd/>
            <a:tailEnd/>
          </a:ln>
        </p:spPr>
        <p:txBody>
          <a:bodyPr anchor="ctr"/>
          <a:lstStyle/>
          <a:p>
            <a:pPr lvl="0">
              <a:defRPr/>
            </a:pPr>
            <a:r>
              <a:rPr lang="ru-RU" sz="4000" b="1" dirty="0">
                <a:solidFill>
                  <a:prstClr val="white"/>
                </a:solidFill>
                <a:latin typeface="Times New Roman" panose="02020603050405020304" pitchFamily="18" charset="0"/>
                <a:ea typeface="Times New Roman" panose="02020603050405020304" pitchFamily="18" charset="0"/>
              </a:rPr>
              <a:t>Личный и семейный бюджет</a:t>
            </a:r>
            <a:endPar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55601" y="1335673"/>
            <a:ext cx="11497732" cy="5980612"/>
          </a:xfrm>
          <a:prstGeom prst="rect">
            <a:avLst/>
          </a:prstGeom>
          <a:noFill/>
          <a:ln w="9525">
            <a:noFill/>
            <a:miter lim="800000"/>
            <a:headEnd/>
            <a:tailEnd/>
          </a:ln>
        </p:spPr>
        <p:txBody>
          <a:bodyPr wrap="square">
            <a:spAutoFit/>
          </a:bodyPr>
          <a:lstStyle/>
          <a:p>
            <a:pPr lvl="0"/>
            <a:r>
              <a:rPr lang="ru-RU" altLang="zh-CN" sz="2800" b="1" dirty="0" smtClean="0">
                <a:solidFill>
                  <a:prstClr val="black"/>
                </a:solidFill>
              </a:rPr>
              <a:t>Бюджет </a:t>
            </a:r>
            <a:r>
              <a:rPr lang="ru-RU" altLang="zh-CN" sz="2800" dirty="0">
                <a:solidFill>
                  <a:prstClr val="black"/>
                </a:solidFill>
              </a:rPr>
              <a:t>— это смета доходов и расходов определённого лица, устанавливаемая на определённый период времени</a:t>
            </a:r>
            <a:r>
              <a:rPr lang="ru-RU" altLang="zh-CN" sz="2100" dirty="0">
                <a:solidFill>
                  <a:prstClr val="black"/>
                </a:solidFill>
              </a:rPr>
              <a:t>.</a:t>
            </a:r>
            <a:r>
              <a:rPr lang="ru-RU" altLang="zh-CN" sz="2800" dirty="0">
                <a:solidFill>
                  <a:prstClr val="black"/>
                </a:solidFill>
              </a:rPr>
              <a:t> </a:t>
            </a:r>
          </a:p>
          <a:p>
            <a:pPr lvl="0"/>
            <a:r>
              <a:rPr lang="ru-RU" sz="2800" dirty="0">
                <a:solidFill>
                  <a:prstClr val="black"/>
                </a:solidFill>
                <a:latin typeface="Times New Roman" panose="02020603050405020304" pitchFamily="18" charset="0"/>
                <a:ea typeface="Times New Roman" panose="02020603050405020304" pitchFamily="18" charset="0"/>
              </a:rPr>
              <a:t>Доходы &lt; Расходы   </a:t>
            </a:r>
          </a:p>
          <a:p>
            <a:pPr lvl="0"/>
            <a:r>
              <a:rPr lang="ru-RU" sz="2800" dirty="0">
                <a:solidFill>
                  <a:prstClr val="black"/>
                </a:solidFill>
                <a:latin typeface="Times New Roman" panose="02020603050405020304" pitchFamily="18" charset="0"/>
                <a:ea typeface="Times New Roman" panose="02020603050405020304" pitchFamily="18" charset="0"/>
              </a:rPr>
              <a:t> Доходы = Расходы       </a:t>
            </a:r>
          </a:p>
          <a:p>
            <a:pPr lvl="0">
              <a:lnSpc>
                <a:spcPct val="107000"/>
              </a:lnSpc>
            </a:pPr>
            <a:r>
              <a:rPr lang="ru-RU" sz="2800" dirty="0">
                <a:solidFill>
                  <a:prstClr val="black"/>
                </a:solidFill>
                <a:latin typeface="Times New Roman" panose="02020603050405020304" pitchFamily="18" charset="0"/>
                <a:ea typeface="Times New Roman" panose="02020603050405020304" pitchFamily="18" charset="0"/>
              </a:rPr>
              <a:t> Доходы &gt; Расходы</a:t>
            </a:r>
          </a:p>
          <a:p>
            <a:pPr lvl="0">
              <a:lnSpc>
                <a:spcPct val="107000"/>
              </a:lnSpc>
            </a:pPr>
            <a:endParaRPr lang="ru-RU" sz="2800" dirty="0">
              <a:solidFill>
                <a:srgbClr val="555555"/>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endParaRPr lang="ru-RU"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endParaRPr lang="ru-RU"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r>
              <a:rPr lang="ru-RU"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Годовой доход 20 фунтов при расходе 19 фунтов 96 пенсов — это счастье. Годовой доход 20 фунтов при расходе 20 фунтов 6 пенсов — это нищета» Чарльз Диккенс</a:t>
            </a:r>
            <a:endParaRPr lang="ru-RU" altLang="zh-CN" sz="2400" dirty="0">
              <a:solidFill>
                <a:prstClr val="black"/>
              </a:solidFill>
            </a:endParaRPr>
          </a:p>
          <a:p>
            <a:pPr lvl="0" algn="ctr"/>
            <a:r>
              <a:rPr lang="ru-RU" altLang="ru-RU" sz="3400" b="1" u="sng" dirty="0">
                <a:solidFill>
                  <a:prstClr val="black"/>
                </a:solidFill>
              </a:rPr>
              <a:t>доходы – расходы</a:t>
            </a:r>
          </a:p>
          <a:p>
            <a:pPr lvl="0" algn="ctr"/>
            <a:r>
              <a:rPr lang="ru-RU" altLang="ru-RU" sz="3400" b="1" dirty="0">
                <a:solidFill>
                  <a:prstClr val="black"/>
                </a:solidFill>
              </a:rPr>
              <a:t>= остаток</a:t>
            </a:r>
          </a:p>
          <a:p>
            <a:r>
              <a:rPr lang="ru-RU" sz="4000" b="1" dirty="0" smtClean="0">
                <a:solidFill>
                  <a:prstClr val="white"/>
                </a:solidFill>
                <a:latin typeface="Times New Roman" panose="02020603050405020304" pitchFamily="18" charset="0"/>
                <a:ea typeface="Times New Roman" panose="02020603050405020304" pitchFamily="18" charset="0"/>
              </a:rPr>
              <a:t>й </a:t>
            </a:r>
            <a:r>
              <a:rPr lang="ru-RU" sz="4000" b="1" dirty="0">
                <a:solidFill>
                  <a:prstClr val="white"/>
                </a:solidFill>
                <a:latin typeface="Times New Roman" panose="02020603050405020304" pitchFamily="18" charset="0"/>
                <a:ea typeface="Times New Roman" panose="02020603050405020304" pitchFamily="18" charset="0"/>
              </a:rPr>
              <a:t>и семейный бюджет</a:t>
            </a:r>
            <a:endParaRPr lang="ru-RU" altLang="ru-RU" sz="3400" b="1" dirty="0"/>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5360" y="1950592"/>
            <a:ext cx="3596640" cy="2822576"/>
          </a:xfrm>
          <a:prstGeom prst="rect">
            <a:avLst/>
          </a:prstGeom>
        </p:spPr>
      </p:pic>
    </p:spTree>
    <p:extLst>
      <p:ext uri="{BB962C8B-B14F-4D97-AF65-F5344CB8AC3E}">
        <p14:creationId xmlns:p14="http://schemas.microsoft.com/office/powerpoint/2010/main" val="581481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3200400" y="415290"/>
            <a:ext cx="7448550" cy="405348"/>
          </a:xfrm>
          <a:prstGeom prst="rect">
            <a:avLst/>
          </a:prstGeom>
          <a:noFill/>
          <a:ln w="9525">
            <a:noFill/>
            <a:miter lim="800000"/>
            <a:headEnd/>
            <a:tailEnd/>
          </a:ln>
        </p:spPr>
        <p:txBody>
          <a:bodyPr anchor="ctr"/>
          <a:lstStyle/>
          <a:p>
            <a:pPr lvl="0">
              <a:defRPr/>
            </a:pPr>
            <a:r>
              <a:rPr lang="ru-RU" sz="4000" b="1" dirty="0">
                <a:solidFill>
                  <a:prstClr val="white"/>
                </a:solidFill>
                <a:latin typeface="Times New Roman" panose="02020603050405020304" pitchFamily="18" charset="0"/>
                <a:ea typeface="Times New Roman" panose="02020603050405020304" pitchFamily="18" charset="0"/>
              </a:rPr>
              <a:t>Личный и семейный бюджет</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10896" y="1335673"/>
            <a:ext cx="11667744" cy="5139869"/>
          </a:xfrm>
          <a:prstGeom prst="rect">
            <a:avLst/>
          </a:prstGeom>
          <a:noFill/>
          <a:ln w="9525">
            <a:noFill/>
            <a:miter lim="800000"/>
            <a:headEnd/>
            <a:tailEnd/>
          </a:ln>
        </p:spPr>
        <p:txBody>
          <a:bodyPr wrap="square">
            <a:spAutoFit/>
          </a:bodyPr>
          <a:lstStyle/>
          <a:p>
            <a:pPr lvl="0" algn="ctr"/>
            <a:r>
              <a:rPr lang="ru-RU" sz="2800" b="1" dirty="0" smtClean="0">
                <a:solidFill>
                  <a:prstClr val="black"/>
                </a:solidFill>
                <a:latin typeface="Times New Roman" panose="02020603050405020304" pitchFamily="18" charset="0"/>
                <a:ea typeface="Times New Roman" panose="02020603050405020304" pitchFamily="18" charset="0"/>
              </a:rPr>
              <a:t>Сюжетно-ролевая </a:t>
            </a:r>
            <a:r>
              <a:rPr lang="ru-RU" sz="2800" b="1" dirty="0">
                <a:solidFill>
                  <a:prstClr val="black"/>
                </a:solidFill>
                <a:latin typeface="Times New Roman" panose="02020603050405020304" pitchFamily="18" charset="0"/>
                <a:ea typeface="Times New Roman" panose="02020603050405020304" pitchFamily="18" charset="0"/>
              </a:rPr>
              <a:t>игра «Семейный бюджет»</a:t>
            </a:r>
            <a:endParaRPr lang="ru-RU" sz="2800" dirty="0">
              <a:solidFill>
                <a:prstClr val="black"/>
              </a:solidFill>
              <a:latin typeface="Times New Roman" panose="02020603050405020304" pitchFamily="18" charset="0"/>
              <a:ea typeface="Times New Roman" panose="02020603050405020304" pitchFamily="18" charset="0"/>
            </a:endParaRPr>
          </a:p>
          <a:p>
            <a:pPr lvl="0"/>
            <a:r>
              <a:rPr lang="ru-RU" sz="2400" b="1" i="1" dirty="0">
                <a:solidFill>
                  <a:prstClr val="black"/>
                </a:solidFill>
                <a:latin typeface="Times New Roman" panose="02020603050405020304" pitchFamily="18" charset="0"/>
                <a:ea typeface="Times New Roman" panose="02020603050405020304" pitchFamily="18" charset="0"/>
              </a:rPr>
              <a:t>Первый этап.</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Участники объединяются в семьи и самостоятельно (или жребий) распределяют игровые роли. Группа решает вопрос об общей фамилии семьи.</a:t>
            </a:r>
          </a:p>
          <a:p>
            <a:pPr lvl="0"/>
            <a:r>
              <a:rPr lang="ru-RU" sz="2400" b="1" dirty="0">
                <a:solidFill>
                  <a:srgbClr val="666666"/>
                </a:solidFill>
                <a:latin typeface="Times New Roman" panose="02020603050405020304" pitchFamily="18" charset="0"/>
                <a:ea typeface="Times New Roman" panose="02020603050405020304" pitchFamily="18" charset="0"/>
              </a:rPr>
              <a:t> </a:t>
            </a:r>
            <a:r>
              <a:rPr lang="ru-RU" sz="2400" b="1" i="1" dirty="0">
                <a:solidFill>
                  <a:prstClr val="black"/>
                </a:solidFill>
                <a:latin typeface="Times New Roman" panose="02020603050405020304" pitchFamily="18" charset="0"/>
                <a:ea typeface="Times New Roman" panose="02020603050405020304" pitchFamily="18" charset="0"/>
              </a:rPr>
              <a:t>Второй этап.</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Доходная часть бюджета</a:t>
            </a:r>
          </a:p>
          <a:p>
            <a:pPr lvl="0"/>
            <a:r>
              <a:rPr lang="ru-RU" sz="2400" b="1" i="1" dirty="0">
                <a:solidFill>
                  <a:prstClr val="black"/>
                </a:solidFill>
                <a:latin typeface="Times New Roman" panose="02020603050405020304" pitchFamily="18" charset="0"/>
                <a:ea typeface="Times New Roman" panose="02020603050405020304" pitchFamily="18" charset="0"/>
              </a:rPr>
              <a:t>Третий этап.</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Расходная часть бюджета</a:t>
            </a:r>
          </a:p>
          <a:p>
            <a:pPr lvl="0"/>
            <a:r>
              <a:rPr lang="ru-RU" sz="2400" b="1" i="1" dirty="0">
                <a:solidFill>
                  <a:prstClr val="black"/>
                </a:solidFill>
                <a:latin typeface="Times New Roman" panose="02020603050405020304" pitchFamily="18" charset="0"/>
                <a:ea typeface="Times New Roman" panose="02020603050405020304" pitchFamily="18" charset="0"/>
              </a:rPr>
              <a:t>Четвертый этап </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Итоги обсуждения и составления бюджета </a:t>
            </a:r>
          </a:p>
          <a:p>
            <a:pPr lvl="0"/>
            <a:r>
              <a:rPr lang="ru-RU" sz="2400" b="1" i="1" dirty="0">
                <a:solidFill>
                  <a:prstClr val="black"/>
                </a:solidFill>
                <a:latin typeface="Times New Roman" panose="02020603050405020304" pitchFamily="18" charset="0"/>
                <a:ea typeface="Times New Roman" panose="02020603050405020304" pitchFamily="18" charset="0"/>
              </a:rPr>
              <a:t>Пятый этап.</a:t>
            </a:r>
          </a:p>
          <a:p>
            <a:pPr lvl="0"/>
            <a:r>
              <a:rPr lang="ru-RU" sz="2400" dirty="0">
                <a:solidFill>
                  <a:prstClr val="black"/>
                </a:solidFill>
                <a:latin typeface="Times New Roman" panose="02020603050405020304" pitchFamily="18" charset="0"/>
                <a:ea typeface="Times New Roman" panose="02020603050405020304" pitchFamily="18" charset="0"/>
              </a:rPr>
              <a:t>Проводится анализ хода и результатов игры</a:t>
            </a:r>
          </a:p>
          <a:p>
            <a:pPr lvl="0">
              <a:defRPr/>
            </a:pPr>
            <a:endParaRPr lang="ru-RU" sz="36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6585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a:t>
            </a:r>
            <a:r>
              <a:rPr kumimoji="0" lang="ru-RU" sz="800" b="0" i="0" u="none" strike="noStrike" kern="1200" cap="none" spc="0" normalizeH="0" baseline="0" noProof="0" dirty="0" smtClean="0">
                <a:ln>
                  <a:noFill/>
                </a:ln>
                <a:solidFill>
                  <a:prstClr val="white"/>
                </a:solidFill>
                <a:effectLst/>
                <a:uLnTx/>
                <a:uFillTx/>
                <a:latin typeface="Arial" charset="0"/>
                <a:ea typeface="ＭＳ Ｐゴシック"/>
                <a:cs typeface="+mn-cs"/>
              </a:rPr>
              <a:t>201</a:t>
            </a: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624667" y="415290"/>
            <a:ext cx="7327053" cy="412750"/>
          </a:xfrm>
          <a:prstGeom prst="rect">
            <a:avLst/>
          </a:prstGeom>
          <a:noFill/>
          <a:ln w="9525">
            <a:noFill/>
            <a:miter lim="800000"/>
            <a:headEnd/>
            <a:tailEnd/>
          </a:ln>
        </p:spPr>
        <p:txBody>
          <a:bodyPr anchor="ctr"/>
          <a:lstStyle/>
          <a:p>
            <a:pPr lvl="0">
              <a:defRPr/>
            </a:pPr>
            <a:r>
              <a:rPr lang="ru-RU" sz="4000" b="1" dirty="0">
                <a:solidFill>
                  <a:prstClr val="white"/>
                </a:solidFill>
                <a:latin typeface="Times New Roman" panose="02020603050405020304" pitchFamily="18" charset="0"/>
                <a:ea typeface="Times New Roman" panose="02020603050405020304" pitchFamily="18" charset="0"/>
              </a:rPr>
              <a:t>Личный и семейный бюджет</a:t>
            </a:r>
            <a:endPar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55601" y="1335673"/>
            <a:ext cx="11514666" cy="4942892"/>
          </a:xfrm>
          <a:prstGeom prst="rect">
            <a:avLst/>
          </a:prstGeom>
          <a:noFill/>
          <a:ln w="9525">
            <a:noFill/>
            <a:miter lim="800000"/>
            <a:headEnd/>
            <a:tailEnd/>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rgbClr val="003F82"/>
                </a:solidFill>
                <a:effectLst/>
                <a:uLnTx/>
                <a:uFillTx/>
                <a:latin typeface="Myriad Pro"/>
                <a:ea typeface="ＭＳ Ｐゴシック"/>
                <a:cs typeface="+mn-cs"/>
              </a:rPr>
              <a:t>Личный баланс</a:t>
            </a:r>
          </a:p>
          <a:p>
            <a:pPr algn="ctr">
              <a:lnSpc>
                <a:spcPct val="80000"/>
              </a:lnSpc>
              <a:buFont typeface="Wingdings" panose="05000000000000000000" pitchFamily="2" charset="2"/>
              <a:buNone/>
            </a:pPr>
            <a:r>
              <a:rPr lang="ru-RU" altLang="ru-RU" sz="2800" dirty="0"/>
              <a:t>Финансовая самооценка:</a:t>
            </a:r>
          </a:p>
          <a:p>
            <a:pPr algn="ctr">
              <a:lnSpc>
                <a:spcPct val="80000"/>
              </a:lnSpc>
              <a:buFont typeface="Wingdings" panose="05000000000000000000" pitchFamily="2" charset="2"/>
              <a:buNone/>
            </a:pPr>
            <a:r>
              <a:rPr lang="ru-RU" altLang="ru-RU" sz="3200" dirty="0"/>
              <a:t>Активы – Пассивы </a:t>
            </a:r>
          </a:p>
          <a:p>
            <a:pPr algn="ctr">
              <a:lnSpc>
                <a:spcPct val="80000"/>
              </a:lnSpc>
              <a:buFont typeface="Wingdings" panose="05000000000000000000" pitchFamily="2" charset="2"/>
              <a:buNone/>
            </a:pPr>
            <a:r>
              <a:rPr lang="ru-RU" altLang="ru-RU" sz="3200" dirty="0"/>
              <a:t>=</a:t>
            </a:r>
          </a:p>
          <a:p>
            <a:pPr algn="ctr">
              <a:lnSpc>
                <a:spcPct val="80000"/>
              </a:lnSpc>
              <a:buFont typeface="Wingdings" panose="05000000000000000000" pitchFamily="2" charset="2"/>
              <a:buNone/>
            </a:pPr>
            <a:r>
              <a:rPr lang="ru-RU" altLang="ru-RU" sz="3200" dirty="0"/>
              <a:t>чистые личные активы</a:t>
            </a:r>
          </a:p>
          <a:p>
            <a:pPr algn="ctr">
              <a:lnSpc>
                <a:spcPct val="80000"/>
              </a:lnSpc>
              <a:buFont typeface="Wingdings" panose="05000000000000000000" pitchFamily="2" charset="2"/>
              <a:buNone/>
            </a:pPr>
            <a:r>
              <a:rPr lang="ru-RU" altLang="zh-CN" sz="3200" dirty="0"/>
              <a:t>(</a:t>
            </a:r>
            <a:r>
              <a:rPr lang="en-US" altLang="zh-CN" sz="3200" dirty="0">
                <a:ea typeface="SimSun" panose="02010600030101010101" pitchFamily="2" charset="-122"/>
              </a:rPr>
              <a:t>personal net worth</a:t>
            </a:r>
            <a:r>
              <a:rPr lang="ru-RU" altLang="zh-CN" sz="3200" dirty="0">
                <a:ea typeface="SimSun" panose="02010600030101010101" pitchFamily="2" charset="-122"/>
              </a:rPr>
              <a:t>) </a:t>
            </a:r>
            <a:endParaRPr lang="ru-RU" altLang="zh-CN" sz="3200" dirty="0"/>
          </a:p>
          <a:p>
            <a:pPr algn="ctr">
              <a:lnSpc>
                <a:spcPct val="80000"/>
              </a:lnSpc>
              <a:buFont typeface="Wingdings" panose="05000000000000000000" pitchFamily="2" charset="2"/>
              <a:buNone/>
            </a:pPr>
            <a:r>
              <a:rPr lang="ru-RU" altLang="zh-CN" sz="3200" dirty="0"/>
              <a:t>(</a:t>
            </a:r>
            <a:r>
              <a:rPr lang="ru-RU" altLang="ru-RU" sz="3200" dirty="0"/>
              <a:t>стоимость имущества </a:t>
            </a:r>
          </a:p>
          <a:p>
            <a:pPr algn="ctr">
              <a:lnSpc>
                <a:spcPct val="80000"/>
              </a:lnSpc>
              <a:buFont typeface="Wingdings" panose="05000000000000000000" pitchFamily="2" charset="2"/>
              <a:buNone/>
            </a:pPr>
            <a:r>
              <a:rPr lang="ru-RU" altLang="ru-RU" sz="3200" dirty="0"/>
              <a:t>за вычетом обязательств) </a:t>
            </a:r>
          </a:p>
          <a:p>
            <a:pPr algn="ctr">
              <a:lnSpc>
                <a:spcPct val="80000"/>
              </a:lnSpc>
              <a:buFont typeface="Wingdings" panose="05000000000000000000" pitchFamily="2" charset="2"/>
              <a:buNone/>
            </a:pPr>
            <a:r>
              <a:rPr lang="ru-RU" altLang="ru-RU" sz="2000" i="1" dirty="0" smtClean="0"/>
              <a:t>может </a:t>
            </a:r>
            <a:r>
              <a:rPr lang="ru-RU" altLang="ru-RU" sz="2000" i="1" dirty="0"/>
              <a:t>быть как положительной, так и отрицательной</a:t>
            </a:r>
          </a:p>
          <a:p>
            <a:pPr algn="ctr">
              <a:lnSpc>
                <a:spcPct val="80000"/>
              </a:lnSpc>
              <a:buFont typeface="Wingdings" panose="05000000000000000000" pitchFamily="2" charset="2"/>
              <a:buNone/>
            </a:pPr>
            <a:endParaRPr lang="ru-RU" altLang="ru-RU" sz="2800" dirty="0"/>
          </a:p>
          <a:p>
            <a:pPr algn="ctr">
              <a:lnSpc>
                <a:spcPct val="80000"/>
              </a:lnSpc>
              <a:buFont typeface="Wingdings" panose="05000000000000000000" pitchFamily="2" charset="2"/>
              <a:buNone/>
            </a:pPr>
            <a:r>
              <a:rPr lang="ru-RU" altLang="ru-RU" sz="2800" dirty="0"/>
              <a:t>Накапливая чистые активы (включая свободные </a:t>
            </a:r>
            <a:r>
              <a:rPr lang="ru-RU" altLang="ru-RU" sz="2800" dirty="0" smtClean="0"/>
              <a:t>денежные </a:t>
            </a:r>
            <a:r>
              <a:rPr lang="ru-RU" altLang="ru-RU" sz="2800" dirty="0"/>
              <a:t>средства), люди создают основу того, что принято называть </a:t>
            </a:r>
            <a:r>
              <a:rPr lang="ru-RU" altLang="ru-RU" sz="2800" b="1" u="sng" dirty="0"/>
              <a:t>личным капиталом.</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335674"/>
            <a:ext cx="3877056" cy="3163174"/>
          </a:xfrm>
          <a:prstGeom prst="rect">
            <a:avLst/>
          </a:prstGeom>
        </p:spPr>
      </p:pic>
      <p:pic>
        <p:nvPicPr>
          <p:cNvPr id="3" name="Рисунок 2"/>
          <p:cNvPicPr>
            <a:picLocks noChangeAspect="1"/>
          </p:cNvPicPr>
          <p:nvPr/>
        </p:nvPicPr>
        <p:blipFill>
          <a:blip r:embed="rId4"/>
          <a:stretch>
            <a:fillRect/>
          </a:stretch>
        </p:blipFill>
        <p:spPr>
          <a:xfrm>
            <a:off x="8522207" y="1335672"/>
            <a:ext cx="3703659" cy="3163176"/>
          </a:xfrm>
          <a:prstGeom prst="rect">
            <a:avLst/>
          </a:prstGeom>
        </p:spPr>
      </p:pic>
    </p:spTree>
    <p:extLst>
      <p:ext uri="{BB962C8B-B14F-4D97-AF65-F5344CB8AC3E}">
        <p14:creationId xmlns:p14="http://schemas.microsoft.com/office/powerpoint/2010/main" val="130904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3200400" y="415290"/>
            <a:ext cx="6751320" cy="412750"/>
          </a:xfrm>
          <a:prstGeom prst="rect">
            <a:avLst/>
          </a:prstGeom>
          <a:noFill/>
          <a:ln w="9525">
            <a:noFill/>
            <a:miter lim="800000"/>
            <a:headEnd/>
            <a:tailEnd/>
          </a:ln>
        </p:spPr>
        <p:txBody>
          <a:bodyPr anchor="ctr"/>
          <a:lstStyle/>
          <a:p>
            <a:pPr defTabSz="457200" fontAlgn="base">
              <a:spcBef>
                <a:spcPct val="0"/>
              </a:spcBef>
              <a:spcAft>
                <a:spcPct val="0"/>
              </a:spcAft>
              <a:defRPr/>
            </a:pPr>
            <a:r>
              <a:rPr lang="ru-RU" sz="2800" b="1" dirty="0">
                <a:solidFill>
                  <a:prstClr val="white"/>
                </a:solidFill>
                <a:latin typeface="Myriad Pro"/>
                <a:ea typeface="ＭＳ Ｐゴシック"/>
              </a:rPr>
              <a:t>Личный финансовый план</a:t>
            </a:r>
            <a:endParaRPr lang="en-US" sz="2800" b="1" dirty="0">
              <a:solidFill>
                <a:prstClr val="white"/>
              </a:solidFill>
              <a:latin typeface="Myriad Pro"/>
              <a:ea typeface="ＭＳ Ｐゴシック"/>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dirty="0">
                <a:solidFill>
                  <a:srgbClr val="FFFFFF"/>
                </a:solidFill>
                <a:latin typeface="Myriad Pro"/>
                <a:ea typeface="ＭＳ Ｐゴシック"/>
              </a:rPr>
              <a:t>фото</a:t>
            </a:r>
            <a:endParaRPr lang="en-US" dirty="0">
              <a:solidFill>
                <a:srgbClr val="FFFFFF"/>
              </a:solidFill>
              <a:latin typeface="Arial" charset="0"/>
              <a:ea typeface="ＭＳ Ｐゴシック"/>
            </a:endParaRPr>
          </a:p>
        </p:txBody>
      </p:sp>
      <p:sp>
        <p:nvSpPr>
          <p:cNvPr id="2" name="Прямоугольник 1"/>
          <p:cNvSpPr/>
          <p:nvPr/>
        </p:nvSpPr>
        <p:spPr>
          <a:xfrm>
            <a:off x="2279375" y="1643271"/>
            <a:ext cx="8189842"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использованию инвестиционных продуктов</a:t>
            </a:r>
          </a:p>
        </p:txBody>
      </p:sp>
      <p:sp>
        <p:nvSpPr>
          <p:cNvPr id="3" name="Прямоугольник 2"/>
          <p:cNvSpPr/>
          <p:nvPr/>
        </p:nvSpPr>
        <p:spPr>
          <a:xfrm>
            <a:off x="2279376" y="2625727"/>
            <a:ext cx="7818781"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использованию страховых программ</a:t>
            </a:r>
            <a:endParaRPr lang="ru-RU" sz="2400" i="1" kern="0" dirty="0">
              <a:solidFill>
                <a:srgbClr val="CC3300"/>
              </a:solidFill>
              <a:effectLst>
                <a:outerShdw blurRad="38100" dist="38100" dir="2700000" algn="tl">
                  <a:srgbClr val="C0C0C0"/>
                </a:outerShdw>
              </a:effectLst>
              <a:latin typeface="Arial" charset="0"/>
              <a:ea typeface="ＭＳ Ｐゴシック"/>
            </a:endParaRPr>
          </a:p>
        </p:txBody>
      </p:sp>
      <p:sp>
        <p:nvSpPr>
          <p:cNvPr id="5" name="Прямоугольник 4"/>
          <p:cNvSpPr/>
          <p:nvPr/>
        </p:nvSpPr>
        <p:spPr>
          <a:xfrm>
            <a:off x="2491409" y="3448390"/>
            <a:ext cx="7977806"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пенсионному обеспечению</a:t>
            </a:r>
          </a:p>
        </p:txBody>
      </p:sp>
      <p:sp>
        <p:nvSpPr>
          <p:cNvPr id="13" name="Прямоугольник 12"/>
          <p:cNvSpPr/>
          <p:nvPr/>
        </p:nvSpPr>
        <p:spPr>
          <a:xfrm>
            <a:off x="2491410" y="4364945"/>
            <a:ext cx="7977806"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использованию кредитных инструментов.  </a:t>
            </a:r>
          </a:p>
        </p:txBody>
      </p:sp>
      <p:pic>
        <p:nvPicPr>
          <p:cNvPr id="20" name="Изображение 7" descr="Obyavlenia-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0756" y="4982816"/>
            <a:ext cx="2722080" cy="14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Изображение 8" descr="Obyavlenia-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0296" y="4982818"/>
            <a:ext cx="2610678" cy="14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Изображение 1" descr="s929130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0330" y="4982817"/>
            <a:ext cx="2358884" cy="14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2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3200400" y="415290"/>
            <a:ext cx="7448550" cy="40534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Личный и семейный бюджет</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233463" y="1420238"/>
            <a:ext cx="11789923"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Литература</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 Федин, C. Н. Финансовая грамотность: материалы для учащихся. 2, 3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орг. В 2-х частях. Ч. 2 / С. Н. Федин.  — М.: ВИТА-ПРЕСС, 2014. С. 6-80.</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Гловели</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Г.Д. Финансовая грамотность: Материалы для учащихся (4 класс).  — М.: ВИТА-ПРЕСС, 2014. С. 79 - 127.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Ю. Н. Финансовая грамотность: методические рекомендации для учителя. 2–4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Ю. Н.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ВИТА-ПРЕСС, 2014. С. 33 – 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И. В. Финансовая грамотность: материалы для учащихся. 5–7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Дополнительное образование: Серия «Учимся разумному финансовому поведению»/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Е. А. Вигдорчик — М.: ВИТА-ПРЕСС,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 27- 95.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Вигдорчик 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Ю. Финансовая грамотность. 5—7 классы: методические рекомендации для учителя. — М.: ВИТА-ПРЕСС, 2014. С. 17 –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И. В. Финансовая грамотность: материалы для учащихся.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 И. Рязанова. — М.: ВИТА-ПРЕСС, 2014.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 24 – 103.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7.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Рязанова, О. И. Финансовая грамотность: методические рекомендации для учителя.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О. И. Рязанова,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Е. Б.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Лавренова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ВИТА-ПРЕСС, 2014. С. 24 - 60.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2205152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3200400" y="415290"/>
            <a:ext cx="7448550" cy="40534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Личный и семейный бюджет</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233463" y="1420238"/>
            <a:ext cx="11789923" cy="51398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Дополнительная </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литература </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 Горяев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А.,Чумаченко</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В. Финансовая грамота для школьников. — Российская экономическая школа, 2010. Электронная версия книги доступна на сайтах: www.nes.ru и www.azbukafinansov.ru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Как вести семейный бюджет: учеб. пособие / Н.Н. Думная, О.А. Рябова, О.В.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Карамова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под ред. Н.Н. Думной. — М.: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ИнтеллектЦентр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2010.</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Симоненко В.Д.,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Шелепина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О.И. Семейная экономика: учебное пособие для 7–8 классов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учр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Образовательная область «Технология». — М.: ВИТА-ПРЕСС, 2002.</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4. Вигдорчик 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Ю. Финансовая грамотность. 5—7 классы: материалы для родителей.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 Рязанова, О. И. Финансовая грамотность: материалы для родителей.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орг. / О. И. Рязанова,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Е. Б.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Лавренова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Интернет-источники</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Журнал «Работа и зарплата»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3"/>
              </a:rPr>
              <a:t>http://zarplata-i-rabota.ru/zhurnalrabota-i-zarplata</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Журнал «Экономика в школе» с вкладкой «Школьный экономический журнал» и финансовым приложением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4"/>
              </a:rPr>
              <a:t>http://ecschool.hse.ru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Достаток.ру</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сайт по основам финансовой грамотности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5"/>
              </a:rPr>
              <a:t>http://www.dostatok.ru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Cайт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журнала «Семейный бюджет»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6"/>
              </a:rPr>
              <a:t>http://www.7budget.ru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Портал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Профориентир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«Мир профессий»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7"/>
              </a:rPr>
              <a:t>http://www.clskuntsevo.ru/portal_proforientir/mir_professii_news_prof.php</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сайт «Экономика для школьника»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8"/>
              </a:rPr>
              <a:t>www.iloveeconomics.ru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сайт спецпроекта российской экономической школы по личным финансам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9"/>
              </a:rPr>
              <a:t>www.nes.ru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3353575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2895600" y="4468813"/>
            <a:ext cx="6400800" cy="908050"/>
          </a:xfrm>
        </p:spPr>
        <p:txBody>
          <a:bodyPr/>
          <a:lstStyle/>
          <a:p>
            <a:r>
              <a:rPr lang="ru-RU" sz="1200">
                <a:solidFill>
                  <a:srgbClr val="003F82"/>
                </a:solidFill>
                <a:latin typeface="Myriad Pro"/>
                <a:ea typeface="ＭＳ Ｐゴシック"/>
                <a:cs typeface="ＭＳ Ｐゴシック"/>
              </a:rPr>
              <a:t>101000, Россия, Москва, Мясницкая ул., д. 20</a:t>
            </a:r>
          </a:p>
          <a:p>
            <a:r>
              <a:rPr lang="ru-RU" sz="1200">
                <a:solidFill>
                  <a:srgbClr val="003F82"/>
                </a:solidFill>
                <a:latin typeface="Myriad Pro"/>
                <a:ea typeface="ＭＳ Ｐゴシック"/>
                <a:cs typeface="ＭＳ Ｐゴシック"/>
              </a:rPr>
              <a:t>Тел.: (495) 621-7983, факс: (495) 628-7931</a:t>
            </a:r>
            <a:endParaRPr lang="en-US" sz="1200">
              <a:solidFill>
                <a:srgbClr val="003F82"/>
              </a:solidFill>
              <a:latin typeface="Myriad Pro"/>
              <a:ea typeface="ＭＳ Ｐゴシック"/>
              <a:cs typeface="ＭＳ Ｐゴシック"/>
            </a:endParaRPr>
          </a:p>
          <a:p>
            <a:r>
              <a:rPr lang="en-US" sz="1200">
                <a:solidFill>
                  <a:srgbClr val="003F82"/>
                </a:solidFill>
                <a:latin typeface="Myriad Pro"/>
                <a:ea typeface="ＭＳ Ｐゴシック"/>
                <a:cs typeface="ＭＳ Ｐゴシック"/>
              </a:rPr>
              <a:t>www.hse.ru</a:t>
            </a:r>
            <a:endParaRPr lang="ru-RU" sz="1200">
              <a:solidFill>
                <a:srgbClr val="003F82"/>
              </a:solidFill>
              <a:latin typeface="Myriad Pro"/>
              <a:ea typeface="ＭＳ Ｐゴシック"/>
              <a:cs typeface="ＭＳ Ｐゴシック"/>
            </a:endParaRPr>
          </a:p>
        </p:txBody>
      </p:sp>
    </p:spTree>
    <p:extLst>
      <p:ext uri="{BB962C8B-B14F-4D97-AF65-F5344CB8AC3E}">
        <p14:creationId xmlns:p14="http://schemas.microsoft.com/office/powerpoint/2010/main" val="75252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40963" y="1152109"/>
            <a:ext cx="11685722" cy="5262979"/>
          </a:xfrm>
          <a:prstGeom prst="rect">
            <a:avLst/>
          </a:prstGeom>
          <a:noFill/>
          <a:ln w="9525">
            <a:noFill/>
            <a:miter lim="800000"/>
            <a:headEnd/>
            <a:tailEnd/>
          </a:ln>
        </p:spPr>
        <p:txBody>
          <a:bodyPr wrap="square">
            <a:spAutoFit/>
          </a:bodyPr>
          <a:lstStyle/>
          <a:p>
            <a:pPr lvl="0">
              <a:spcAft>
                <a:spcPts val="0"/>
              </a:spcAft>
              <a:tabLst>
                <a:tab pos="457200" algn="l"/>
              </a:tabLst>
            </a:pPr>
            <a:r>
              <a:rPr lang="ru-RU" sz="2400" i="1" dirty="0">
                <a:latin typeface="Times New Roman" panose="02020603050405020304" pitchFamily="18" charset="0"/>
                <a:ea typeface="Times New Roman" panose="02020603050405020304" pitchFamily="18" charset="0"/>
              </a:rPr>
              <a:t>Мотивация.</a:t>
            </a:r>
            <a:endParaRPr lang="ru-RU" sz="2400" dirty="0">
              <a:latin typeface="Times New Roman" panose="02020603050405020304" pitchFamily="18" charset="0"/>
              <a:ea typeface="Times New Roman" panose="02020603050405020304" pitchFamily="18" charset="0"/>
            </a:endParaRPr>
          </a:p>
          <a:p>
            <a:pPr lvl="0">
              <a:spcAft>
                <a:spcPts val="0"/>
              </a:spcAft>
              <a:tabLst>
                <a:tab pos="457200" algn="l"/>
              </a:tabLst>
            </a:pPr>
            <a:r>
              <a:rPr lang="ru-RU" sz="2400" dirty="0">
                <a:latin typeface="Times New Roman" panose="02020603050405020304" pitchFamily="18" charset="0"/>
                <a:ea typeface="Times New Roman" panose="02020603050405020304" pitchFamily="18" charset="0"/>
              </a:rPr>
              <a:t>«Я знаю, нельзя иметь всего сразу, поэтому я начну с малого — с денег.»</a:t>
            </a:r>
            <a:br>
              <a:rPr lang="ru-RU" sz="2400" dirty="0">
                <a:latin typeface="Times New Roman" panose="02020603050405020304" pitchFamily="18" charset="0"/>
                <a:ea typeface="Times New Roman" panose="02020603050405020304" pitchFamily="18" charset="0"/>
              </a:rPr>
            </a:b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Януш</a:t>
            </a:r>
            <a:r>
              <a:rPr lang="ru-RU" sz="2400" dirty="0">
                <a:latin typeface="Times New Roman" panose="02020603050405020304" pitchFamily="18" charset="0"/>
                <a:ea typeface="Times New Roman" panose="02020603050405020304" pitchFamily="18" charset="0"/>
              </a:rPr>
              <a:t> Васильковский</a:t>
            </a:r>
          </a:p>
          <a:p>
            <a:pPr>
              <a:spcAft>
                <a:spcPts val="0"/>
              </a:spcAft>
            </a:pPr>
            <a:r>
              <a:rPr lang="ru-RU" sz="2400" dirty="0">
                <a:solidFill>
                  <a:srgbClr val="333333"/>
                </a:solidFill>
                <a:latin typeface="Times New Roman" panose="02020603050405020304" pitchFamily="18" charset="0"/>
                <a:ea typeface="Times New Roman" panose="02020603050405020304" pitchFamily="18" charset="0"/>
              </a:rPr>
              <a:t>«Не почитай денег ни больше, ни меньше, чем они того стоят; это хороший слуга и плохой господин.»</a:t>
            </a:r>
            <a:endParaRPr lang="ru-RU" sz="2400" dirty="0">
              <a:latin typeface="Times New Roman" panose="02020603050405020304" pitchFamily="18" charset="0"/>
              <a:ea typeface="Times New Roman" panose="02020603050405020304" pitchFamily="18" charset="0"/>
            </a:endParaRPr>
          </a:p>
          <a:p>
            <a:pPr algn="r">
              <a:spcAft>
                <a:spcPts val="0"/>
              </a:spcAft>
            </a:pPr>
            <a:r>
              <a:rPr lang="ru-RU" sz="2400" dirty="0">
                <a:solidFill>
                  <a:srgbClr val="333333"/>
                </a:solidFill>
                <a:latin typeface="Times New Roman" panose="02020603050405020304" pitchFamily="18" charset="0"/>
                <a:ea typeface="Times New Roman" panose="02020603050405020304" pitchFamily="18" charset="0"/>
              </a:rPr>
              <a:t>Александр Дюма </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solidFill>
                  <a:srgbClr val="000000"/>
                </a:solidFill>
                <a:latin typeface="Times New Roman" panose="02020603050405020304" pitchFamily="18" charset="0"/>
                <a:ea typeface="Times New Roman" panose="02020603050405020304" pitchFamily="18" charset="0"/>
              </a:rPr>
              <a:t>«Конечно, существуют люди, для которых деньги превыше всего. Обычно это люди, которые никогда не станут богатыми. Только тот достигает богатства, кто талантлив, удачлив и не думает постоянно о деньгах.»</a:t>
            </a:r>
            <a:endParaRPr lang="ru-RU" sz="2400" dirty="0">
              <a:latin typeface="Times New Roman" panose="02020603050405020304" pitchFamily="18" charset="0"/>
              <a:ea typeface="Times New Roman" panose="02020603050405020304" pitchFamily="18" charset="0"/>
            </a:endParaRPr>
          </a:p>
          <a:p>
            <a:pPr algn="r">
              <a:spcAft>
                <a:spcPts val="0"/>
              </a:spcAft>
            </a:pPr>
            <a:r>
              <a:rPr lang="ru-RU" sz="2400" dirty="0">
                <a:solidFill>
                  <a:srgbClr val="000000"/>
                </a:solidFill>
                <a:latin typeface="Times New Roman" panose="02020603050405020304" pitchFamily="18" charset="0"/>
                <a:ea typeface="Times New Roman" panose="02020603050405020304" pitchFamily="18" charset="0"/>
              </a:rPr>
              <a:t> Стив Джобс</a:t>
            </a:r>
          </a:p>
          <a:p>
            <a:pPr>
              <a:spcAft>
                <a:spcPts val="0"/>
              </a:spcAft>
            </a:pPr>
            <a:r>
              <a:rPr lang="ru-RU" sz="2400" dirty="0">
                <a:solidFill>
                  <a:srgbClr val="000000"/>
                </a:solidFill>
                <a:latin typeface="Times New Roman" panose="02020603050405020304" pitchFamily="18" charset="0"/>
                <a:ea typeface="Times New Roman" panose="02020603050405020304" pitchFamily="18" charset="0"/>
              </a:rPr>
              <a:t>«Есть вещи важнее денег, но без денег эти вещи не купишь.»</a:t>
            </a:r>
          </a:p>
          <a:p>
            <a:pPr algn="r">
              <a:spcAft>
                <a:spcPts val="0"/>
              </a:spcAft>
            </a:pPr>
            <a:r>
              <a:rPr lang="ru-RU" sz="2400" dirty="0" err="1">
                <a:solidFill>
                  <a:srgbClr val="000000"/>
                </a:solidFill>
                <a:latin typeface="Times New Roman" panose="02020603050405020304" pitchFamily="18" charset="0"/>
                <a:ea typeface="Times New Roman" panose="02020603050405020304" pitchFamily="18" charset="0"/>
              </a:rPr>
              <a:t>Проспер</a:t>
            </a:r>
            <a:r>
              <a:rPr lang="ru-RU" sz="2400" dirty="0">
                <a:solidFill>
                  <a:srgbClr val="000000"/>
                </a:solidFill>
                <a:latin typeface="Times New Roman" panose="02020603050405020304" pitchFamily="18" charset="0"/>
                <a:ea typeface="Times New Roman" panose="02020603050405020304" pitchFamily="18" charset="0"/>
              </a:rPr>
              <a:t> Мериме</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latin typeface="Times New Roman" panose="02020603050405020304" pitchFamily="18" charset="0"/>
                <a:ea typeface="Times New Roman" panose="02020603050405020304" pitchFamily="18" charset="0"/>
              </a:rPr>
              <a:t>Как </a:t>
            </a:r>
            <a:r>
              <a:rPr lang="ru-RU" sz="2400" dirty="0" smtClean="0">
                <a:latin typeface="Times New Roman" panose="02020603050405020304" pitchFamily="18" charset="0"/>
                <a:ea typeface="Times New Roman" panose="02020603050405020304" pitchFamily="18" charset="0"/>
              </a:rPr>
              <a:t>видим</a:t>
            </a:r>
            <a:r>
              <a:rPr lang="ru-RU" sz="2400" dirty="0">
                <a:latin typeface="Times New Roman" panose="02020603050405020304" pitchFamily="18" charset="0"/>
                <a:ea typeface="Times New Roman" panose="02020603050405020304" pitchFamily="18" charset="0"/>
              </a:rPr>
              <a:t>, человечество всегда неоднозначно относилось к деньгам.</a:t>
            </a:r>
          </a:p>
          <a:p>
            <a:pPr>
              <a:spcAft>
                <a:spcPts val="0"/>
              </a:spcAft>
            </a:pPr>
            <a:r>
              <a:rPr lang="ru-RU" sz="2400" dirty="0">
                <a:latin typeface="Times New Roman" panose="02020603050405020304" pitchFamily="18" charset="0"/>
                <a:ea typeface="Times New Roman" panose="02020603050405020304" pitchFamily="18" charset="0"/>
              </a:rPr>
              <a:t>Наша задача – расширить и обобщить знания о деньгах.</a:t>
            </a:r>
          </a:p>
        </p:txBody>
      </p:sp>
    </p:spTree>
    <p:extLst>
      <p:ext uri="{BB962C8B-B14F-4D97-AF65-F5344CB8AC3E}">
        <p14:creationId xmlns:p14="http://schemas.microsoft.com/office/powerpoint/2010/main" val="31010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453081" y="1335674"/>
            <a:ext cx="9575063" cy="1384995"/>
          </a:xfrm>
          <a:prstGeom prst="rect">
            <a:avLst/>
          </a:prstGeom>
          <a:noFill/>
          <a:ln w="9525">
            <a:noFill/>
            <a:miter lim="800000"/>
            <a:headEnd/>
            <a:tailEnd/>
          </a:ln>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История </a:t>
            </a:r>
            <a:r>
              <a:rPr kumimoji="0" lang="ru-RU"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возникновения денег</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71663"/>
            <a:ext cx="6134101" cy="4191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34200" y="1067427"/>
            <a:ext cx="5257800" cy="3047374"/>
          </a:xfrm>
          <a:prstGeom prst="rect">
            <a:avLst/>
          </a:prstGeom>
        </p:spPr>
      </p:pic>
      <p:sp>
        <p:nvSpPr>
          <p:cNvPr id="4" name="Прямоугольник 3"/>
          <p:cNvSpPr/>
          <p:nvPr/>
        </p:nvSpPr>
        <p:spPr>
          <a:xfrm>
            <a:off x="7326461" y="3320832"/>
            <a:ext cx="24271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Происхождение </a:t>
            </a:r>
            <a:r>
              <a:rPr kumimoji="0" lang="ru-RU" sz="1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денег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(и</a:t>
            </a:r>
            <a:r>
              <a:rPr kumimoji="0" lang="ru-RU"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гра «Обмен</a:t>
            </a:r>
            <a:r>
              <a:rPr kumimoji="0" lang="ru-RU" sz="1800" b="1" i="1"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6" name="Прямоугольник 5"/>
          <p:cNvSpPr/>
          <p:nvPr/>
        </p:nvSpPr>
        <p:spPr>
          <a:xfrm>
            <a:off x="6134101" y="4114800"/>
            <a:ext cx="5905499" cy="2308324"/>
          </a:xfrm>
          <a:prstGeom prst="rect">
            <a:avLst/>
          </a:prstGeom>
        </p:spPr>
        <p:txBody>
          <a:bodyPr wrap="square">
            <a:spAutoFit/>
          </a:bodyPr>
          <a:lstStyle/>
          <a:p>
            <a:pPr lvl="0"/>
            <a:r>
              <a:rPr lang="ru-RU" sz="2400" dirty="0">
                <a:solidFill>
                  <a:prstClr val="black"/>
                </a:solidFill>
                <a:latin typeface="Times New Roman" panose="02020603050405020304" pitchFamily="18" charset="0"/>
                <a:ea typeface="Times New Roman" panose="02020603050405020304" pitchFamily="18" charset="0"/>
              </a:rPr>
              <a:t>Товарный обмен первоначально осуществлялся в форме обмена товара на товар (Т-Т). Появление денег изменило форму обмена: товар продается за деньги, затем на вырученные деньги приобретается необходимый ему товар (Т-Д-Т).</a:t>
            </a:r>
          </a:p>
        </p:txBody>
      </p:sp>
    </p:spTree>
    <p:extLst>
      <p:ext uri="{BB962C8B-B14F-4D97-AF65-F5344CB8AC3E}">
        <p14:creationId xmlns:p14="http://schemas.microsoft.com/office/powerpoint/2010/main" val="949624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33" y="1390650"/>
            <a:ext cx="2953625" cy="4988402"/>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9204" y="1196781"/>
            <a:ext cx="4435316" cy="3539649"/>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8928" y="5453362"/>
            <a:ext cx="1804397" cy="1328124"/>
          </a:xfrm>
          <a:prstGeom prst="rect">
            <a:avLst/>
          </a:prstGeom>
        </p:spPr>
      </p:pic>
      <p:pic>
        <p:nvPicPr>
          <p:cNvPr id="2" name="Рисунок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7466" y="5960506"/>
            <a:ext cx="1298578" cy="728415"/>
          </a:xfrm>
          <a:prstGeom prst="rect">
            <a:avLst/>
          </a:prstGeom>
        </p:spPr>
      </p:pic>
      <p:pic>
        <p:nvPicPr>
          <p:cNvPr id="12" name="Объект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30256" y="19147"/>
            <a:ext cx="4561743" cy="3145536"/>
          </a:xfrm>
          <a:prstGeom prst="rect">
            <a:avLst/>
          </a:prstGeom>
        </p:spPr>
      </p:pic>
      <p:pic>
        <p:nvPicPr>
          <p:cNvPr id="13" name="Объект 3"/>
          <p:cNvPicPr>
            <a:picLocks noGrp="1" noChangeAspect="1"/>
          </p:cNvPicPr>
          <p:nvPr>
            <p:ph idx="1"/>
          </p:nvPr>
        </p:nvPicPr>
        <p:blipFill>
          <a:blip r:embed="rId8" cstate="email">
            <a:extLst>
              <a:ext uri="{28A0092B-C50C-407E-A947-70E740481C1C}">
                <a14:useLocalDpi xmlns:a14="http://schemas.microsoft.com/office/drawing/2010/main"/>
              </a:ext>
            </a:extLst>
          </a:blip>
          <a:stretch>
            <a:fillRect/>
          </a:stretch>
        </p:blipFill>
        <p:spPr>
          <a:xfrm>
            <a:off x="4041649" y="4133088"/>
            <a:ext cx="3694175" cy="2281999"/>
          </a:xfrm>
        </p:spPr>
      </p:pic>
      <p:pic>
        <p:nvPicPr>
          <p:cNvPr id="14" name="Объект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auto">
          <a:xfrm>
            <a:off x="3333047" y="5553523"/>
            <a:ext cx="775588" cy="813967"/>
          </a:xfrm>
          <a:prstGeom prst="rect">
            <a:avLst/>
          </a:prstGeom>
          <a:noFill/>
          <a:ln w="9525">
            <a:noFill/>
            <a:miter lim="800000"/>
            <a:headEnd/>
            <a:tailEnd/>
          </a:ln>
        </p:spPr>
      </p:pic>
      <p:pic>
        <p:nvPicPr>
          <p:cNvPr id="15" name="Объект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3400032" y="4151829"/>
            <a:ext cx="1240062" cy="584601"/>
          </a:xfrm>
          <a:prstGeom prst="rect">
            <a:avLst/>
          </a:prstGeom>
          <a:noFill/>
          <a:ln w="9525">
            <a:noFill/>
            <a:miter lim="800000"/>
            <a:headEnd/>
            <a:tailEnd/>
          </a:ln>
        </p:spPr>
      </p:pic>
      <p:pic>
        <p:nvPicPr>
          <p:cNvPr id="8" name="Рисунок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19088" y="5779975"/>
            <a:ext cx="1321084" cy="660542"/>
          </a:xfrm>
          <a:prstGeom prst="rect">
            <a:avLst/>
          </a:prstGeom>
        </p:spPr>
      </p:pic>
      <p:pic>
        <p:nvPicPr>
          <p:cNvPr id="9" name="Рисунок 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95566" y="4133087"/>
            <a:ext cx="1339782" cy="654580"/>
          </a:xfrm>
          <a:prstGeom prst="rect">
            <a:avLst/>
          </a:prstGeom>
        </p:spPr>
      </p:pic>
      <p:pic>
        <p:nvPicPr>
          <p:cNvPr id="10" name="Рисунок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34893" y="3310205"/>
            <a:ext cx="2379589" cy="2019296"/>
          </a:xfrm>
          <a:prstGeom prst="rect">
            <a:avLst/>
          </a:prstGeom>
        </p:spPr>
      </p:pic>
      <p:pic>
        <p:nvPicPr>
          <p:cNvPr id="11" name="Рисунок 1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24412" y="4787667"/>
            <a:ext cx="1462214" cy="850521"/>
          </a:xfrm>
          <a:prstGeom prst="rect">
            <a:avLst/>
          </a:prstGeom>
        </p:spPr>
      </p:pic>
      <p:pic>
        <p:nvPicPr>
          <p:cNvPr id="19" name="Рисунок 1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00031" y="4874242"/>
            <a:ext cx="568452" cy="579120"/>
          </a:xfrm>
          <a:prstGeom prst="rect">
            <a:avLst/>
          </a:prstGeom>
        </p:spPr>
      </p:pic>
      <p:pic>
        <p:nvPicPr>
          <p:cNvPr id="20" name="Рисунок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044013" y="5779975"/>
            <a:ext cx="635159" cy="634252"/>
          </a:xfrm>
          <a:prstGeom prst="rect">
            <a:avLst/>
          </a:prstGeom>
        </p:spPr>
      </p:pic>
      <p:pic>
        <p:nvPicPr>
          <p:cNvPr id="21" name="Рисунок 2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006728" y="2440504"/>
            <a:ext cx="1058844" cy="1058844"/>
          </a:xfrm>
          <a:prstGeom prst="rect">
            <a:avLst/>
          </a:prstGeom>
        </p:spPr>
      </p:pic>
      <p:pic>
        <p:nvPicPr>
          <p:cNvPr id="22" name="Рисунок 2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278403" y="3042918"/>
            <a:ext cx="1023638" cy="1023638"/>
          </a:xfrm>
          <a:prstGeom prst="rect">
            <a:avLst/>
          </a:prstGeom>
        </p:spPr>
      </p:pic>
      <p:pic>
        <p:nvPicPr>
          <p:cNvPr id="23" name="Рисунок 2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939046" y="2911106"/>
            <a:ext cx="1091834" cy="1008240"/>
          </a:xfrm>
          <a:prstGeom prst="rect">
            <a:avLst/>
          </a:prstGeom>
        </p:spPr>
      </p:pic>
      <p:pic>
        <p:nvPicPr>
          <p:cNvPr id="24" name="Рисунок 2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945518" y="3780003"/>
            <a:ext cx="988634" cy="988634"/>
          </a:xfrm>
          <a:prstGeom prst="rect">
            <a:avLst/>
          </a:prstGeom>
        </p:spPr>
      </p:pic>
    </p:spTree>
    <p:extLst>
      <p:ext uri="{BB962C8B-B14F-4D97-AF65-F5344CB8AC3E}">
        <p14:creationId xmlns:p14="http://schemas.microsoft.com/office/powerpoint/2010/main" val="4159783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133350" y="1485900"/>
            <a:ext cx="12058650" cy="5663089"/>
          </a:xfrm>
          <a:prstGeom prst="rect">
            <a:avLst/>
          </a:prstGeom>
        </p:spPr>
        <p:txBody>
          <a:bodyPr wrap="square">
            <a:spAutoFit/>
          </a:bodyPr>
          <a:lstStyle/>
          <a:p>
            <a:pPr marL="342900" indent="-342900">
              <a:buAutoNum type="arabicPeriod"/>
            </a:pPr>
            <a:r>
              <a:rPr lang="ru-RU" dirty="0" smtClean="0">
                <a:latin typeface="Times New Roman" panose="02020603050405020304" pitchFamily="18" charset="0"/>
                <a:cs typeface="Times New Roman" panose="02020603050405020304" pitchFamily="18" charset="0"/>
              </a:rPr>
              <a:t>Лицевая </a:t>
            </a:r>
            <a:r>
              <a:rPr lang="ru-RU" dirty="0">
                <a:latin typeface="Times New Roman" panose="02020603050405020304" pitchFamily="18" charset="0"/>
                <a:cs typeface="Times New Roman" panose="02020603050405020304" pitchFamily="18" charset="0"/>
              </a:rPr>
              <a:t>сторона монеты. (Ответ: </a:t>
            </a:r>
            <a:r>
              <a:rPr lang="ru-RU" dirty="0" smtClean="0">
                <a:latin typeface="Times New Roman" panose="02020603050405020304" pitchFamily="18" charset="0"/>
                <a:cs typeface="Times New Roman" panose="02020603050405020304" pitchFamily="18" charset="0"/>
              </a:rPr>
              <a:t>аверс)</a:t>
            </a:r>
          </a:p>
          <a:p>
            <a:pPr marL="342900" indent="-342900">
              <a:buAutoNum type="arabicPeriod"/>
            </a:pPr>
            <a:r>
              <a:rPr lang="ru-RU" dirty="0" smtClean="0">
                <a:latin typeface="Times New Roman" panose="02020603050405020304" pitchFamily="18" charset="0"/>
                <a:cs typeface="Times New Roman" panose="02020603050405020304" pitchFamily="18" charset="0"/>
              </a:rPr>
              <a:t>Оборотная сторона монеты. (Ответ: реверс)</a:t>
            </a:r>
          </a:p>
          <a:p>
            <a:pPr marL="342900" indent="-342900">
              <a:buAutoNum type="arabicPeriod"/>
            </a:pPr>
            <a:r>
              <a:rPr lang="ru-RU" dirty="0" smtClean="0">
                <a:latin typeface="Times New Roman" panose="02020603050405020304" pitchFamily="18" charset="0"/>
                <a:cs typeface="Times New Roman" panose="02020603050405020304" pitchFamily="18" charset="0"/>
              </a:rPr>
              <a:t>Ребро </a:t>
            </a:r>
            <a:r>
              <a:rPr lang="ru-RU" dirty="0">
                <a:latin typeface="Times New Roman" panose="02020603050405020304" pitchFamily="18" charset="0"/>
                <a:cs typeface="Times New Roman" panose="02020603050405020304" pitchFamily="18" charset="0"/>
              </a:rPr>
              <a:t>монет. (Ответ: гурт) Почему на нем насечки? (Ответ: это защита от фальшивомонетчиков).</a:t>
            </a: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r>
              <a:rPr lang="ru-RU" dirty="0" smtClean="0">
                <a:latin typeface="Times New Roman" panose="02020603050405020304" pitchFamily="18" charset="0"/>
                <a:cs typeface="Times New Roman" panose="02020603050405020304" pitchFamily="18" charset="0"/>
              </a:rPr>
              <a:t>Как </a:t>
            </a:r>
            <a:r>
              <a:rPr lang="ru-RU" dirty="0">
                <a:latin typeface="Times New Roman" panose="02020603050405020304" pitchFamily="18" charset="0"/>
                <a:cs typeface="Times New Roman" panose="02020603050405020304" pitchFamily="18" charset="0"/>
              </a:rPr>
              <a:t>вы думаете зачем на русских монетах, имеющих номинал 3, 5 копеек, выдавливались три, пять точек? (Ответ: в основном население было неграмотным, для них и выдавливалось нужное количество точек, а также это могло пригодиться для слабовидящих</a:t>
            </a:r>
            <a:r>
              <a:rPr lang="ru-RU" dirty="0" smtClean="0">
                <a:latin typeface="Times New Roman" panose="02020603050405020304" pitchFamily="18" charset="0"/>
                <a:cs typeface="Times New Roman" panose="02020603050405020304" pitchFamily="18" charset="0"/>
              </a:rPr>
              <a:t>).</a:t>
            </a:r>
          </a:p>
          <a:p>
            <a:pPr marL="342900" indent="-342900">
              <a:buAutoNum type="arabicPeriod"/>
            </a:pPr>
            <a:r>
              <a:rPr lang="ru-RU" dirty="0" smtClean="0">
                <a:latin typeface="Times New Roman" panose="02020603050405020304" pitchFamily="18" charset="0"/>
                <a:cs typeface="Times New Roman" panose="02020603050405020304" pitchFamily="18" charset="0"/>
              </a:rPr>
              <a:t>Как </a:t>
            </a:r>
            <a:r>
              <a:rPr lang="ru-RU" dirty="0">
                <a:latin typeface="Times New Roman" panose="02020603050405020304" pitchFamily="18" charset="0"/>
                <a:cs typeface="Times New Roman" panose="02020603050405020304" pitchFamily="18" charset="0"/>
              </a:rPr>
              <a:t>называется коллекционирование монет? (Ответ: </a:t>
            </a:r>
            <a:r>
              <a:rPr lang="ru-RU" dirty="0" smtClean="0">
                <a:latin typeface="Times New Roman" panose="02020603050405020304" pitchFamily="18" charset="0"/>
                <a:cs typeface="Times New Roman" panose="02020603050405020304" pitchFamily="18" charset="0"/>
              </a:rPr>
              <a:t>нумизматика).</a:t>
            </a:r>
          </a:p>
          <a:p>
            <a:pPr marL="342900" indent="-342900">
              <a:buAutoNum type="arabicPeriod"/>
            </a:pPr>
            <a:r>
              <a:rPr lang="ru-RU" dirty="0" smtClean="0">
                <a:latin typeface="Times New Roman" panose="02020603050405020304" pitchFamily="18" charset="0"/>
                <a:cs typeface="Times New Roman" panose="02020603050405020304" pitchFamily="18" charset="0"/>
              </a:rPr>
              <a:t>Почему </a:t>
            </a:r>
            <a:r>
              <a:rPr lang="ru-RU" dirty="0">
                <a:latin typeface="Times New Roman" panose="02020603050405020304" pitchFamily="18" charset="0"/>
                <a:cs typeface="Times New Roman" panose="02020603050405020304" pitchFamily="18" charset="0"/>
              </a:rPr>
              <a:t>говорят «внести свою лепту», значит внести посильный вклад, не остаться в стороне от какого-то начинания. (Ответ: Греческое слово «</a:t>
            </a:r>
            <a:r>
              <a:rPr lang="ru-RU" dirty="0" err="1">
                <a:latin typeface="Times New Roman" panose="02020603050405020304" pitchFamily="18" charset="0"/>
                <a:cs typeface="Times New Roman" panose="02020603050405020304" pitchFamily="18" charset="0"/>
              </a:rPr>
              <a:t>лептос</a:t>
            </a:r>
            <a:r>
              <a:rPr lang="ru-RU" dirty="0">
                <a:latin typeface="Times New Roman" panose="02020603050405020304" pitchFamily="18" charset="0"/>
                <a:cs typeface="Times New Roman" panose="02020603050405020304" pitchFamily="18" charset="0"/>
              </a:rPr>
              <a:t>» означало: маленький, тонкий. «лепта» – это самая мелкая древняя монета) </a:t>
            </a: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r>
              <a:rPr lang="ru-RU" dirty="0" smtClean="0">
                <a:latin typeface="Times New Roman" panose="02020603050405020304" pitchFamily="18" charset="0"/>
                <a:cs typeface="Times New Roman" panose="02020603050405020304" pitchFamily="18" charset="0"/>
              </a:rPr>
              <a:t>Объясните </a:t>
            </a:r>
            <a:r>
              <a:rPr lang="ru-RU" dirty="0">
                <a:latin typeface="Times New Roman" panose="02020603050405020304" pitchFamily="18" charset="0"/>
                <a:cs typeface="Times New Roman" panose="02020603050405020304" pitchFamily="18" charset="0"/>
              </a:rPr>
              <a:t>пословицу “Зарыть свой талант в землю” (Ответ: талант – крупная денежная единица в античном мире. Пословица основана на знаменитой басне Эзопа о нерадивом рабе, который зарыл доверенный ему хозяином талант в землю и не принес никакой прибыли</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pPr marL="342900" indent="-342900">
              <a:buAutoNum type="arabicPeriod"/>
            </a:pPr>
            <a:r>
              <a:rPr lang="ru-RU" dirty="0" smtClean="0">
                <a:solidFill>
                  <a:prstClr val="black"/>
                </a:solidFill>
                <a:latin typeface="Times New Roman" panose="02020603050405020304" pitchFamily="18" charset="0"/>
                <a:cs typeface="Times New Roman" panose="02020603050405020304" pitchFamily="18" charset="0"/>
              </a:rPr>
              <a:t>На </a:t>
            </a:r>
            <a:r>
              <a:rPr lang="ru-RU" dirty="0">
                <a:solidFill>
                  <a:prstClr val="black"/>
                </a:solidFill>
                <a:latin typeface="Times New Roman" panose="02020603050405020304" pitchFamily="18" charset="0"/>
                <a:cs typeface="Times New Roman" panose="02020603050405020304" pitchFamily="18" charset="0"/>
              </a:rPr>
              <a:t>раскопках в Херсонесе, где до нашей эры находилось большое греческое поседение, археологи нашли клад с монетами. На одной из них был отчеканен профиль царя Креза и написано: “X век до нашей эры”. Могло ли быть такое</a:t>
            </a:r>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Ответ: нет, тогдашние жители не могли знать, когда закончится их эра и начнется новая, к тому же монеты царя Креза относятся к VI веку до нашей эры).</a:t>
            </a:r>
          </a:p>
          <a:p>
            <a:pPr marL="342900" indent="-342900">
              <a:buAutoNum type="arabicPeriod"/>
            </a:pPr>
            <a:r>
              <a:rPr lang="ru-RU" dirty="0" smtClean="0">
                <a:latin typeface="Times New Roman" panose="02020603050405020304" pitchFamily="18" charset="0"/>
                <a:cs typeface="Times New Roman" panose="02020603050405020304" pitchFamily="18" charset="0"/>
              </a:rPr>
              <a:t>Где </a:t>
            </a:r>
            <a:r>
              <a:rPr lang="ru-RU" dirty="0">
                <a:latin typeface="Times New Roman" panose="02020603050405020304" pitchFamily="18" charset="0"/>
                <a:cs typeface="Times New Roman" panose="02020603050405020304" pitchFamily="18" charset="0"/>
              </a:rPr>
              <a:t>появились первые бумажные деньги? (Ответ: в Китае)</a:t>
            </a:r>
          </a:p>
          <a:p>
            <a:pPr marL="342900" indent="-342900">
              <a:buAutoNum type="arabicPeriod"/>
            </a:pPr>
            <a:r>
              <a:rPr lang="ru-RU" dirty="0">
                <a:latin typeface="Times New Roman" panose="02020603050405020304" pitchFamily="18" charset="0"/>
                <a:cs typeface="Times New Roman" panose="02020603050405020304" pitchFamily="18" charset="0"/>
              </a:rPr>
              <a:t>Как называли первые бумажные деньги в царские времена? (Ответ: ассигнации</a:t>
            </a:r>
            <a:r>
              <a:rPr lang="ru-RU" dirty="0" smtClean="0">
                <a:latin typeface="Times New Roman" panose="02020603050405020304" pitchFamily="18" charset="0"/>
                <a:cs typeface="Times New Roman" panose="02020603050405020304" pitchFamily="18" charset="0"/>
              </a:rPr>
              <a:t>)</a:t>
            </a:r>
          </a:p>
          <a:p>
            <a:pPr lvl="0"/>
            <a:r>
              <a:rPr lang="ru-RU" dirty="0">
                <a:solidFill>
                  <a:prstClr val="black"/>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342900" indent="-342900">
              <a:buAutoNum type="arabicPeriod"/>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7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1891553" y="1335673"/>
            <a:ext cx="8346141" cy="523220"/>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rgbClr val="003F82"/>
                </a:solidFill>
                <a:effectLst/>
                <a:uLnTx/>
                <a:uFillTx/>
                <a:latin typeface="Arial" charset="0"/>
                <a:ea typeface="ＭＳ Ｐゴシック"/>
                <a:cs typeface="+mn-cs"/>
              </a:rPr>
              <a:t>1</a:t>
            </a: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9190"/>
            <a:ext cx="5657850" cy="4215045"/>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7850" y="74141"/>
            <a:ext cx="6534150" cy="3893021"/>
          </a:xfrm>
          <a:prstGeom prst="rect">
            <a:avLst/>
          </a:prstGeom>
        </p:spPr>
      </p:pic>
      <p:pic>
        <p:nvPicPr>
          <p:cNvPr id="32" name="Объект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5480911" y="5311257"/>
            <a:ext cx="1908103" cy="1349893"/>
          </a:xfrm>
          <a:prstGeom prst="rect">
            <a:avLst/>
          </a:prstGeom>
          <a:noFill/>
          <a:ln w="9525">
            <a:noFill/>
            <a:miter lim="800000"/>
            <a:headEnd/>
            <a:tailEnd/>
          </a:ln>
        </p:spPr>
      </p:pic>
      <p:pic>
        <p:nvPicPr>
          <p:cNvPr id="21" name="Объект 20"/>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 y="4740575"/>
            <a:ext cx="5492614" cy="2097098"/>
          </a:xfrm>
        </p:spPr>
      </p:pic>
      <p:pic>
        <p:nvPicPr>
          <p:cNvPr id="22" name="Рисунок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43870" y="3323519"/>
            <a:ext cx="1543050" cy="781943"/>
          </a:xfrm>
          <a:prstGeom prst="rect">
            <a:avLst/>
          </a:prstGeom>
        </p:spPr>
      </p:pic>
      <p:pic>
        <p:nvPicPr>
          <p:cNvPr id="40" name="Рисунок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02978" y="4086171"/>
            <a:ext cx="483711" cy="573416"/>
          </a:xfrm>
          <a:prstGeom prst="rect">
            <a:avLst/>
          </a:prstGeom>
        </p:spPr>
      </p:pic>
      <p:pic>
        <p:nvPicPr>
          <p:cNvPr id="9" name="Рисунок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37324" y="4983892"/>
            <a:ext cx="2508112" cy="1971524"/>
          </a:xfrm>
          <a:prstGeom prst="rect">
            <a:avLst/>
          </a:prstGeom>
        </p:spPr>
      </p:pic>
      <p:pic>
        <p:nvPicPr>
          <p:cNvPr id="26" name="Рисунок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07855" y="6230932"/>
            <a:ext cx="1126045" cy="555957"/>
          </a:xfrm>
          <a:prstGeom prst="rect">
            <a:avLst/>
          </a:prstGeom>
        </p:spPr>
      </p:pic>
      <p:pic>
        <p:nvPicPr>
          <p:cNvPr id="29" name="Рисунок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45436" y="5119163"/>
            <a:ext cx="2511797" cy="1760898"/>
          </a:xfrm>
          <a:prstGeom prst="rect">
            <a:avLst/>
          </a:prstGeom>
        </p:spPr>
      </p:pic>
      <p:pic>
        <p:nvPicPr>
          <p:cNvPr id="30" name="Рисунок 2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18028" y="3452309"/>
            <a:ext cx="1904094" cy="2010604"/>
          </a:xfrm>
          <a:prstGeom prst="rect">
            <a:avLst/>
          </a:prstGeom>
        </p:spPr>
      </p:pic>
      <p:pic>
        <p:nvPicPr>
          <p:cNvPr id="34" name="Объект 4"/>
          <p:cNvPicPr>
            <a:picLocks noChangeAspect="1"/>
          </p:cNvPicPr>
          <p:nvPr/>
        </p:nvPicPr>
        <p:blipFill>
          <a:blip r:embed="rId13">
            <a:extLst>
              <a:ext uri="{28A0092B-C50C-407E-A947-70E740481C1C}">
                <a14:useLocalDpi xmlns:a14="http://schemas.microsoft.com/office/drawing/2010/main"/>
              </a:ext>
            </a:extLst>
          </a:blip>
          <a:stretch>
            <a:fillRect/>
          </a:stretch>
        </p:blipFill>
        <p:spPr bwMode="auto">
          <a:xfrm>
            <a:off x="9074665" y="2255838"/>
            <a:ext cx="3216379" cy="3055419"/>
          </a:xfrm>
          <a:prstGeom prst="rect">
            <a:avLst/>
          </a:prstGeom>
          <a:noFill/>
          <a:ln w="9525">
            <a:noFill/>
            <a:miter lim="800000"/>
            <a:headEnd/>
            <a:tailEnd/>
          </a:ln>
        </p:spPr>
      </p:pic>
      <p:pic>
        <p:nvPicPr>
          <p:cNvPr id="35" name="Рисунок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89557" y="4299610"/>
            <a:ext cx="1471378" cy="613676"/>
          </a:xfrm>
          <a:prstGeom prst="rect">
            <a:avLst/>
          </a:prstGeom>
        </p:spPr>
      </p:pic>
      <p:pic>
        <p:nvPicPr>
          <p:cNvPr id="36" name="Объект 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bwMode="auto">
          <a:xfrm>
            <a:off x="7858898" y="3566617"/>
            <a:ext cx="1364532" cy="612520"/>
          </a:xfrm>
          <a:prstGeom prst="rect">
            <a:avLst/>
          </a:prstGeom>
          <a:noFill/>
          <a:ln w="9525">
            <a:noFill/>
            <a:miter lim="800000"/>
            <a:headEnd/>
            <a:tailEnd/>
          </a:ln>
        </p:spPr>
      </p:pic>
    </p:spTree>
    <p:extLst>
      <p:ext uri="{BB962C8B-B14F-4D97-AF65-F5344CB8AC3E}">
        <p14:creationId xmlns:p14="http://schemas.microsoft.com/office/powerpoint/2010/main" val="169233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858694" y="6415088"/>
            <a:ext cx="3107531"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3093204" y="415290"/>
            <a:ext cx="7090474" cy="412750"/>
          </a:xfrm>
          <a:prstGeom prst="rect">
            <a:avLst/>
          </a:prstGeom>
          <a:noFill/>
          <a:ln w="9525">
            <a:noFill/>
            <a:miter lim="800000"/>
            <a:headEnd/>
            <a:tailEnd/>
          </a:ln>
        </p:spPr>
        <p:txBody>
          <a:bodyPr anchor="ctr"/>
          <a:lstStyle/>
          <a:p>
            <a:pPr algn="ctr">
              <a:defRPr/>
            </a:pPr>
            <a:r>
              <a:rPr lang="ru-RU" sz="3600" b="1" dirty="0">
                <a:solidFill>
                  <a:prstClr val="white"/>
                </a:solidFill>
                <a:latin typeface="Times New Roman" panose="02020603050405020304" pitchFamily="18" charset="0"/>
                <a:ea typeface="Times New Roman" panose="02020603050405020304" pitchFamily="18" charset="0"/>
              </a:rPr>
              <a:t>Функции денег</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142688"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142688"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142688"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dirty="0">
                <a:solidFill>
                  <a:srgbClr val="FFFFFF"/>
                </a:solidFill>
                <a:latin typeface="Myriad Pro"/>
                <a:ea typeface="ＭＳ Ｐゴシック"/>
              </a:rPr>
              <a:t>фото</a:t>
            </a:r>
            <a:endParaRPr lang="en-US" dirty="0">
              <a:solidFill>
                <a:srgbClr val="FFFFFF"/>
              </a:solidFill>
              <a:latin typeface="Arial" charset="0"/>
              <a:ea typeface="ＭＳ Ｐゴシック"/>
            </a:endParaRPr>
          </a:p>
        </p:txBody>
      </p:sp>
      <p:sp>
        <p:nvSpPr>
          <p:cNvPr id="14346" name="Rectangle 12"/>
          <p:cNvSpPr>
            <a:spLocks noChangeArrowheads="1"/>
          </p:cNvSpPr>
          <p:nvPr/>
        </p:nvSpPr>
        <p:spPr bwMode="auto">
          <a:xfrm>
            <a:off x="361950" y="1700808"/>
            <a:ext cx="11525250" cy="4524315"/>
          </a:xfrm>
          <a:prstGeom prst="rect">
            <a:avLst/>
          </a:prstGeom>
          <a:noFill/>
          <a:ln w="9525">
            <a:noFill/>
            <a:miter lim="800000"/>
            <a:headEnd/>
            <a:tailEnd/>
          </a:ln>
        </p:spPr>
        <p:txBody>
          <a:bodyPr wrap="square">
            <a:spAutoFit/>
          </a:bodyPr>
          <a:lstStyle/>
          <a:p>
            <a:r>
              <a:rPr lang="ru-RU" sz="2400" i="1" dirty="0">
                <a:solidFill>
                  <a:prstClr val="black"/>
                </a:solidFill>
                <a:latin typeface="Times New Roman" panose="02020603050405020304" pitchFamily="18" charset="0"/>
                <a:ea typeface="Times New Roman" panose="02020603050405020304" pitchFamily="18" charset="0"/>
              </a:rPr>
              <a:t>1. Единица счета (мера стоимости)</a:t>
            </a:r>
            <a:endParaRPr lang="ru-RU" sz="2400" dirty="0">
              <a:solidFill>
                <a:prstClr val="black"/>
              </a:solidFill>
              <a:latin typeface="Times New Roman" panose="02020603050405020304" pitchFamily="18" charset="0"/>
              <a:ea typeface="Times New Roman" panose="02020603050405020304" pitchFamily="18" charset="0"/>
            </a:endParaRPr>
          </a:p>
          <a:p>
            <a:r>
              <a:rPr lang="ru-RU" sz="2400" dirty="0">
                <a:solidFill>
                  <a:prstClr val="black"/>
                </a:solidFill>
                <a:latin typeface="Times New Roman" panose="02020603050405020304" pitchFamily="18" charset="0"/>
                <a:ea typeface="Times New Roman" panose="02020603050405020304" pitchFamily="18" charset="0"/>
              </a:rPr>
              <a:t>- масштаб для определения ценности товаров по отношению к   другим товарам</a:t>
            </a:r>
          </a:p>
          <a:p>
            <a:r>
              <a:rPr lang="ru-RU" sz="2400" i="1" dirty="0">
                <a:solidFill>
                  <a:prstClr val="black"/>
                </a:solidFill>
                <a:latin typeface="Times New Roman" panose="02020603050405020304" pitchFamily="18" charset="0"/>
                <a:ea typeface="Times New Roman" panose="02020603050405020304" pitchFamily="18" charset="0"/>
              </a:rPr>
              <a:t>2. Средство обращения</a:t>
            </a:r>
            <a:endParaRPr lang="ru-RU" sz="2400" dirty="0">
              <a:solidFill>
                <a:prstClr val="black"/>
              </a:solidFill>
              <a:latin typeface="Times New Roman" panose="02020603050405020304" pitchFamily="18" charset="0"/>
              <a:ea typeface="Times New Roman" panose="02020603050405020304" pitchFamily="18" charset="0"/>
            </a:endParaRPr>
          </a:p>
          <a:p>
            <a:r>
              <a:rPr lang="ru-RU" sz="2400" dirty="0">
                <a:solidFill>
                  <a:prstClr val="black"/>
                </a:solidFill>
                <a:latin typeface="Times New Roman" panose="02020603050405020304" pitchFamily="18" charset="0"/>
                <a:ea typeface="Times New Roman" panose="02020603050405020304" pitchFamily="18" charset="0"/>
              </a:rPr>
              <a:t>- деньги способствуют купле-продаже товаров</a:t>
            </a:r>
          </a:p>
          <a:p>
            <a:r>
              <a:rPr lang="ru-RU" sz="2400" dirty="0">
                <a:solidFill>
                  <a:prstClr val="black"/>
                </a:solidFill>
                <a:latin typeface="Times New Roman" panose="02020603050405020304" pitchFamily="18" charset="0"/>
                <a:ea typeface="Times New Roman" panose="02020603050405020304" pitchFamily="18" charset="0"/>
              </a:rPr>
              <a:t>3. </a:t>
            </a:r>
            <a:r>
              <a:rPr lang="ru-RU" sz="2400" i="1" dirty="0">
                <a:solidFill>
                  <a:prstClr val="black"/>
                </a:solidFill>
                <a:latin typeface="Times New Roman" panose="02020603050405020304" pitchFamily="18" charset="0"/>
                <a:ea typeface="Times New Roman" panose="02020603050405020304" pitchFamily="18" charset="0"/>
              </a:rPr>
              <a:t>Средство накопления</a:t>
            </a:r>
            <a:endParaRPr lang="ru-RU" sz="2400" dirty="0">
              <a:solidFill>
                <a:prstClr val="black"/>
              </a:solidFill>
              <a:latin typeface="Times New Roman" panose="02020603050405020304" pitchFamily="18" charset="0"/>
              <a:ea typeface="Times New Roman" panose="02020603050405020304" pitchFamily="18" charset="0"/>
            </a:endParaRPr>
          </a:p>
          <a:p>
            <a:pPr marL="342900" indent="-342900">
              <a:buFontTx/>
              <a:buChar char="-"/>
            </a:pPr>
            <a:r>
              <a:rPr lang="ru-RU" sz="2400" dirty="0">
                <a:solidFill>
                  <a:prstClr val="black"/>
                </a:solidFill>
                <a:latin typeface="Times New Roman" panose="02020603050405020304" pitchFamily="18" charset="0"/>
                <a:ea typeface="Times New Roman" panose="02020603050405020304" pitchFamily="18" charset="0"/>
              </a:rPr>
              <a:t>деньги дают возможность сохранить их на будущее, так как обладают ликвидностью</a:t>
            </a:r>
          </a:p>
          <a:p>
            <a:r>
              <a:rPr lang="ru-RU" sz="2400" dirty="0" smtClean="0">
                <a:solidFill>
                  <a:prstClr val="black"/>
                </a:solidFill>
                <a:latin typeface="Times New Roman" panose="02020603050405020304" pitchFamily="18" charset="0"/>
                <a:ea typeface="Times New Roman" panose="02020603050405020304" pitchFamily="18" charset="0"/>
              </a:rPr>
              <a:t>Ликвидность </a:t>
            </a:r>
            <a:r>
              <a:rPr lang="ru-RU" sz="2400" dirty="0">
                <a:solidFill>
                  <a:prstClr val="black"/>
                </a:solidFill>
                <a:latin typeface="Times New Roman" panose="02020603050405020304" pitchFamily="18" charset="0"/>
                <a:ea typeface="Times New Roman" panose="02020603050405020304" pitchFamily="18" charset="0"/>
              </a:rPr>
              <a:t>денег – способность денег в любой момент или с течением времени превратить деньги в товары и услуги (игра «Ликвидность»)</a:t>
            </a:r>
          </a:p>
          <a:p>
            <a:r>
              <a:rPr lang="ru-RU" sz="2400" i="1" dirty="0">
                <a:solidFill>
                  <a:prstClr val="black"/>
                </a:solidFill>
                <a:latin typeface="Times New Roman" panose="02020603050405020304" pitchFamily="18" charset="0"/>
                <a:ea typeface="Times New Roman" panose="02020603050405020304" pitchFamily="18" charset="0"/>
              </a:rPr>
              <a:t>4.</a:t>
            </a:r>
            <a:r>
              <a:rPr lang="ru-RU" sz="2400" dirty="0">
                <a:solidFill>
                  <a:prstClr val="black"/>
                </a:solidFill>
                <a:latin typeface="Times New Roman" panose="02020603050405020304" pitchFamily="18" charset="0"/>
                <a:ea typeface="Times New Roman" panose="02020603050405020304" pitchFamily="18" charset="0"/>
              </a:rPr>
              <a:t> </a:t>
            </a:r>
            <a:r>
              <a:rPr lang="ru-RU" sz="2400" i="1" dirty="0">
                <a:solidFill>
                  <a:prstClr val="black"/>
                </a:solidFill>
                <a:latin typeface="Times New Roman" panose="02020603050405020304" pitchFamily="18" charset="0"/>
                <a:ea typeface="Times New Roman" panose="02020603050405020304" pitchFamily="18" charset="0"/>
              </a:rPr>
              <a:t>Средство платежа </a:t>
            </a:r>
          </a:p>
          <a:p>
            <a:r>
              <a:rPr lang="ru-RU" sz="2400" dirty="0">
                <a:solidFill>
                  <a:prstClr val="black"/>
                </a:solidFill>
                <a:latin typeface="Times New Roman" panose="02020603050405020304" pitchFamily="18" charset="0"/>
                <a:ea typeface="Times New Roman" panose="02020603050405020304" pitchFamily="18" charset="0"/>
              </a:rPr>
              <a:t>- деньги используются при продаже товаров в кредит (осуществлять платежи в будущем, с отсрочкой платежа), при уплате налогов и др.</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2401" y="2440504"/>
            <a:ext cx="3086100" cy="122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506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858694" y="6415088"/>
            <a:ext cx="3107531"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2858692" y="410547"/>
            <a:ext cx="7986590" cy="503298"/>
          </a:xfrm>
          <a:prstGeom prst="rect">
            <a:avLst/>
          </a:prstGeom>
          <a:noFill/>
          <a:ln w="9525">
            <a:noFill/>
            <a:miter lim="800000"/>
            <a:headEnd/>
            <a:tailEnd/>
          </a:ln>
        </p:spPr>
        <p:txBody>
          <a:bodyPr anchor="ctr"/>
          <a:lstStyle/>
          <a:p>
            <a:pPr algn="ctr">
              <a:defRPr/>
            </a:pPr>
            <a:r>
              <a:rPr lang="ru-RU" sz="3600" b="1" dirty="0">
                <a:solidFill>
                  <a:prstClr val="white"/>
                </a:solidFill>
                <a:latin typeface="Times New Roman" panose="02020603050405020304" pitchFamily="18" charset="0"/>
                <a:ea typeface="Times New Roman" panose="02020603050405020304" pitchFamily="18" charset="0"/>
              </a:rPr>
              <a:t>Защита банкнот от подделки</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142688"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142688"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142688"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72303504"/>
              </p:ext>
            </p:extLst>
          </p:nvPr>
        </p:nvGraphicFramePr>
        <p:xfrm>
          <a:off x="956221" y="1416189"/>
          <a:ext cx="10482405" cy="2560320"/>
        </p:xfrm>
        <a:graphic>
          <a:graphicData uri="http://schemas.openxmlformats.org/drawingml/2006/table">
            <a:tbl>
              <a:tblPr firstRow="1" bandRow="1">
                <a:tableStyleId>{5C22544A-7EE6-4342-B048-85BDC9FD1C3A}</a:tableStyleId>
              </a:tblPr>
              <a:tblGrid>
                <a:gridCol w="3969067">
                  <a:extLst>
                    <a:ext uri="{9D8B030D-6E8A-4147-A177-3AD203B41FA5}">
                      <a16:colId xmlns:a16="http://schemas.microsoft.com/office/drawing/2014/main" xmlns="" val="20000"/>
                    </a:ext>
                  </a:extLst>
                </a:gridCol>
                <a:gridCol w="6513338">
                  <a:extLst>
                    <a:ext uri="{9D8B030D-6E8A-4147-A177-3AD203B41FA5}">
                      <a16:colId xmlns:a16="http://schemas.microsoft.com/office/drawing/2014/main" xmlns="" val="20001"/>
                    </a:ext>
                  </a:extLst>
                </a:gridCol>
              </a:tblGrid>
              <a:tr h="133782">
                <a:tc>
                  <a:txBody>
                    <a:bodyPr/>
                    <a:lstStyle/>
                    <a:p>
                      <a:pPr algn="ctr"/>
                      <a:r>
                        <a:rPr lang="ru-RU" dirty="0" smtClean="0">
                          <a:latin typeface="Times New Roman" panose="02020603050405020304" pitchFamily="18" charset="0"/>
                          <a:cs typeface="Times New Roman" panose="02020603050405020304" pitchFamily="18" charset="0"/>
                        </a:rPr>
                        <a:t>Степени защиты</a:t>
                      </a:r>
                      <a:endParaRPr lang="ru-RU" dirty="0">
                        <a:latin typeface="Times New Roman" panose="02020603050405020304" pitchFamily="18" charset="0"/>
                        <a:cs typeface="Times New Roman" panose="02020603050405020304" pitchFamily="18" charset="0"/>
                      </a:endParaRPr>
                    </a:p>
                  </a:txBody>
                  <a:tcPr marL="0" marR="0" marT="0" marB="0"/>
                </a:tc>
                <a:tc>
                  <a:txBody>
                    <a:bodyPr/>
                    <a:lstStyle/>
                    <a:p>
                      <a:endParaRPr lang="ru-RU"/>
                    </a:p>
                  </a:txBody>
                  <a:tcPr/>
                </a:tc>
                <a:extLst>
                  <a:ext uri="{0D108BD9-81ED-4DB2-BD59-A6C34878D82A}">
                    <a16:rowId xmlns:a16="http://schemas.microsoft.com/office/drawing/2014/main" xmlns="" val="10000"/>
                  </a:ext>
                </a:extLst>
              </a:tr>
              <a:tr h="370840">
                <a:tc>
                  <a:txBody>
                    <a:bodyPr/>
                    <a:lstStyle/>
                    <a:p>
                      <a:r>
                        <a:rPr lang="ru-RU" dirty="0">
                          <a:solidFill>
                            <a:srgbClr val="424242"/>
                          </a:solidFill>
                          <a:effectLst/>
                          <a:latin typeface="Times New Roman" panose="02020603050405020304" pitchFamily="18" charset="0"/>
                          <a:cs typeface="Times New Roman" panose="02020603050405020304" pitchFamily="18" charset="0"/>
                        </a:rPr>
                        <a:t>Защитные свойства бумаги </a:t>
                      </a:r>
                    </a:p>
                  </a:txBody>
                  <a:tcPr marL="0" marR="0" marT="0" marB="0"/>
                </a:tc>
                <a:tc>
                  <a:txBody>
                    <a:bodyPr/>
                    <a:lstStyle/>
                    <a:p>
                      <a:r>
                        <a:rPr lang="ru-RU" dirty="0" smtClean="0">
                          <a:solidFill>
                            <a:srgbClr val="424242"/>
                          </a:solidFill>
                          <a:effectLst/>
                          <a:latin typeface="Times New Roman" panose="02020603050405020304" pitchFamily="18" charset="0"/>
                          <a:cs typeface="Times New Roman" panose="02020603050405020304" pitchFamily="18" charset="0"/>
                        </a:rPr>
                        <a:t> Водяной </a:t>
                      </a:r>
                      <a:r>
                        <a:rPr lang="ru-RU" dirty="0">
                          <a:solidFill>
                            <a:srgbClr val="424242"/>
                          </a:solidFill>
                          <a:effectLst/>
                          <a:latin typeface="Times New Roman" panose="02020603050405020304" pitchFamily="18" charset="0"/>
                          <a:cs typeface="Times New Roman" panose="02020603050405020304" pitchFamily="18" charset="0"/>
                        </a:rPr>
                        <a:t>знак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Вкрапления </a:t>
                      </a:r>
                      <a:r>
                        <a:rPr lang="ru-RU" dirty="0">
                          <a:solidFill>
                            <a:srgbClr val="424242"/>
                          </a:solidFill>
                          <a:effectLst/>
                          <a:latin typeface="Times New Roman" panose="02020603050405020304" pitchFamily="18" charset="0"/>
                          <a:cs typeface="Times New Roman" panose="02020603050405020304" pitchFamily="18" charset="0"/>
                        </a:rPr>
                        <a:t>цветных волокон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Определенный  состав </a:t>
                      </a:r>
                      <a:r>
                        <a:rPr lang="ru-RU" dirty="0">
                          <a:solidFill>
                            <a:srgbClr val="424242"/>
                          </a:solidFill>
                          <a:effectLst/>
                          <a:latin typeface="Times New Roman" panose="02020603050405020304" pitchFamily="18" charset="0"/>
                          <a:cs typeface="Times New Roman" panose="02020603050405020304" pitchFamily="18" charset="0"/>
                        </a:rPr>
                        <a:t>бумаги </a:t>
                      </a:r>
                    </a:p>
                  </a:txBody>
                  <a:tcPr marL="0" marR="0" marT="0" marB="0"/>
                </a:tc>
                <a:extLst>
                  <a:ext uri="{0D108BD9-81ED-4DB2-BD59-A6C34878D82A}">
                    <a16:rowId xmlns:a16="http://schemas.microsoft.com/office/drawing/2014/main" xmlns="" val="10001"/>
                  </a:ext>
                </a:extLst>
              </a:tr>
              <a:tr h="370840">
                <a:tc>
                  <a:txBody>
                    <a:bodyPr/>
                    <a:lstStyle/>
                    <a:p>
                      <a:r>
                        <a:rPr lang="ru-RU" dirty="0">
                          <a:solidFill>
                            <a:srgbClr val="424242"/>
                          </a:solidFill>
                          <a:effectLst/>
                          <a:latin typeface="Times New Roman" panose="02020603050405020304" pitchFamily="18" charset="0"/>
                          <a:cs typeface="Times New Roman" panose="02020603050405020304" pitchFamily="18" charset="0"/>
                        </a:rPr>
                        <a:t>Полиграфическая защита </a:t>
                      </a:r>
                    </a:p>
                  </a:txBody>
                  <a:tcPr marL="0" marR="0" marT="0" marB="0"/>
                </a:tc>
                <a:tc>
                  <a:txBody>
                    <a:bodyPr/>
                    <a:lstStyle/>
                    <a:p>
                      <a:r>
                        <a:rPr lang="ru-RU" dirty="0" smtClean="0">
                          <a:solidFill>
                            <a:srgbClr val="424242"/>
                          </a:solidFill>
                          <a:effectLst/>
                          <a:latin typeface="Times New Roman" panose="02020603050405020304" pitchFamily="18" charset="0"/>
                          <a:cs typeface="Times New Roman" panose="02020603050405020304" pitchFamily="18" charset="0"/>
                        </a:rPr>
                        <a:t> Микротекст    </a:t>
                      </a:r>
                    </a:p>
                    <a:p>
                      <a:r>
                        <a:rPr lang="ru-RU" dirty="0" smtClean="0">
                          <a:solidFill>
                            <a:srgbClr val="424242"/>
                          </a:solidFill>
                          <a:effectLst/>
                          <a:latin typeface="Times New Roman" panose="02020603050405020304" pitchFamily="18" charset="0"/>
                          <a:cs typeface="Times New Roman" panose="02020603050405020304" pitchFamily="18" charset="0"/>
                        </a:rPr>
                        <a:t> Специальная </a:t>
                      </a:r>
                      <a:r>
                        <a:rPr lang="ru-RU" dirty="0">
                          <a:solidFill>
                            <a:srgbClr val="424242"/>
                          </a:solidFill>
                          <a:effectLst/>
                          <a:latin typeface="Times New Roman" panose="02020603050405020304" pitchFamily="18" charset="0"/>
                          <a:cs typeface="Times New Roman" panose="02020603050405020304" pitchFamily="18" charset="0"/>
                        </a:rPr>
                        <a:t>краска </a:t>
                      </a:r>
                    </a:p>
                  </a:txBody>
                  <a:tcPr marL="0" marR="0" marT="0" marB="0"/>
                </a:tc>
                <a:extLst>
                  <a:ext uri="{0D108BD9-81ED-4DB2-BD59-A6C34878D82A}">
                    <a16:rowId xmlns:a16="http://schemas.microsoft.com/office/drawing/2014/main" xmlns="" val="10002"/>
                  </a:ext>
                </a:extLst>
              </a:tr>
              <a:tr h="370840">
                <a:tc>
                  <a:txBody>
                    <a:bodyPr/>
                    <a:lstStyle/>
                    <a:p>
                      <a:r>
                        <a:rPr lang="ru-RU">
                          <a:solidFill>
                            <a:srgbClr val="424242"/>
                          </a:solidFill>
                          <a:effectLst/>
                          <a:latin typeface="Times New Roman" panose="02020603050405020304" pitchFamily="18" charset="0"/>
                          <a:cs typeface="Times New Roman" panose="02020603050405020304" pitchFamily="18" charset="0"/>
                        </a:rPr>
                        <a:t>Физико-химическая защита </a:t>
                      </a:r>
                    </a:p>
                  </a:txBody>
                  <a:tcPr marL="0" marR="0" marT="0" marB="0"/>
                </a:tc>
                <a:tc>
                  <a:txBody>
                    <a:bodyPr/>
                    <a:lstStyle/>
                    <a:p>
                      <a:r>
                        <a:rPr lang="ru-RU" dirty="0" smtClean="0">
                          <a:solidFill>
                            <a:srgbClr val="424242"/>
                          </a:solidFill>
                          <a:effectLst/>
                          <a:latin typeface="Times New Roman" panose="02020603050405020304" pitchFamily="18" charset="0"/>
                          <a:cs typeface="Times New Roman" panose="02020603050405020304" pitchFamily="18" charset="0"/>
                        </a:rPr>
                        <a:t> Свечения </a:t>
                      </a:r>
                      <a:r>
                        <a:rPr lang="ru-RU" dirty="0">
                          <a:solidFill>
                            <a:srgbClr val="424242"/>
                          </a:solidFill>
                          <a:effectLst/>
                          <a:latin typeface="Times New Roman" panose="02020603050405020304" pitchFamily="18" charset="0"/>
                          <a:cs typeface="Times New Roman" panose="02020603050405020304" pitchFamily="18" charset="0"/>
                        </a:rPr>
                        <a:t>ряда элементов в ультрафиолете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Использование </a:t>
                      </a:r>
                      <a:r>
                        <a:rPr lang="ru-RU" dirty="0">
                          <a:solidFill>
                            <a:srgbClr val="424242"/>
                          </a:solidFill>
                          <a:effectLst/>
                          <a:latin typeface="Times New Roman" panose="02020603050405020304" pitchFamily="18" charset="0"/>
                          <a:cs typeface="Times New Roman" panose="02020603050405020304" pitchFamily="18" charset="0"/>
                        </a:rPr>
                        <a:t>магнитных полюсов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Полосы </a:t>
                      </a:r>
                      <a:r>
                        <a:rPr lang="ru-RU" dirty="0">
                          <a:solidFill>
                            <a:srgbClr val="424242"/>
                          </a:solidFill>
                          <a:effectLst/>
                          <a:latin typeface="Times New Roman" panose="02020603050405020304" pitchFamily="18" charset="0"/>
                          <a:cs typeface="Times New Roman" panose="02020603050405020304" pitchFamily="18" charset="0"/>
                        </a:rPr>
                        <a:t>из фольги</a:t>
                      </a:r>
                    </a:p>
                  </a:txBody>
                  <a:tcPr marL="0" marR="0" marT="0" marB="0" anchor="ctr"/>
                </a:tc>
                <a:extLst>
                  <a:ext uri="{0D108BD9-81ED-4DB2-BD59-A6C34878D82A}">
                    <a16:rowId xmlns:a16="http://schemas.microsoft.com/office/drawing/2014/main" xmlns="" val="10003"/>
                  </a:ext>
                </a:extLst>
              </a:tr>
            </a:tbl>
          </a:graphicData>
        </a:graphic>
      </p:graphicFrame>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9700" y="4077072"/>
            <a:ext cx="3676741" cy="233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6221" y="4151829"/>
            <a:ext cx="4238195" cy="231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510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2597</Words>
  <Application>Microsoft Office PowerPoint</Application>
  <PresentationFormat>Произвольный</PresentationFormat>
  <Paragraphs>426</Paragraphs>
  <Slides>26</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Office Theme</vt:lpstr>
      <vt:lpstr>1_Office Theme</vt:lpstr>
      <vt:lpstr>Содержание и методические подходы к изучению вопросов, связанных с понятием денег и формированием семейного бюджета</vt:lpstr>
      <vt:lpstr>Деньги и семейный бюджет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Содержание и методические подходы к изучению вопросов, связанных с понятием денег и формированием семейного бюджета.</dc:title>
  <dc:creator>hp</dc:creator>
  <cp:lastModifiedBy>Татьяна Копылова</cp:lastModifiedBy>
  <cp:revision>93</cp:revision>
  <dcterms:created xsi:type="dcterms:W3CDTF">2016-08-12T15:17:52Z</dcterms:created>
  <dcterms:modified xsi:type="dcterms:W3CDTF">2018-11-27T10:16:35Z</dcterms:modified>
</cp:coreProperties>
</file>