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9" r:id="rId1"/>
  </p:sldMasterIdLst>
  <p:notesMasterIdLst>
    <p:notesMasterId r:id="rId32"/>
  </p:notesMasterIdLst>
  <p:sldIdLst>
    <p:sldId id="256" r:id="rId2"/>
    <p:sldId id="285" r:id="rId3"/>
    <p:sldId id="280" r:id="rId4"/>
    <p:sldId id="281" r:id="rId5"/>
    <p:sldId id="282" r:id="rId6"/>
    <p:sldId id="283" r:id="rId7"/>
    <p:sldId id="258" r:id="rId8"/>
    <p:sldId id="257" r:id="rId9"/>
    <p:sldId id="259" r:id="rId10"/>
    <p:sldId id="260" r:id="rId11"/>
    <p:sldId id="261" r:id="rId12"/>
    <p:sldId id="262" r:id="rId13"/>
    <p:sldId id="264" r:id="rId14"/>
    <p:sldId id="263" r:id="rId15"/>
    <p:sldId id="265" r:id="rId16"/>
    <p:sldId id="266" r:id="rId17"/>
    <p:sldId id="267" r:id="rId18"/>
    <p:sldId id="287" r:id="rId19"/>
    <p:sldId id="286" r:id="rId20"/>
    <p:sldId id="288" r:id="rId21"/>
    <p:sldId id="289" r:id="rId22"/>
    <p:sldId id="290" r:id="rId23"/>
    <p:sldId id="291" r:id="rId24"/>
    <p:sldId id="292" r:id="rId25"/>
    <p:sldId id="271" r:id="rId26"/>
    <p:sldId id="273" r:id="rId27"/>
    <p:sldId id="276" r:id="rId28"/>
    <p:sldId id="278" r:id="rId29"/>
    <p:sldId id="279" r:id="rId30"/>
    <p:sldId id="284" r:id="rId3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3300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06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EB18FF7-B6F4-448F-9BF2-000F25EB49E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74800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6E929-8698-4AFD-A07B-9AAE23B25E9C}" type="datetimeFigureOut">
              <a:rPr lang="ru-RU" smtClean="0"/>
              <a:pPr/>
              <a:t>31.08.2017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CA6E0-D2DB-4F5B-B123-44A551C8107D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13" descr="logo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775" y="6364288"/>
            <a:ext cx="827088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14"/>
          <p:cNvSpPr>
            <a:spLocks noChangeShapeType="1"/>
          </p:cNvSpPr>
          <p:nvPr userDrawn="1"/>
        </p:nvSpPr>
        <p:spPr bwMode="auto">
          <a:xfrm>
            <a:off x="0" y="6381750"/>
            <a:ext cx="9144000" cy="0"/>
          </a:xfrm>
          <a:prstGeom prst="line">
            <a:avLst/>
          </a:prstGeom>
          <a:noFill/>
          <a:ln w="222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Text Box 21"/>
          <p:cNvSpPr txBox="1">
            <a:spLocks noChangeArrowheads="1"/>
          </p:cNvSpPr>
          <p:nvPr userDrawn="1"/>
        </p:nvSpPr>
        <p:spPr bwMode="auto">
          <a:xfrm>
            <a:off x="900113" y="6381750"/>
            <a:ext cx="7272337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900"/>
              <a:t>Очно-дистанционный семинар «Электронные образовательные ресурсы в образовательном процессе по учебным предметам гуманитарного, социокультурного, естественно-математического, художественно-эстетического циклов», </a:t>
            </a:r>
            <a:br>
              <a:rPr lang="ru-RU" sz="900"/>
            </a:br>
            <a:r>
              <a:rPr lang="ru-RU" sz="900"/>
              <a:t>Минск, НИО, 15 марта – 16 апреля 2012 г.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6E929-8698-4AFD-A07B-9AAE23B25E9C}" type="datetimeFigureOut">
              <a:rPr lang="ru-RU" smtClean="0"/>
              <a:pPr/>
              <a:t>31.08.2017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2B9E4-9862-4D0A-9487-50B2B711F9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6E929-8698-4AFD-A07B-9AAE23B25E9C}" type="datetimeFigureOut">
              <a:rPr lang="ru-RU" smtClean="0"/>
              <a:pPr/>
              <a:t>31.08.2017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7A68C-EC90-4BFC-B8C8-7BE2DEC9BA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6E929-8698-4AFD-A07B-9AAE23B25E9C}" type="datetimeFigureOut">
              <a:rPr lang="ru-RU" smtClean="0"/>
              <a:pPr/>
              <a:t>31.08.2017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91D3D-A69E-4F0D-A36F-F60734701C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6E929-8698-4AFD-A07B-9AAE23B25E9C}" type="datetimeFigureOut">
              <a:rPr lang="ru-RU" smtClean="0"/>
              <a:pPr/>
              <a:t>31.08.2017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D3B93-E4F9-448F-B9A9-D444236998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6E929-8698-4AFD-A07B-9AAE23B25E9C}" type="datetimeFigureOut">
              <a:rPr lang="ru-RU" smtClean="0"/>
              <a:pPr/>
              <a:t>31.08.2017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08B79-B1CF-4560-8C54-DD12D025B5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6E929-8698-4AFD-A07B-9AAE23B25E9C}" type="datetimeFigureOut">
              <a:rPr lang="ru-RU" smtClean="0"/>
              <a:pPr/>
              <a:t>31.08.2017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631DD-A55E-4455-AE8D-AD3198F623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6E929-8698-4AFD-A07B-9AAE23B25E9C}" type="datetimeFigureOut">
              <a:rPr lang="ru-RU" smtClean="0"/>
              <a:pPr/>
              <a:t>31.08.2017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A10FB-C995-4DDB-9FBC-677DE1599C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6E929-8698-4AFD-A07B-9AAE23B25E9C}" type="datetimeFigureOut">
              <a:rPr lang="ru-RU" smtClean="0"/>
              <a:pPr/>
              <a:t>31.08.2017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82C75-CC7E-4ADB-8FDE-981FA4F63A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6E929-8698-4AFD-A07B-9AAE23B25E9C}" type="datetimeFigureOut">
              <a:rPr lang="ru-RU" smtClean="0"/>
              <a:pPr/>
              <a:t>31.08.2017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A9BD5-5871-413B-AE14-D511296FCA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6E929-8698-4AFD-A07B-9AAE23B25E9C}" type="datetimeFigureOut">
              <a:rPr lang="ru-RU" smtClean="0"/>
              <a:pPr/>
              <a:t>31.08.2017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C1ECE-0639-440F-9CB5-F93CBF91D8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alphaModFix amt="4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57158" y="285728"/>
            <a:ext cx="8501122" cy="6215106"/>
          </a:xfrm>
          <a:prstGeom prst="roundRect">
            <a:avLst>
              <a:gd name="adj" fmla="val 9106"/>
            </a:avLst>
          </a:prstGeom>
          <a:noFill/>
          <a:ln>
            <a:solidFill>
              <a:srgbClr val="57D3FF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0_75c96_b715e7d3_XL.jpeg"/>
          <p:cNvPicPr>
            <a:picLocks noChangeAspect="1"/>
          </p:cNvPicPr>
          <p:nvPr/>
        </p:nvPicPr>
        <p:blipFill>
          <a:blip r:embed="rId1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1406" y="71414"/>
            <a:ext cx="2000264" cy="20002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A6E929-8698-4AFD-A07B-9AAE23B25E9C}" type="datetimeFigureOut">
              <a:rPr lang="ru-RU" smtClean="0"/>
              <a:pPr/>
              <a:t>31.08.2017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39CF7-F240-4E40-915D-EA566CE15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14414" y="500042"/>
            <a:ext cx="5975350" cy="1949446"/>
          </a:xfrm>
        </p:spPr>
        <p:txBody>
          <a:bodyPr/>
          <a:lstStyle/>
          <a:p>
            <a:pPr algn="ctr"/>
            <a:r>
              <a:rPr lang="be-BY" sz="4400" dirty="0">
                <a:solidFill>
                  <a:srgbClr val="000066"/>
                </a:solidFill>
              </a:rPr>
              <a:t>Серв</a:t>
            </a:r>
            <a:r>
              <a:rPr lang="ru-RU" sz="4400" dirty="0" err="1">
                <a:solidFill>
                  <a:srgbClr val="000066"/>
                </a:solidFill>
              </a:rPr>
              <a:t>исы</a:t>
            </a:r>
            <a:r>
              <a:rPr lang="ru-RU" sz="4400" dirty="0">
                <a:solidFill>
                  <a:srgbClr val="000066"/>
                </a:solidFill>
              </a:rPr>
              <a:t> </a:t>
            </a:r>
            <a:r>
              <a:rPr lang="en-US" sz="4400" dirty="0">
                <a:solidFill>
                  <a:srgbClr val="000066"/>
                </a:solidFill>
              </a:rPr>
              <a:t>Google</a:t>
            </a:r>
            <a:r>
              <a:rPr lang="ru-RU" sz="4400" dirty="0">
                <a:solidFill>
                  <a:srgbClr val="000066"/>
                </a:solidFill>
              </a:rPr>
              <a:t> в образовании</a:t>
            </a:r>
          </a:p>
        </p:txBody>
      </p:sp>
      <p:pic>
        <p:nvPicPr>
          <p:cNvPr id="2052" name="Picture 4" descr="1319379997_1303200699_chrome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28926" y="3214686"/>
            <a:ext cx="3649662" cy="2432050"/>
          </a:xfrm>
          <a:prstGeom prst="rect">
            <a:avLst/>
          </a:prstGeom>
          <a:noFill/>
        </p:spPr>
      </p:pic>
      <p:pic>
        <p:nvPicPr>
          <p:cNvPr id="2053" name="Picture 5" descr="175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48" y="1785926"/>
            <a:ext cx="1095375" cy="4681537"/>
          </a:xfrm>
          <a:prstGeom prst="rect">
            <a:avLst/>
          </a:prstGeom>
          <a:noFill/>
        </p:spPr>
      </p:pic>
      <p:pic>
        <p:nvPicPr>
          <p:cNvPr id="2054" name="Picture 6" descr="175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43834" y="1714488"/>
            <a:ext cx="781050" cy="46815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800"/>
              <a:t>Почему </a:t>
            </a:r>
            <a:r>
              <a:rPr lang="en-US" sz="4800"/>
              <a:t>Google</a:t>
            </a:r>
            <a:r>
              <a:rPr lang="ru-RU" sz="4800"/>
              <a:t>?</a:t>
            </a:r>
            <a:br>
              <a:rPr lang="ru-RU" sz="4800"/>
            </a:br>
            <a:r>
              <a:rPr lang="ru-RU" sz="3000"/>
              <a:t>10 аргументов «за»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19263"/>
            <a:ext cx="8229600" cy="630237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/>
              <a:t>4. Облачное хранение данных.</a:t>
            </a:r>
          </a:p>
          <a:p>
            <a:pPr>
              <a:buFont typeface="Wingdings" pitchFamily="2" charset="2"/>
              <a:buNone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3338C-95C6-4205-838D-EC9EBE86A109}" type="slidenum">
              <a:rPr lang="ru-RU"/>
              <a:pPr/>
              <a:t>10</a:t>
            </a:fld>
            <a:endParaRPr lang="ru-RU" dirty="0"/>
          </a:p>
        </p:txBody>
      </p:sp>
      <p:pic>
        <p:nvPicPr>
          <p:cNvPr id="11269" name="Picture 5" descr="2810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42602" y="2492896"/>
            <a:ext cx="3777548" cy="2736328"/>
          </a:xfrm>
          <a:prstGeom prst="rect">
            <a:avLst/>
          </a:prstGeom>
          <a:noFill/>
        </p:spPr>
      </p:pic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468313" y="2852738"/>
            <a:ext cx="5122862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lang="ru-RU" sz="2200" dirty="0"/>
              <a:t>возможность потери </a:t>
            </a:r>
            <a:br>
              <a:rPr lang="ru-RU" sz="2200" dirty="0"/>
            </a:br>
            <a:r>
              <a:rPr lang="ru-RU" sz="2200" dirty="0"/>
              <a:t>данных исключена;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lang="ru-RU" sz="2200" dirty="0"/>
              <a:t>упрощенный доступ по прямым ссылкам;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lang="ru-RU" sz="2200" dirty="0"/>
              <a:t>возможность редактирования и доступа с ЛЮБОГО компьютера, подключенного к сети.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endParaRPr lang="ru-RU" sz="2200" dirty="0"/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endParaRPr lang="ru-RU" sz="2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800"/>
              <a:t>Почему </a:t>
            </a:r>
            <a:r>
              <a:rPr lang="en-US" sz="4800"/>
              <a:t>Google</a:t>
            </a:r>
            <a:r>
              <a:rPr lang="ru-RU" sz="4800"/>
              <a:t>?</a:t>
            </a:r>
            <a:br>
              <a:rPr lang="ru-RU" sz="4800"/>
            </a:br>
            <a:r>
              <a:rPr lang="ru-RU" sz="3000"/>
              <a:t>10 аргументов «за»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ru-RU"/>
              <a:t>5. Минимальные требования для доступа.</a:t>
            </a:r>
          </a:p>
          <a:p>
            <a:pPr>
              <a:buFont typeface="Wingdings" pitchFamily="2" charset="2"/>
              <a:buNone/>
            </a:pPr>
            <a:endParaRPr lang="ru-RU"/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D87BC-FDD2-4D1E-8B06-6D6964F82CD7}" type="slidenum">
              <a:rPr lang="ru-RU"/>
              <a:pPr/>
              <a:t>11</a:t>
            </a:fld>
            <a:endParaRPr lang="ru-RU"/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468313" y="2708275"/>
            <a:ext cx="5122862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lang="ru-RU" sz="2200"/>
              <a:t>отсутствие необходимости установки дополнительных приложений;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lang="ru-RU" sz="2200"/>
              <a:t>поддержка различных браузеров;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lang="ru-RU" sz="2200"/>
              <a:t>доступ с портативных </a:t>
            </a:r>
            <a:r>
              <a:rPr lang="en-US" sz="2200"/>
              <a:t/>
            </a:r>
            <a:br>
              <a:rPr lang="en-US" sz="2200"/>
            </a:br>
            <a:r>
              <a:rPr lang="ru-RU" sz="2200"/>
              <a:t>устройств.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endParaRPr lang="ru-RU" sz="2200"/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endParaRPr lang="ru-RU" sz="2200"/>
          </a:p>
        </p:txBody>
      </p:sp>
      <p:pic>
        <p:nvPicPr>
          <p:cNvPr id="12294" name="Picture 6" descr="Hyb5f1LA_SGBxo5OiJI83GYHQYV1P9S_NF9skoSq3hhoLJwxtt4e57X0OSGZlVTXHerh=w7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02000" y="4629150"/>
            <a:ext cx="3141663" cy="1536700"/>
          </a:xfrm>
          <a:prstGeom prst="rect">
            <a:avLst/>
          </a:prstGeom>
          <a:noFill/>
        </p:spPr>
      </p:pic>
      <p:pic>
        <p:nvPicPr>
          <p:cNvPr id="12296" name="Picture 8" descr="browser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26163" y="2479675"/>
            <a:ext cx="2592387" cy="17557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800"/>
              <a:t>Почему </a:t>
            </a:r>
            <a:r>
              <a:rPr lang="en-US" sz="4800"/>
              <a:t>Google</a:t>
            </a:r>
            <a:r>
              <a:rPr lang="ru-RU" sz="4800"/>
              <a:t>?</a:t>
            </a:r>
            <a:br>
              <a:rPr lang="ru-RU" sz="4800"/>
            </a:br>
            <a:r>
              <a:rPr lang="ru-RU" sz="3000"/>
              <a:t>10 аргументов «за»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19263"/>
            <a:ext cx="8229600" cy="773112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/>
              <a:t>6. Совместное создание документов.</a:t>
            </a:r>
          </a:p>
          <a:p>
            <a:pPr>
              <a:buFont typeface="Wingdings" pitchFamily="2" charset="2"/>
              <a:buNone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C094F-0D59-491B-9874-D4791912EEF3}" type="slidenum">
              <a:rPr lang="ru-RU"/>
              <a:pPr/>
              <a:t>12</a:t>
            </a:fld>
            <a:endParaRPr lang="ru-RU"/>
          </a:p>
        </p:txBody>
      </p:sp>
      <p:pic>
        <p:nvPicPr>
          <p:cNvPr id="13318" name="Picture 6" descr="o_soobschestvah_readma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2997200"/>
            <a:ext cx="4176712" cy="2447925"/>
          </a:xfrm>
          <a:prstGeom prst="rect">
            <a:avLst/>
          </a:prstGeom>
          <a:noFill/>
        </p:spPr>
      </p:pic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539750" y="2565400"/>
            <a:ext cx="5122863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lang="ru-RU" sz="2200"/>
              <a:t>объединение разработчиков;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lang="ru-RU" sz="2200"/>
              <a:t>упрощение процесса разработки комплексных документов;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lang="ru-RU" sz="2200"/>
              <a:t>согласование документов </a:t>
            </a:r>
            <a:br>
              <a:rPr lang="ru-RU" sz="2200"/>
            </a:br>
            <a:r>
              <a:rPr lang="ru-RU" sz="2200"/>
              <a:t>«на лету»;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lang="ru-RU" sz="2200"/>
              <a:t>интерактивность, отображение изменений в реальном времени.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endParaRPr lang="ru-RU" sz="2200"/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endParaRPr lang="ru-RU" sz="2200"/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endParaRPr lang="ru-RU" sz="22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800"/>
              <a:t>Почему </a:t>
            </a:r>
            <a:r>
              <a:rPr lang="en-US" sz="4800"/>
              <a:t>Google</a:t>
            </a:r>
            <a:r>
              <a:rPr lang="ru-RU" sz="4800"/>
              <a:t>?</a:t>
            </a:r>
            <a:br>
              <a:rPr lang="ru-RU" sz="4800"/>
            </a:br>
            <a:r>
              <a:rPr lang="ru-RU" sz="3000"/>
              <a:t>10 аргументов «за»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19263"/>
            <a:ext cx="8229600" cy="70167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dirty="0" smtClean="0"/>
              <a:t>7. </a:t>
            </a:r>
            <a:r>
              <a:rPr lang="ru-RU" dirty="0"/>
              <a:t>Разграничение прав доступа.</a:t>
            </a:r>
          </a:p>
          <a:p>
            <a:pPr>
              <a:buFont typeface="Wingdings" pitchFamily="2" charset="2"/>
              <a:buNone/>
            </a:pPr>
            <a:endParaRPr lang="ru-RU" dirty="0"/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16FA0-86D7-478C-BE89-11081CA31731}" type="slidenum">
              <a:rPr lang="ru-RU"/>
              <a:pPr/>
              <a:t>13</a:t>
            </a:fld>
            <a:endParaRPr lang="ru-RU"/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528638" y="2565400"/>
            <a:ext cx="5122862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lang="ru-RU" sz="2200"/>
              <a:t>различные уровни доступа (редактирование, просмотр);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lang="ru-RU" sz="2200"/>
              <a:t>возможность встраивания в виде ссылок и фреймов.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endParaRPr lang="ru-RU" sz="2200"/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endParaRPr lang="ru-RU" sz="2200"/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endParaRPr lang="ru-RU" sz="2200"/>
          </a:p>
        </p:txBody>
      </p:sp>
      <p:pic>
        <p:nvPicPr>
          <p:cNvPr id="15366" name="Picture 6" descr="c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213" y="3860800"/>
            <a:ext cx="2332037" cy="2332038"/>
          </a:xfrm>
          <a:prstGeom prst="rect">
            <a:avLst/>
          </a:prstGeom>
          <a:noFill/>
        </p:spPr>
      </p:pic>
      <p:pic>
        <p:nvPicPr>
          <p:cNvPr id="15371" name="Picture 11" descr="1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45125" y="2349500"/>
            <a:ext cx="3448050" cy="30337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800"/>
              <a:t>Почему </a:t>
            </a:r>
            <a:r>
              <a:rPr lang="en-US" sz="4800"/>
              <a:t>Google</a:t>
            </a:r>
            <a:r>
              <a:rPr lang="ru-RU" sz="4800"/>
              <a:t>?</a:t>
            </a:r>
            <a:br>
              <a:rPr lang="ru-RU" sz="4800"/>
            </a:br>
            <a:r>
              <a:rPr lang="ru-RU" sz="3000"/>
              <a:t>10 аргументов «за»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19263"/>
            <a:ext cx="8229600" cy="557212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None/>
            </a:pPr>
            <a:r>
              <a:rPr lang="ru-RU" dirty="0" smtClean="0"/>
              <a:t>8. </a:t>
            </a:r>
            <a:r>
              <a:rPr lang="ru-RU" dirty="0"/>
              <a:t>История всех изменений.</a:t>
            </a:r>
          </a:p>
          <a:p>
            <a:pPr>
              <a:buFont typeface="Wingdings" pitchFamily="2" charset="2"/>
              <a:buNone/>
            </a:pPr>
            <a:endParaRPr lang="ru-RU" dirty="0"/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A7AE7-2054-443E-8464-DA4711A8F788}" type="slidenum">
              <a:rPr lang="ru-RU"/>
              <a:pPr/>
              <a:t>14</a:t>
            </a:fld>
            <a:endParaRPr lang="ru-RU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528638" y="2565400"/>
            <a:ext cx="5122862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lang="ru-RU" sz="2200"/>
              <a:t>ведение статистики изменений;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lang="ru-RU" sz="2200"/>
              <a:t>возможность восстановления документа по предыдущей редакции;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lang="ru-RU" sz="2200"/>
              <a:t>мониторинг активности и «вклада» каждого участника в создание документа.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endParaRPr lang="ru-RU" sz="2200"/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endParaRPr lang="ru-RU" sz="2200"/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endParaRPr lang="ru-RU" sz="2200"/>
          </a:p>
        </p:txBody>
      </p:sp>
      <p:pic>
        <p:nvPicPr>
          <p:cNvPr id="8" name="Picture 5" descr="17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40352" y="1412776"/>
            <a:ext cx="1095375" cy="46815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800"/>
              <a:t>Почему </a:t>
            </a:r>
            <a:r>
              <a:rPr lang="en-US" sz="4800"/>
              <a:t>Google</a:t>
            </a:r>
            <a:r>
              <a:rPr lang="ru-RU" sz="4800"/>
              <a:t>?</a:t>
            </a:r>
            <a:br>
              <a:rPr lang="ru-RU" sz="4800"/>
            </a:br>
            <a:r>
              <a:rPr lang="ru-RU" sz="3000"/>
              <a:t>10 аргументов «за»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19263"/>
            <a:ext cx="8229600" cy="70167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dirty="0" smtClean="0"/>
              <a:t>9. </a:t>
            </a:r>
            <a:r>
              <a:rPr lang="ru-RU" dirty="0"/>
              <a:t>Поддержка и развитие.</a:t>
            </a:r>
          </a:p>
          <a:p>
            <a:pPr>
              <a:buFont typeface="Wingdings" pitchFamily="2" charset="2"/>
              <a:buNone/>
            </a:pPr>
            <a:endParaRPr lang="ru-RU" dirty="0"/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63DFB-7398-470F-965F-63FCC53626A3}" type="slidenum">
              <a:rPr lang="ru-RU"/>
              <a:pPr/>
              <a:t>15</a:t>
            </a:fld>
            <a:endParaRPr lang="ru-RU"/>
          </a:p>
        </p:txBody>
      </p:sp>
      <p:pic>
        <p:nvPicPr>
          <p:cNvPr id="16392" name="Picture 8" descr="1_661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38700" y="1768992"/>
            <a:ext cx="4519646" cy="3369736"/>
          </a:xfrm>
          <a:prstGeom prst="rect">
            <a:avLst/>
          </a:prstGeom>
          <a:noFill/>
        </p:spPr>
      </p:pic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528638" y="2565400"/>
            <a:ext cx="5122862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lang="ru-RU" sz="2200"/>
              <a:t>инновационность;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lang="ru-RU" sz="2200"/>
              <a:t>обновление интерфейсов и возможностей;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lang="ru-RU" sz="2200"/>
              <a:t>интеграция с современными концепциями (Веб 2.0 и др.).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endParaRPr lang="ru-RU" sz="2200"/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endParaRPr lang="ru-RU" sz="2200"/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endParaRPr lang="ru-RU" sz="2200"/>
          </a:p>
        </p:txBody>
      </p:sp>
      <p:pic>
        <p:nvPicPr>
          <p:cNvPr id="16390" name="Picture 6" descr="evo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0364" y="4929198"/>
            <a:ext cx="2089176" cy="12906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800"/>
              <a:t>Почему </a:t>
            </a:r>
            <a:r>
              <a:rPr lang="en-US" sz="4800"/>
              <a:t>Google</a:t>
            </a:r>
            <a:r>
              <a:rPr lang="ru-RU" sz="4800"/>
              <a:t>?</a:t>
            </a:r>
            <a:br>
              <a:rPr lang="ru-RU" sz="4800"/>
            </a:br>
            <a:r>
              <a:rPr lang="ru-RU" sz="3000"/>
              <a:t>10 аргументов «за»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19263"/>
            <a:ext cx="8229600" cy="70167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dirty="0" smtClean="0"/>
              <a:t>10. </a:t>
            </a:r>
            <a:r>
              <a:rPr lang="ru-RU" dirty="0"/>
              <a:t>Сообщество пользователей.</a:t>
            </a:r>
          </a:p>
          <a:p>
            <a:pPr>
              <a:buFont typeface="Wingdings" pitchFamily="2" charset="2"/>
              <a:buNone/>
            </a:pPr>
            <a:endParaRPr lang="ru-RU" dirty="0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16246-EB9A-48D0-9CE4-20D434DA7F48}" type="slidenum">
              <a:rPr lang="ru-RU"/>
              <a:pPr/>
              <a:t>16</a:t>
            </a:fld>
            <a:endParaRPr lang="ru-RU"/>
          </a:p>
        </p:txBody>
      </p:sp>
      <p:pic>
        <p:nvPicPr>
          <p:cNvPr id="17414" name="Picture 6" descr="173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0200" y="3105150"/>
            <a:ext cx="4513263" cy="2700338"/>
          </a:xfrm>
          <a:prstGeom prst="rect">
            <a:avLst/>
          </a:prstGeom>
          <a:noFill/>
        </p:spPr>
      </p:pic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528638" y="2565400"/>
            <a:ext cx="5122862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lang="ru-RU" sz="2200"/>
              <a:t>обмен мнениями и возможностями использования;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lang="ru-RU" sz="2200"/>
              <a:t>эффективные примеры и </a:t>
            </a:r>
            <a:r>
              <a:rPr lang="en-US" sz="2200"/>
              <a:t/>
            </a:r>
            <a:br>
              <a:rPr lang="en-US" sz="2200"/>
            </a:br>
            <a:r>
              <a:rPr lang="ru-RU" sz="2200"/>
              <a:t>опыт;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lang="ru-RU" sz="2200"/>
              <a:t>широкая аудитория </a:t>
            </a:r>
            <a:r>
              <a:rPr lang="en-US" sz="2200"/>
              <a:t/>
            </a:r>
            <a:br>
              <a:rPr lang="en-US" sz="2200"/>
            </a:br>
            <a:r>
              <a:rPr lang="ru-RU" sz="2200"/>
              <a:t>для тестирования </a:t>
            </a:r>
            <a:r>
              <a:rPr lang="en-US" sz="2200"/>
              <a:t/>
            </a:r>
            <a:br>
              <a:rPr lang="en-US" sz="2200"/>
            </a:br>
            <a:r>
              <a:rPr lang="ru-RU" sz="2200"/>
              <a:t>инструментов.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endParaRPr lang="ru-RU" sz="2200"/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endParaRPr lang="ru-RU" sz="2200"/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endParaRPr lang="ru-RU" sz="22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3375"/>
            <a:ext cx="7543800" cy="1295400"/>
          </a:xfrm>
        </p:spPr>
        <p:txBody>
          <a:bodyPr>
            <a:normAutofit fontScale="90000"/>
          </a:bodyPr>
          <a:lstStyle/>
          <a:p>
            <a:r>
              <a:rPr lang="ru-RU" sz="4000"/>
              <a:t>Возможные </a:t>
            </a:r>
            <a:br>
              <a:rPr lang="ru-RU" sz="4000"/>
            </a:br>
            <a:r>
              <a:rPr lang="ru-RU" sz="4000"/>
              <a:t>сдерживающие факторы</a:t>
            </a:r>
            <a:endParaRPr lang="ru-RU" sz="2200"/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008188"/>
            <a:ext cx="6707188" cy="343693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600"/>
              <a:t>Необходимость </a:t>
            </a:r>
            <a:r>
              <a:rPr lang="en-US" sz="2600"/>
              <a:t/>
            </a:r>
            <a:br>
              <a:rPr lang="en-US" sz="2600"/>
            </a:br>
            <a:r>
              <a:rPr lang="ru-RU" sz="2600"/>
              <a:t>подключения к сети;</a:t>
            </a:r>
          </a:p>
          <a:p>
            <a:pPr>
              <a:lnSpc>
                <a:spcPct val="90000"/>
              </a:lnSpc>
            </a:pPr>
            <a:r>
              <a:rPr lang="ru-RU" sz="2600"/>
              <a:t>Адаптация к </a:t>
            </a:r>
            <a:r>
              <a:rPr lang="en-US" sz="2600"/>
              <a:t/>
            </a:r>
            <a:br>
              <a:rPr lang="en-US" sz="2600"/>
            </a:br>
            <a:r>
              <a:rPr lang="ru-RU" sz="2600"/>
              <a:t>интерфейсам;</a:t>
            </a:r>
          </a:p>
          <a:p>
            <a:pPr>
              <a:lnSpc>
                <a:spcPct val="90000"/>
              </a:lnSpc>
            </a:pPr>
            <a:r>
              <a:rPr lang="ru-RU" sz="2600"/>
              <a:t>«Ограниченность»</a:t>
            </a:r>
            <a:r>
              <a:rPr lang="en-US" sz="2600"/>
              <a:t/>
            </a:r>
            <a:br>
              <a:rPr lang="en-US" sz="2600"/>
            </a:br>
            <a:r>
              <a:rPr lang="ru-RU" sz="2600"/>
              <a:t>функционала;</a:t>
            </a:r>
          </a:p>
          <a:p>
            <a:pPr>
              <a:lnSpc>
                <a:spcPct val="90000"/>
              </a:lnSpc>
            </a:pPr>
            <a:r>
              <a:rPr lang="ru-RU" sz="2600"/>
              <a:t>Авторское право на документы, размещенные в сети.</a:t>
            </a:r>
            <a:endParaRPr lang="ru-RU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0F1F-620B-4426-B0F9-BAE08DA8F023}" type="slidenum">
              <a:rPr lang="ru-RU"/>
              <a:pPr/>
              <a:t>17</a:t>
            </a:fld>
            <a:endParaRPr lang="ru-RU"/>
          </a:p>
        </p:txBody>
      </p:sp>
      <p:pic>
        <p:nvPicPr>
          <p:cNvPr id="18437" name="Picture 5" descr="%D0%B2%D0%BE%D0%BF%D1%80%D0%BE%D1%81-%D0%BE%D1%82%D0%B2%D0%B5%D1%8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104" y="2185467"/>
            <a:ext cx="3527946" cy="35279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91D3D-A69E-4F0D-A36F-F60734701C4A}" type="slidenum">
              <a:rPr lang="ru-RU" smtClean="0"/>
              <a:pPr/>
              <a:t>18</a:t>
            </a:fld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91D3D-A69E-4F0D-A36F-F60734701C4A}" type="slidenum">
              <a:rPr lang="ru-RU" smtClean="0"/>
              <a:pPr/>
              <a:t>19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0"/>
            <a:ext cx="8753500" cy="65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91D3D-A69E-4F0D-A36F-F60734701C4A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5" name="Shape 117"/>
          <p:cNvSpPr/>
          <p:nvPr/>
        </p:nvSpPr>
        <p:spPr>
          <a:xfrm>
            <a:off x="0" y="928670"/>
            <a:ext cx="9715567" cy="5447896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91D3D-A69E-4F0D-A36F-F60734701C4A}" type="slidenum">
              <a:rPr lang="ru-RU" smtClean="0"/>
              <a:pPr/>
              <a:t>20</a:t>
            </a:fld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91D3D-A69E-4F0D-A36F-F60734701C4A}" type="slidenum">
              <a:rPr lang="ru-RU" smtClean="0"/>
              <a:pPr/>
              <a:t>21</a:t>
            </a:fld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91D3D-A69E-4F0D-A36F-F60734701C4A}" type="slidenum">
              <a:rPr lang="ru-RU" smtClean="0"/>
              <a:pPr/>
              <a:t>22</a:t>
            </a:fld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91D3D-A69E-4F0D-A36F-F60734701C4A}" type="slidenum">
              <a:rPr lang="ru-RU" smtClean="0"/>
              <a:pPr/>
              <a:t>23</a:t>
            </a:fld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91D3D-A69E-4F0D-A36F-F60734701C4A}" type="slidenum">
              <a:rPr lang="ru-RU" smtClean="0"/>
              <a:pPr/>
              <a:t>24</a:t>
            </a:fld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/>
              <a:t>Создание документа</a:t>
            </a:r>
            <a:r>
              <a:rPr lang="ru-RU" sz="2700"/>
              <a:t> </a:t>
            </a:r>
            <a:r>
              <a:rPr lang="en-US" sz="4000"/>
              <a:t>Google</a:t>
            </a:r>
            <a:endParaRPr lang="ru-RU" sz="4000"/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200" dirty="0"/>
              <a:t>1. </a:t>
            </a:r>
            <a:r>
              <a:rPr lang="ru-RU" sz="2200" dirty="0"/>
              <a:t>Вход в </a:t>
            </a:r>
            <a:r>
              <a:rPr lang="ru-RU" sz="2200" dirty="0" err="1"/>
              <a:t>акккаунт</a:t>
            </a:r>
            <a:r>
              <a:rPr lang="ru-RU" sz="2200" dirty="0"/>
              <a:t> </a:t>
            </a:r>
            <a:r>
              <a:rPr lang="ru-RU" sz="2200" dirty="0" err="1"/>
              <a:t>Google</a:t>
            </a:r>
            <a:r>
              <a:rPr lang="ru-RU" sz="2200" dirty="0"/>
              <a:t> (почтовый ящик </a:t>
            </a:r>
            <a:r>
              <a:rPr lang="en-US" sz="2200" dirty="0"/>
              <a:t>Gmail)</a:t>
            </a:r>
            <a:endParaRPr lang="ru-RU" sz="2200" dirty="0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3A92F-9055-468E-9C69-9597657E6120}" type="slidenum">
              <a:rPr lang="ru-RU"/>
              <a:pPr/>
              <a:t>25</a:t>
            </a:fld>
            <a:endParaRPr lang="ru-RU"/>
          </a:p>
        </p:txBody>
      </p:sp>
      <p:pic>
        <p:nvPicPr>
          <p:cNvPr id="23558" name="Picture 6" descr="F:\ЭОР\2012-08-14_0102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564904"/>
            <a:ext cx="8235727" cy="2520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E2999-A67E-4796-87EE-B166BD64EA41}" type="slidenum">
              <a:rPr lang="ru-RU"/>
              <a:pPr/>
              <a:t>26</a:t>
            </a:fld>
            <a:endParaRPr lang="ru-RU"/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046"/>
          <a:stretch>
            <a:fillRect/>
          </a:stretch>
        </p:blipFill>
        <p:spPr bwMode="auto">
          <a:xfrm>
            <a:off x="323850" y="1773238"/>
            <a:ext cx="8064574" cy="391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629" name="AutoShape 5"/>
          <p:cNvSpPr>
            <a:spLocks noChangeArrowheads="1"/>
          </p:cNvSpPr>
          <p:nvPr/>
        </p:nvSpPr>
        <p:spPr bwMode="auto">
          <a:xfrm>
            <a:off x="1763713" y="2708275"/>
            <a:ext cx="7129462" cy="3025775"/>
          </a:xfrm>
          <a:prstGeom prst="roundRect">
            <a:avLst>
              <a:gd name="adj" fmla="val 3801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6630" name="AutoShape 6"/>
          <p:cNvSpPr>
            <a:spLocks/>
          </p:cNvSpPr>
          <p:nvPr/>
        </p:nvSpPr>
        <p:spPr bwMode="auto">
          <a:xfrm>
            <a:off x="6308725" y="1125538"/>
            <a:ext cx="2089150" cy="609600"/>
          </a:xfrm>
          <a:prstGeom prst="borderCallout1">
            <a:avLst>
              <a:gd name="adj1" fmla="val 18750"/>
              <a:gd name="adj2" fmla="val -3648"/>
              <a:gd name="adj3" fmla="val 262241"/>
              <a:gd name="adj4" fmla="val -14287"/>
            </a:avLst>
          </a:prstGeom>
          <a:solidFill>
            <a:srgbClr val="FFFFCC"/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ru-RU"/>
              <a:t>Текущие документы</a:t>
            </a:r>
          </a:p>
        </p:txBody>
      </p:sp>
      <p:sp>
        <p:nvSpPr>
          <p:cNvPr id="26631" name="AutoShape 7"/>
          <p:cNvSpPr>
            <a:spLocks/>
          </p:cNvSpPr>
          <p:nvPr/>
        </p:nvSpPr>
        <p:spPr bwMode="auto">
          <a:xfrm>
            <a:off x="1331913" y="836613"/>
            <a:ext cx="2089150" cy="609600"/>
          </a:xfrm>
          <a:prstGeom prst="borderCallout1">
            <a:avLst>
              <a:gd name="adj1" fmla="val 18750"/>
              <a:gd name="adj2" fmla="val -3648"/>
              <a:gd name="adj3" fmla="val 309634"/>
              <a:gd name="adj4" fmla="val -21199"/>
            </a:avLst>
          </a:prstGeom>
          <a:solidFill>
            <a:srgbClr val="FFFFCC"/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ru-RU"/>
              <a:t>Создать новый документ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3" name="Rectangle 7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>
            <a:normAutofit fontScale="90000"/>
          </a:bodyPr>
          <a:lstStyle/>
          <a:p>
            <a:r>
              <a:rPr lang="be-BY" sz="2700"/>
              <a:t>Практическое задание.</a:t>
            </a:r>
            <a:br>
              <a:rPr lang="be-BY" sz="2700"/>
            </a:br>
            <a:r>
              <a:rPr lang="be-BY" sz="2700" b="0"/>
              <a:t>Загрузка документа с компьютера </a:t>
            </a:r>
            <a:br>
              <a:rPr lang="be-BY" sz="2700" b="0"/>
            </a:br>
            <a:r>
              <a:rPr lang="be-BY" sz="2700" b="0"/>
              <a:t>в сервис “Документы </a:t>
            </a:r>
            <a:r>
              <a:rPr lang="en-US" sz="2700" b="0"/>
              <a:t>Google</a:t>
            </a:r>
            <a:r>
              <a:rPr lang="be-BY" sz="2700" b="0"/>
              <a:t>”</a:t>
            </a:r>
            <a:endParaRPr lang="ru-RU" sz="2700" b="0"/>
          </a:p>
        </p:txBody>
      </p:sp>
      <p:sp>
        <p:nvSpPr>
          <p:cNvPr id="8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6AC67-0A35-4EAE-B807-F192FE26CF48}" type="slidenum">
              <a:rPr lang="ru-RU"/>
              <a:pPr/>
              <a:t>27</a:t>
            </a:fld>
            <a:endParaRPr lang="ru-RU"/>
          </a:p>
        </p:txBody>
      </p:sp>
      <p:pic>
        <p:nvPicPr>
          <p:cNvPr id="2970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773238"/>
            <a:ext cx="5734050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702" name="AutoShape 6"/>
          <p:cNvSpPr>
            <a:spLocks/>
          </p:cNvSpPr>
          <p:nvPr/>
        </p:nvSpPr>
        <p:spPr bwMode="auto">
          <a:xfrm>
            <a:off x="3059113" y="2492375"/>
            <a:ext cx="2735262" cy="1008063"/>
          </a:xfrm>
          <a:prstGeom prst="borderCallout1">
            <a:avLst>
              <a:gd name="adj1" fmla="val 11338"/>
              <a:gd name="adj2" fmla="val -2787"/>
              <a:gd name="adj3" fmla="val 107088"/>
              <a:gd name="adj4" fmla="val -33722"/>
            </a:avLst>
          </a:prstGeom>
          <a:solidFill>
            <a:srgbClr val="FFFFCC"/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ru-RU"/>
              <a:t>1. Выбрать инструмент загрузки файлов, выбрать файл. </a:t>
            </a:r>
          </a:p>
        </p:txBody>
      </p:sp>
      <p:sp>
        <p:nvSpPr>
          <p:cNvPr id="29705" name="AutoShape 9"/>
          <p:cNvSpPr>
            <a:spLocks noChangeArrowheads="1"/>
          </p:cNvSpPr>
          <p:nvPr/>
        </p:nvSpPr>
        <p:spPr bwMode="auto">
          <a:xfrm>
            <a:off x="1258888" y="2924175"/>
            <a:ext cx="1081087" cy="649288"/>
          </a:xfrm>
          <a:prstGeom prst="roundRect">
            <a:avLst>
              <a:gd name="adj" fmla="val 3801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29706" name="Picture 1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9225" y="4221163"/>
            <a:ext cx="5184775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707" name="AutoShape 11"/>
          <p:cNvSpPr>
            <a:spLocks/>
          </p:cNvSpPr>
          <p:nvPr/>
        </p:nvSpPr>
        <p:spPr bwMode="auto">
          <a:xfrm>
            <a:off x="827088" y="5157788"/>
            <a:ext cx="2735262" cy="1008062"/>
          </a:xfrm>
          <a:prstGeom prst="borderCallout1">
            <a:avLst>
              <a:gd name="adj1" fmla="val 11338"/>
              <a:gd name="adj2" fmla="val 102787"/>
              <a:gd name="adj3" fmla="val 72755"/>
              <a:gd name="adj4" fmla="val 132444"/>
            </a:avLst>
          </a:prstGeom>
          <a:solidFill>
            <a:srgbClr val="FFFFCC"/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/>
              <a:t>2</a:t>
            </a:r>
            <a:r>
              <a:rPr lang="ru-RU"/>
              <a:t>. Загрузить файл в систему, открыть загруженный файл.</a:t>
            </a:r>
          </a:p>
        </p:txBody>
      </p:sp>
      <p:pic>
        <p:nvPicPr>
          <p:cNvPr id="9" name="Picture 5" descr="17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79991" y="188641"/>
            <a:ext cx="1027744" cy="43924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56" name="Picture 1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97999" y="764704"/>
            <a:ext cx="4546001" cy="5250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1557338"/>
            <a:ext cx="395287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6912768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Предоставление совместного доступа</a:t>
            </a:r>
          </a:p>
        </p:txBody>
      </p:sp>
      <p:sp>
        <p:nvSpPr>
          <p:cNvPr id="31752" name="AutoShape 8"/>
          <p:cNvSpPr>
            <a:spLocks noGrp="1"/>
          </p:cNvSpPr>
          <p:nvPr>
            <p:ph idx="1"/>
          </p:nvPr>
        </p:nvSpPr>
        <p:spPr>
          <a:xfrm>
            <a:off x="179512" y="3284984"/>
            <a:ext cx="3024188" cy="790575"/>
          </a:xfrm>
          <a:prstGeom prst="borderCallout1">
            <a:avLst>
              <a:gd name="adj1" fmla="val 14458"/>
              <a:gd name="adj2" fmla="val 102519"/>
              <a:gd name="adj3" fmla="val -25301"/>
              <a:gd name="adj4" fmla="val 105931"/>
            </a:avLst>
          </a:prstGeom>
          <a:solidFill>
            <a:srgbClr val="FFFFCC"/>
          </a:solidFill>
          <a:ln w="25400">
            <a:solidFill>
              <a:srgbClr val="FF0000"/>
            </a:solidFill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sz="1600" dirty="0"/>
              <a:t>1. Открыв файл, воспользоваться кнопкой «Предоставить доступ». </a:t>
            </a:r>
          </a:p>
        </p:txBody>
      </p:sp>
      <p:sp>
        <p:nvSpPr>
          <p:cNvPr id="9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7DE33-F67B-418F-A902-8503ABBF9036}" type="slidenum">
              <a:rPr lang="ru-RU"/>
              <a:pPr/>
              <a:t>28</a:t>
            </a:fld>
            <a:endParaRPr lang="ru-RU"/>
          </a:p>
        </p:txBody>
      </p:sp>
      <p:sp>
        <p:nvSpPr>
          <p:cNvPr id="31753" name="AutoShape 9"/>
          <p:cNvSpPr>
            <a:spLocks/>
          </p:cNvSpPr>
          <p:nvPr/>
        </p:nvSpPr>
        <p:spPr bwMode="auto">
          <a:xfrm>
            <a:off x="755650" y="4797425"/>
            <a:ext cx="3024188" cy="790575"/>
          </a:xfrm>
          <a:prstGeom prst="borderCallout1">
            <a:avLst>
              <a:gd name="adj1" fmla="val 14458"/>
              <a:gd name="adj2" fmla="val 102519"/>
              <a:gd name="adj3" fmla="val -240560"/>
              <a:gd name="adj4" fmla="val 239736"/>
            </a:avLst>
          </a:prstGeom>
          <a:solidFill>
            <a:srgbClr val="FFFFCC"/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lnSpc>
                <a:spcPct val="90000"/>
              </a:lnSpc>
            </a:pPr>
            <a:r>
              <a:rPr lang="ru-RU" sz="1600"/>
              <a:t>2. Изменить параметры доступа к файлу.</a:t>
            </a:r>
          </a:p>
        </p:txBody>
      </p:sp>
      <p:sp>
        <p:nvSpPr>
          <p:cNvPr id="31754" name="AutoShape 10"/>
          <p:cNvSpPr>
            <a:spLocks noChangeArrowheads="1"/>
          </p:cNvSpPr>
          <p:nvPr/>
        </p:nvSpPr>
        <p:spPr bwMode="auto">
          <a:xfrm>
            <a:off x="2470150" y="2295525"/>
            <a:ext cx="1670050" cy="412750"/>
          </a:xfrm>
          <a:prstGeom prst="roundRect">
            <a:avLst>
              <a:gd name="adj" fmla="val 3801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755" name="AutoShape 11"/>
          <p:cNvSpPr>
            <a:spLocks noChangeArrowheads="1"/>
          </p:cNvSpPr>
          <p:nvPr/>
        </p:nvSpPr>
        <p:spPr bwMode="auto">
          <a:xfrm>
            <a:off x="7235825" y="2492375"/>
            <a:ext cx="1670050" cy="412750"/>
          </a:xfrm>
          <a:prstGeom prst="roundRect">
            <a:avLst>
              <a:gd name="adj" fmla="val 3801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96" r="5533"/>
          <a:stretch>
            <a:fillRect/>
          </a:stretch>
        </p:blipFill>
        <p:spPr bwMode="auto">
          <a:xfrm>
            <a:off x="4716016" y="764704"/>
            <a:ext cx="4176464" cy="5250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4" name="AutoShape 6"/>
          <p:cNvSpPr>
            <a:spLocks noGrp="1"/>
          </p:cNvSpPr>
          <p:nvPr>
            <p:ph idx="1"/>
          </p:nvPr>
        </p:nvSpPr>
        <p:spPr>
          <a:xfrm>
            <a:off x="1116013" y="4797425"/>
            <a:ext cx="3024187" cy="790575"/>
          </a:xfrm>
          <a:prstGeom prst="borderCallout1">
            <a:avLst>
              <a:gd name="adj1" fmla="val 14458"/>
              <a:gd name="adj2" fmla="val -2519"/>
              <a:gd name="adj3" fmla="val -289759"/>
              <a:gd name="adj4" fmla="val -8347"/>
            </a:avLst>
          </a:prstGeom>
          <a:solidFill>
            <a:srgbClr val="FFFFCC"/>
          </a:solidFill>
          <a:ln w="25400">
            <a:solidFill>
              <a:srgbClr val="FF0000"/>
            </a:solidFill>
          </a:ln>
        </p:spPr>
        <p:txBody>
          <a:bodyPr/>
          <a:lstStyle/>
          <a:p>
            <a:pPr algn="ctr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sz="1500"/>
              <a:t>3. Установить доступ пользователям, у которых есть ссылка на файл</a:t>
            </a:r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A7EC0-BE69-4025-88DD-665EA06F84DB}" type="slidenum">
              <a:rPr lang="ru-RU"/>
              <a:pPr/>
              <a:t>29</a:t>
            </a:fld>
            <a:endParaRPr lang="ru-RU"/>
          </a:p>
        </p:txBody>
      </p:sp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13" r="7588"/>
          <a:stretch>
            <a:fillRect/>
          </a:stretch>
        </p:blipFill>
        <p:spPr bwMode="auto">
          <a:xfrm>
            <a:off x="0" y="620688"/>
            <a:ext cx="4680520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2775" name="AutoShape 7"/>
          <p:cNvSpPr>
            <a:spLocks noChangeArrowheads="1"/>
          </p:cNvSpPr>
          <p:nvPr/>
        </p:nvSpPr>
        <p:spPr bwMode="auto">
          <a:xfrm>
            <a:off x="468313" y="1989138"/>
            <a:ext cx="3527425" cy="576262"/>
          </a:xfrm>
          <a:prstGeom prst="roundRect">
            <a:avLst>
              <a:gd name="adj" fmla="val 3801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776" name="AutoShape 8"/>
          <p:cNvSpPr>
            <a:spLocks/>
          </p:cNvSpPr>
          <p:nvPr/>
        </p:nvSpPr>
        <p:spPr bwMode="auto">
          <a:xfrm>
            <a:off x="6119813" y="115888"/>
            <a:ext cx="3024187" cy="790575"/>
          </a:xfrm>
          <a:prstGeom prst="borderCallout1">
            <a:avLst>
              <a:gd name="adj1" fmla="val 14458"/>
              <a:gd name="adj2" fmla="val -2519"/>
              <a:gd name="adj3" fmla="val 171287"/>
              <a:gd name="adj4" fmla="val -20472"/>
            </a:avLst>
          </a:prstGeom>
          <a:solidFill>
            <a:srgbClr val="FFFFCC"/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lnSpc>
                <a:spcPct val="80000"/>
              </a:lnSpc>
            </a:pPr>
            <a:r>
              <a:rPr lang="ru-RU" sz="1500"/>
              <a:t>4. Скопировать появившуюся ссылку и нажать кнопку «Готово».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Применение</a:t>
            </a:r>
            <a:r>
              <a:rPr lang="en-US" dirty="0" smtClean="0"/>
              <a:t> </a:t>
            </a:r>
            <a:r>
              <a:rPr lang="en-US" dirty="0" err="1" smtClean="0"/>
              <a:t>инновационных</a:t>
            </a:r>
            <a:r>
              <a:rPr lang="en-US" dirty="0" smtClean="0"/>
              <a:t> </a:t>
            </a:r>
            <a:r>
              <a:rPr lang="en-US" dirty="0" err="1" smtClean="0"/>
              <a:t>средств</a:t>
            </a:r>
            <a:r>
              <a:rPr lang="en-US" dirty="0" smtClean="0"/>
              <a:t> в </a:t>
            </a:r>
            <a:r>
              <a:rPr lang="en-US" dirty="0" err="1" smtClean="0"/>
              <a:t>практической</a:t>
            </a:r>
            <a:r>
              <a:rPr lang="en-US" dirty="0" smtClean="0"/>
              <a:t> </a:t>
            </a:r>
            <a:r>
              <a:rPr lang="en-US" dirty="0" err="1" smtClean="0"/>
              <a:t>деятельности</a:t>
            </a:r>
            <a:r>
              <a:rPr lang="en-US" dirty="0" smtClean="0"/>
              <a:t> </a:t>
            </a:r>
            <a:r>
              <a:rPr lang="en-US" dirty="0" err="1" smtClean="0"/>
              <a:t>учителя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974871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открывает</a:t>
            </a:r>
            <a:r>
              <a:rPr lang="en-US" dirty="0" smtClean="0"/>
              <a:t> </a:t>
            </a:r>
            <a:r>
              <a:rPr lang="en-US" dirty="0" err="1" smtClean="0"/>
              <a:t>перед</a:t>
            </a:r>
            <a:r>
              <a:rPr lang="en-US" dirty="0" smtClean="0"/>
              <a:t> </a:t>
            </a:r>
            <a:r>
              <a:rPr lang="en-US" dirty="0" err="1" smtClean="0"/>
              <a:t>ним</a:t>
            </a:r>
            <a:r>
              <a:rPr lang="en-US" dirty="0" smtClean="0"/>
              <a:t> </a:t>
            </a:r>
            <a:r>
              <a:rPr lang="en-US" dirty="0" err="1" smtClean="0"/>
              <a:t>широкие</a:t>
            </a:r>
            <a:r>
              <a:rPr lang="en-US" dirty="0" smtClean="0"/>
              <a:t> </a:t>
            </a:r>
            <a:r>
              <a:rPr lang="en-US" dirty="0" err="1" smtClean="0"/>
              <a:t>возможности</a:t>
            </a:r>
            <a:r>
              <a:rPr lang="en-US" dirty="0" smtClean="0"/>
              <a:t> </a:t>
            </a:r>
            <a:r>
              <a:rPr lang="en-US" dirty="0" err="1" smtClean="0"/>
              <a:t>для</a:t>
            </a:r>
            <a:r>
              <a:rPr lang="en-US" dirty="0" smtClean="0"/>
              <a:t> </a:t>
            </a:r>
            <a:r>
              <a:rPr lang="en-US" dirty="0" err="1" smtClean="0"/>
              <a:t>реализации</a:t>
            </a:r>
            <a:r>
              <a:rPr lang="en-US" dirty="0" smtClean="0"/>
              <a:t> </a:t>
            </a:r>
            <a:r>
              <a:rPr lang="en-US" dirty="0" err="1" smtClean="0"/>
              <a:t>учебных</a:t>
            </a:r>
            <a:r>
              <a:rPr lang="en-US" dirty="0" smtClean="0"/>
              <a:t> </a:t>
            </a:r>
            <a:r>
              <a:rPr lang="en-US" dirty="0" err="1" smtClean="0"/>
              <a:t>программ</a:t>
            </a:r>
            <a:r>
              <a:rPr lang="en-US" dirty="0" smtClean="0"/>
              <a:t>, </a:t>
            </a:r>
            <a:endParaRPr lang="ru-RU" dirty="0" smtClean="0"/>
          </a:p>
          <a:p>
            <a:r>
              <a:rPr lang="en-US" dirty="0" err="1" smtClean="0"/>
              <a:t>помогает</a:t>
            </a:r>
            <a:r>
              <a:rPr lang="en-US" dirty="0" smtClean="0"/>
              <a:t> </a:t>
            </a:r>
            <a:r>
              <a:rPr lang="en-US" dirty="0" err="1" smtClean="0"/>
              <a:t>повысить</a:t>
            </a:r>
            <a:r>
              <a:rPr lang="en-US" dirty="0" smtClean="0"/>
              <a:t> </a:t>
            </a:r>
            <a:r>
              <a:rPr lang="en-US" dirty="0" err="1" smtClean="0"/>
              <a:t>эффективность</a:t>
            </a:r>
            <a:r>
              <a:rPr lang="en-US" dirty="0" smtClean="0"/>
              <a:t> </a:t>
            </a:r>
            <a:r>
              <a:rPr lang="en-US" dirty="0" err="1" smtClean="0"/>
              <a:t>обучения</a:t>
            </a:r>
            <a:r>
              <a:rPr lang="en-US" dirty="0" smtClean="0"/>
              <a:t>, </a:t>
            </a:r>
            <a:endParaRPr lang="ru-RU" dirty="0" smtClean="0"/>
          </a:p>
          <a:p>
            <a:r>
              <a:rPr lang="en-US" dirty="0" smtClean="0"/>
              <a:t>а </a:t>
            </a:r>
            <a:r>
              <a:rPr lang="en-US" dirty="0" err="1" smtClean="0"/>
              <a:t>также</a:t>
            </a:r>
            <a:r>
              <a:rPr lang="en-US" dirty="0" smtClean="0"/>
              <a:t> </a:t>
            </a:r>
            <a:r>
              <a:rPr lang="en-US" dirty="0" err="1" smtClean="0"/>
              <a:t>заинтересовать</a:t>
            </a:r>
            <a:r>
              <a:rPr lang="en-US" dirty="0" smtClean="0"/>
              <a:t> </a:t>
            </a:r>
            <a:r>
              <a:rPr lang="en-US" dirty="0" err="1" smtClean="0"/>
              <a:t>учащихся</a:t>
            </a:r>
            <a:r>
              <a:rPr lang="en-US" dirty="0" smtClean="0"/>
              <a:t>, </a:t>
            </a:r>
            <a:r>
              <a:rPr lang="en-US" dirty="0" err="1" smtClean="0"/>
              <a:t>мотивировать</a:t>
            </a:r>
            <a:r>
              <a:rPr lang="en-US" dirty="0" smtClean="0"/>
              <a:t> </a:t>
            </a:r>
            <a:r>
              <a:rPr lang="en-US" dirty="0" err="1" smtClean="0"/>
              <a:t>их</a:t>
            </a:r>
            <a:r>
              <a:rPr lang="en-US" dirty="0" smtClean="0"/>
              <a:t> к </a:t>
            </a:r>
            <a:r>
              <a:rPr lang="en-US" dirty="0" err="1" smtClean="0"/>
              <a:t>изучению</a:t>
            </a:r>
            <a:r>
              <a:rPr lang="en-US" dirty="0" smtClean="0"/>
              <a:t> </a:t>
            </a:r>
            <a:r>
              <a:rPr lang="en-US" dirty="0" err="1" smtClean="0"/>
              <a:t>предмета</a:t>
            </a:r>
            <a:r>
              <a:rPr lang="en-US" dirty="0" smtClean="0"/>
              <a:t>, </a:t>
            </a:r>
            <a:r>
              <a:rPr lang="en-US" dirty="0" err="1" smtClean="0"/>
              <a:t>развить</a:t>
            </a:r>
            <a:r>
              <a:rPr lang="en-US" dirty="0" smtClean="0"/>
              <a:t> </a:t>
            </a:r>
            <a:r>
              <a:rPr lang="en-US" dirty="0" err="1" smtClean="0"/>
              <a:t>познавательные</a:t>
            </a:r>
            <a:r>
              <a:rPr lang="en-US" dirty="0" smtClean="0"/>
              <a:t> </a:t>
            </a:r>
            <a:r>
              <a:rPr lang="en-US" dirty="0" err="1" smtClean="0"/>
              <a:t>навыки</a:t>
            </a:r>
            <a:r>
              <a:rPr lang="en-US" dirty="0" smtClean="0"/>
              <a:t> и </a:t>
            </a:r>
            <a:r>
              <a:rPr lang="en-US" dirty="0" err="1" smtClean="0"/>
              <a:t>творческое</a:t>
            </a:r>
            <a:r>
              <a:rPr lang="en-US" dirty="0" smtClean="0"/>
              <a:t> </a:t>
            </a:r>
            <a:r>
              <a:rPr lang="en-US" dirty="0" err="1" smtClean="0"/>
              <a:t>мышление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91D3D-A69E-4F0D-A36F-F60734701C4A}" type="slidenum">
              <a:rPr lang="ru-RU" smtClean="0"/>
              <a:pPr/>
              <a:t>3</a:t>
            </a:fld>
            <a:endParaRPr lang="ru-RU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dirty="0" smtClean="0"/>
              <a:t>Заключение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Взаимодействие в сети интернет становится неотъемлемой частью учебного процесса, улучшает его эффективность и вызывает интерес у учащихся. </a:t>
            </a:r>
          </a:p>
          <a:p>
            <a:r>
              <a:rPr lang="ru-RU" dirty="0" smtClean="0"/>
              <a:t>Сервисы </a:t>
            </a:r>
            <a:r>
              <a:rPr lang="ru-RU" dirty="0" err="1" smtClean="0"/>
              <a:t>Google</a:t>
            </a:r>
            <a:r>
              <a:rPr lang="ru-RU" dirty="0" smtClean="0"/>
              <a:t> позволяют учителю организовать свое пространство в сети и обеспечить коммуникацию с учащимися как в учебной, так и в культурно-просветительской работе.</a:t>
            </a:r>
          </a:p>
          <a:p>
            <a:r>
              <a:rPr lang="ru-RU" dirty="0" smtClean="0"/>
              <a:t> Задания и материалы, которыми может поделиться учитель, помогут учащимся в более глубоком усвоении изучаемых тем, а использование дополнительных сервисов для создания учебных продуктов поможет развить познавательные умения и творческое мышление, а также совершенствовать навыки работы с мультимедиа-продуктами. </a:t>
            </a:r>
          </a:p>
          <a:p>
            <a:r>
              <a:rPr lang="ru-RU" dirty="0" smtClean="0"/>
              <a:t>При рациональном использовании сетевых сервисов процесс коммуникации между учителем и учащимися станет намного результативнее, а совместная работа поможет в решении образовательных задач и достижении общих целей.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91D3D-A69E-4F0D-A36F-F60734701C4A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За последние годы широкое распространение получили </a:t>
            </a:r>
            <a:r>
              <a:rPr lang="ru-RU" dirty="0" err="1" smtClean="0"/>
              <a:t>интернет-сервисы</a:t>
            </a:r>
            <a:r>
              <a:rPr lang="ru-RU" dirty="0" smtClean="0"/>
              <a:t>, которые позволяют не только разрабатывать объекты мультимедиа, например, презентации, слайд-шоу, интерактивные плакаты, но и размещать их в сети для совместного доступа и последующей работы с ними. Более того, появилось множество социальных сетей, которые делают удобным и доступным не только процесс общения, но и обеспечивают передачу документов, изображений, видеоматериалов и приложений между пользователями, что крайне важно для тех, кто использует данные сети в образовательных целях.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91D3D-A69E-4F0D-A36F-F60734701C4A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сервисы </a:t>
            </a:r>
            <a:r>
              <a:rPr lang="ru-RU" dirty="0" err="1" smtClean="0"/>
              <a:t>Google</a:t>
            </a:r>
            <a:r>
              <a:rPr lang="ru-RU" dirty="0" smtClean="0"/>
              <a:t> с большим количеством инструментов для коллективной и индивидуальной работы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785926"/>
            <a:ext cx="8229600" cy="4525963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С помощью данных сервисов можно создавать:</a:t>
            </a:r>
          </a:p>
          <a:p>
            <a:r>
              <a:rPr lang="ru-RU" dirty="0" smtClean="0"/>
              <a:t>документы, таблицы, презентации с возможностью совместного редактирования и обсуждения на персональных и коллективных сайтах и </a:t>
            </a:r>
            <a:r>
              <a:rPr lang="ru-RU" dirty="0" err="1" smtClean="0"/>
              <a:t>блогах</a:t>
            </a:r>
            <a:r>
              <a:rPr lang="ru-RU" dirty="0" smtClean="0"/>
              <a:t>;</a:t>
            </a:r>
          </a:p>
          <a:p>
            <a:r>
              <a:rPr lang="ru-RU" dirty="0" smtClean="0"/>
              <a:t>системы Google-поиска;</a:t>
            </a:r>
          </a:p>
          <a:p>
            <a:r>
              <a:rPr lang="ru-RU" dirty="0" smtClean="0"/>
              <a:t>календари и заметки, позволяющие вести планирование, добавлять в них важные события;</a:t>
            </a:r>
          </a:p>
          <a:p>
            <a:r>
              <a:rPr lang="ru-RU" dirty="0" smtClean="0"/>
              <a:t>альбомы </a:t>
            </a:r>
            <a:r>
              <a:rPr lang="ru-RU" dirty="0" err="1" smtClean="0"/>
              <a:t>Picasa</a:t>
            </a:r>
            <a:r>
              <a:rPr lang="ru-RU" dirty="0" smtClean="0"/>
              <a:t> с иллюстрациями и фотографиями;</a:t>
            </a:r>
          </a:p>
          <a:p>
            <a:r>
              <a:rPr lang="ru-RU" dirty="0" smtClean="0"/>
              <a:t>различные обучающие видео, используя сервис </a:t>
            </a:r>
            <a:r>
              <a:rPr lang="ru-RU" dirty="0" err="1" smtClean="0"/>
              <a:t>YouTube</a:t>
            </a:r>
            <a:r>
              <a:rPr lang="ru-RU" dirty="0" smtClean="0"/>
              <a:t>, а также находить интересные видеоматериалы, добавлять видеофрагменты на свой сайт или </a:t>
            </a:r>
            <a:r>
              <a:rPr lang="ru-RU" dirty="0" err="1" smtClean="0"/>
              <a:t>блог</a:t>
            </a:r>
            <a:r>
              <a:rPr lang="ru-RU" dirty="0" smtClean="0"/>
              <a:t>, делиться ссылками с учащимися;</a:t>
            </a:r>
          </a:p>
          <a:p>
            <a:r>
              <a:rPr lang="ru-RU" dirty="0" smtClean="0"/>
              <a:t>персональные </a:t>
            </a:r>
            <a:r>
              <a:rPr lang="ru-RU" dirty="0" err="1" smtClean="0"/>
              <a:t>веб-сайты</a:t>
            </a:r>
            <a:r>
              <a:rPr lang="ru-RU" dirty="0" smtClean="0"/>
              <a:t>, размещать на них учебные материалы, задания и вести обсуждения;</a:t>
            </a:r>
          </a:p>
          <a:p>
            <a:r>
              <a:rPr lang="en-US" dirty="0" err="1" smtClean="0"/>
              <a:t>карты</a:t>
            </a:r>
            <a:r>
              <a:rPr lang="en-US" dirty="0" smtClean="0"/>
              <a:t> и </a:t>
            </a:r>
            <a:r>
              <a:rPr lang="en-US" dirty="0" err="1" smtClean="0"/>
              <a:t>маршруты</a:t>
            </a:r>
            <a:r>
              <a:rPr lang="en-US" dirty="0" smtClean="0"/>
              <a:t>, </a:t>
            </a:r>
            <a:r>
              <a:rPr lang="en-US" dirty="0" err="1" smtClean="0"/>
              <a:t>размещать</a:t>
            </a:r>
            <a:r>
              <a:rPr lang="en-US" dirty="0" smtClean="0"/>
              <a:t> </a:t>
            </a:r>
            <a:r>
              <a:rPr lang="en-US" dirty="0" err="1" smtClean="0"/>
              <a:t>их</a:t>
            </a:r>
            <a:r>
              <a:rPr lang="en-US" dirty="0" smtClean="0"/>
              <a:t> </a:t>
            </a:r>
            <a:r>
              <a:rPr lang="en-US" dirty="0" err="1" smtClean="0"/>
              <a:t>на</a:t>
            </a:r>
            <a:r>
              <a:rPr lang="en-US" dirty="0" smtClean="0"/>
              <a:t> </a:t>
            </a:r>
            <a:r>
              <a:rPr lang="en-US" dirty="0" err="1" smtClean="0"/>
              <a:t>своем</a:t>
            </a:r>
            <a:r>
              <a:rPr lang="en-US" dirty="0" smtClean="0"/>
              <a:t> </a:t>
            </a:r>
            <a:r>
              <a:rPr lang="en-US" dirty="0" err="1" smtClean="0"/>
              <a:t>сайте</a:t>
            </a:r>
            <a:r>
              <a:rPr lang="en-US" dirty="0" smtClean="0"/>
              <a:t>, </a:t>
            </a:r>
            <a:r>
              <a:rPr lang="en-US" dirty="0" err="1" smtClean="0"/>
              <a:t>делать</a:t>
            </a:r>
            <a:r>
              <a:rPr lang="en-US" dirty="0" smtClean="0"/>
              <a:t> </a:t>
            </a:r>
            <a:r>
              <a:rPr lang="en-US" dirty="0" err="1" smtClean="0"/>
              <a:t>отметки</a:t>
            </a:r>
            <a:r>
              <a:rPr lang="en-US" dirty="0" smtClean="0"/>
              <a:t> и </a:t>
            </a:r>
            <a:r>
              <a:rPr lang="en-US" dirty="0" err="1" smtClean="0"/>
              <a:t>прикреплять</a:t>
            </a:r>
            <a:r>
              <a:rPr lang="en-US" dirty="0" smtClean="0"/>
              <a:t> </a:t>
            </a:r>
            <a:r>
              <a:rPr lang="en-US" dirty="0" err="1" smtClean="0"/>
              <a:t>фотографии</a:t>
            </a:r>
            <a:r>
              <a:rPr lang="en-US" dirty="0" smtClean="0"/>
              <a:t> </a:t>
            </a:r>
            <a:r>
              <a:rPr lang="en-US" dirty="0" err="1" smtClean="0"/>
              <a:t>различных</a:t>
            </a:r>
            <a:r>
              <a:rPr lang="en-US" dirty="0" smtClean="0"/>
              <a:t> </a:t>
            </a:r>
            <a:r>
              <a:rPr lang="en-US" dirty="0" err="1" smtClean="0"/>
              <a:t>объектов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91D3D-A69E-4F0D-A36F-F60734701C4A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основных сервисах, позволяющих учителю создать свое пространство в сети и приступить к организации совместной деятельности, то следует обратить внимание на сервисы </a:t>
            </a:r>
            <a:r>
              <a:rPr lang="ru-RU" dirty="0" err="1" smtClean="0"/>
              <a:t>Google</a:t>
            </a:r>
            <a:r>
              <a:rPr lang="ru-RU" dirty="0" smtClean="0"/>
              <a:t> </a:t>
            </a:r>
            <a:r>
              <a:rPr lang="ru-RU" dirty="0" err="1" smtClean="0"/>
              <a:t>Docs</a:t>
            </a:r>
            <a:r>
              <a:rPr lang="ru-RU" dirty="0" smtClean="0"/>
              <a:t>, </a:t>
            </a:r>
            <a:r>
              <a:rPr lang="ru-RU" dirty="0" err="1" smtClean="0"/>
              <a:t>Google</a:t>
            </a:r>
            <a:r>
              <a:rPr lang="ru-RU" dirty="0" smtClean="0"/>
              <a:t> </a:t>
            </a:r>
            <a:r>
              <a:rPr lang="ru-RU" dirty="0" err="1" smtClean="0"/>
              <a:t>Drive</a:t>
            </a:r>
            <a:r>
              <a:rPr lang="ru-RU" dirty="0" smtClean="0"/>
              <a:t> и </a:t>
            </a:r>
            <a:r>
              <a:rPr lang="ru-RU" dirty="0" err="1" smtClean="0"/>
              <a:t>Google</a:t>
            </a:r>
            <a:r>
              <a:rPr lang="ru-RU" dirty="0" smtClean="0"/>
              <a:t> </a:t>
            </a:r>
            <a:r>
              <a:rPr lang="ru-RU" dirty="0" err="1" smtClean="0"/>
              <a:t>Sites</a:t>
            </a:r>
            <a:r>
              <a:rPr lang="ru-RU" dirty="0" smtClean="0"/>
              <a:t>. Их использование совместно с подключаемыми приложениями предоставляет возможность для успешной коллективной и индивидуальной работы.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91D3D-A69E-4F0D-A36F-F60734701C4A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800"/>
              <a:t>Почему </a:t>
            </a:r>
            <a:r>
              <a:rPr lang="en-US" sz="4800"/>
              <a:t>Google</a:t>
            </a:r>
            <a:r>
              <a:rPr lang="ru-RU" sz="4800"/>
              <a:t>?</a:t>
            </a:r>
            <a:br>
              <a:rPr lang="ru-RU" sz="4800"/>
            </a:br>
            <a:r>
              <a:rPr lang="ru-RU" sz="3000"/>
              <a:t>10 аргументов «за»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19263"/>
            <a:ext cx="8229600" cy="630237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None/>
            </a:pPr>
            <a:r>
              <a:rPr lang="ru-RU" sz="3800" dirty="0"/>
              <a:t>1. Бесплатность.</a:t>
            </a:r>
          </a:p>
          <a:p>
            <a:pPr>
              <a:buFont typeface="Wingdings" pitchFamily="2" charset="2"/>
              <a:buNone/>
            </a:pPr>
            <a:endParaRPr lang="ru-RU" sz="3800" dirty="0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B7DC1-C6F2-4558-BECA-C8A99B5CFE8A}" type="slidenum">
              <a:rPr lang="ru-RU"/>
              <a:pPr/>
              <a:t>7</a:t>
            </a:fld>
            <a:endParaRPr lang="ru-RU" dirty="0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457200" y="2636838"/>
            <a:ext cx="6130925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lang="ru-RU" sz="3000" dirty="0"/>
              <a:t>доступны все базовые возможности;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lang="ru-RU" sz="3000" dirty="0"/>
              <a:t>отсутствие ограничений на период использования;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endParaRPr lang="ru-RU" sz="3000" dirty="0"/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endParaRPr lang="ru-RU" sz="3000" dirty="0"/>
          </a:p>
        </p:txBody>
      </p:sp>
      <p:pic>
        <p:nvPicPr>
          <p:cNvPr id="6" name="Picture 6" descr="17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7625" y="836613"/>
            <a:ext cx="781050" cy="46815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800"/>
              <a:t>Почему </a:t>
            </a:r>
            <a:r>
              <a:rPr lang="en-US" sz="4800"/>
              <a:t>Google</a:t>
            </a:r>
            <a:r>
              <a:rPr lang="ru-RU" sz="4800"/>
              <a:t>?</a:t>
            </a:r>
            <a:br>
              <a:rPr lang="ru-RU" sz="4800"/>
            </a:br>
            <a:r>
              <a:rPr lang="ru-RU" sz="3000"/>
              <a:t>10 аргументов «за»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19263"/>
            <a:ext cx="8229600" cy="70167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/>
              <a:t>2. Один аккаунт – все сервисы.</a:t>
            </a:r>
          </a:p>
          <a:p>
            <a:pPr>
              <a:buFont typeface="Wingdings" pitchFamily="2" charset="2"/>
              <a:buNone/>
            </a:pPr>
            <a:endParaRPr lang="ru-RU"/>
          </a:p>
          <a:p>
            <a:pPr>
              <a:buFont typeface="Wingdings" pitchFamily="2" charset="2"/>
              <a:buNone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C5CCE-780B-41E7-BC3A-4B9237B36D5D}" type="slidenum">
              <a:rPr lang="ru-RU"/>
              <a:pPr/>
              <a:t>8</a:t>
            </a:fld>
            <a:endParaRPr lang="ru-RU"/>
          </a:p>
        </p:txBody>
      </p:sp>
      <p:pic>
        <p:nvPicPr>
          <p:cNvPr id="3076" name="Picture 4" descr="google-servic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2928934"/>
            <a:ext cx="3135313" cy="2727325"/>
          </a:xfrm>
          <a:prstGeom prst="rect">
            <a:avLst/>
          </a:prstGeom>
          <a:noFill/>
        </p:spPr>
      </p:pic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457200" y="2636838"/>
            <a:ext cx="5122863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lang="ru-RU" sz="2200"/>
              <a:t>регистрация требуется только единожды;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lang="ru-RU" sz="2200"/>
              <a:t>новые сервисы можно подключать по мере необходимости;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lang="ru-RU" sz="2200"/>
              <a:t>наличие и настройка персонального организатора всех сервисов </a:t>
            </a:r>
            <a:r>
              <a:rPr lang="en-US" sz="2200"/>
              <a:t>iGoogle</a:t>
            </a:r>
            <a:r>
              <a:rPr lang="ru-RU" sz="2200"/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endParaRPr lang="ru-RU" sz="2200"/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endParaRPr lang="ru-RU" sz="22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800"/>
              <a:t>Почему </a:t>
            </a:r>
            <a:r>
              <a:rPr lang="en-US" sz="4800"/>
              <a:t>Google</a:t>
            </a:r>
            <a:r>
              <a:rPr lang="ru-RU" sz="4800"/>
              <a:t>?</a:t>
            </a:r>
            <a:br>
              <a:rPr lang="ru-RU" sz="4800"/>
            </a:br>
            <a:r>
              <a:rPr lang="ru-RU" sz="3000"/>
              <a:t>10 аргументов «за»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19263"/>
            <a:ext cx="8229600" cy="113347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/>
              <a:t>3. Знакомый интуитивно понятный интерфейс.</a:t>
            </a:r>
          </a:p>
          <a:p>
            <a:pPr>
              <a:buFont typeface="Wingdings" pitchFamily="2" charset="2"/>
              <a:buNone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63242-20C1-4F41-B117-35F655BA8801}" type="slidenum">
              <a:rPr lang="ru-RU"/>
              <a:pPr/>
              <a:t>9</a:t>
            </a:fld>
            <a:endParaRPr lang="ru-RU"/>
          </a:p>
        </p:txBody>
      </p:sp>
      <p:pic>
        <p:nvPicPr>
          <p:cNvPr id="10246" name="Picture 6" descr="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538" y="2636838"/>
            <a:ext cx="4392612" cy="2100262"/>
          </a:xfrm>
          <a:prstGeom prst="rect">
            <a:avLst/>
          </a:prstGeom>
          <a:noFill/>
        </p:spPr>
      </p:pic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468313" y="2852738"/>
            <a:ext cx="5122862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lang="ru-RU" sz="2200"/>
              <a:t>интерфейс соответствует стандартным офисным приложениям;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lang="ru-RU" sz="2200"/>
              <a:t>русскоязычные версии;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lang="ru-RU" sz="2200"/>
              <a:t>общность сервисов</a:t>
            </a:r>
            <a:r>
              <a:rPr lang="en-US" sz="2200"/>
              <a:t> </a:t>
            </a:r>
            <a:r>
              <a:rPr lang="ru-RU" sz="2200"/>
              <a:t>–</a:t>
            </a:r>
            <a:r>
              <a:rPr lang="en-US" sz="2200"/>
              <a:t/>
            </a:r>
            <a:br>
              <a:rPr lang="en-US" sz="2200"/>
            </a:br>
            <a:r>
              <a:rPr lang="ru-RU" sz="2200"/>
              <a:t>общность интерфейсов.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endParaRPr lang="ru-RU" sz="2200"/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endParaRPr lang="ru-RU" sz="22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радуг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радуга</Template>
  <TotalTime>135</TotalTime>
  <Words>757</Words>
  <Application>Microsoft Office PowerPoint</Application>
  <PresentationFormat>Экран (4:3)</PresentationFormat>
  <Paragraphs>121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радуга</vt:lpstr>
      <vt:lpstr>Сервисы Google в образовании</vt:lpstr>
      <vt:lpstr>Презентация PowerPoint</vt:lpstr>
      <vt:lpstr>Применение инновационных средств в практической деятельности учителя </vt:lpstr>
      <vt:lpstr>Презентация PowerPoint</vt:lpstr>
      <vt:lpstr>сервисы Google с большим количеством инструментов для коллективной и индивидуальной работы</vt:lpstr>
      <vt:lpstr>Презентация PowerPoint</vt:lpstr>
      <vt:lpstr>Почему Google? 10 аргументов «за»</vt:lpstr>
      <vt:lpstr>Почему Google? 10 аргументов «за»</vt:lpstr>
      <vt:lpstr>Почему Google? 10 аргументов «за»</vt:lpstr>
      <vt:lpstr>Почему Google? 10 аргументов «за»</vt:lpstr>
      <vt:lpstr>Почему Google? 10 аргументов «за»</vt:lpstr>
      <vt:lpstr>Почему Google? 10 аргументов «за»</vt:lpstr>
      <vt:lpstr>Почему Google? 10 аргументов «за»</vt:lpstr>
      <vt:lpstr>Почему Google? 10 аргументов «за»</vt:lpstr>
      <vt:lpstr>Почему Google? 10 аргументов «за»</vt:lpstr>
      <vt:lpstr>Почему Google? 10 аргументов «за»</vt:lpstr>
      <vt:lpstr>Возможные  сдерживающие факторы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Создание документа Google</vt:lpstr>
      <vt:lpstr>Презентация PowerPoint</vt:lpstr>
      <vt:lpstr>Практическое задание. Загрузка документа с компьютера  в сервис “Документы Google”</vt:lpstr>
      <vt:lpstr>Предоставление совместного доступа</vt:lpstr>
      <vt:lpstr>Презентация PowerPoint</vt:lpstr>
      <vt:lpstr>Заключение</vt:lpstr>
    </vt:vector>
  </TitlesOfParts>
  <Company>RePack by SPecialiST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Сервисы Google в образовании</dc:title>
  <dc:creator>Светлана</dc:creator>
  <cp:lastModifiedBy>RTF</cp:lastModifiedBy>
  <cp:revision>16</cp:revision>
  <dcterms:created xsi:type="dcterms:W3CDTF">2012-08-13T11:37:42Z</dcterms:created>
  <dcterms:modified xsi:type="dcterms:W3CDTF">2017-08-31T11:45:24Z</dcterms:modified>
</cp:coreProperties>
</file>