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  <p:sldMasterId id="2147483656" r:id="rId2"/>
  </p:sldMasterIdLst>
  <p:notesMasterIdLst>
    <p:notesMasterId r:id="rId15"/>
  </p:notesMasterIdLst>
  <p:sldIdLst>
    <p:sldId id="256" r:id="rId3"/>
    <p:sldId id="257" r:id="rId4"/>
    <p:sldId id="297" r:id="rId5"/>
    <p:sldId id="299" r:id="rId6"/>
    <p:sldId id="298" r:id="rId7"/>
    <p:sldId id="300" r:id="rId8"/>
    <p:sldId id="301" r:id="rId9"/>
    <p:sldId id="302" r:id="rId10"/>
    <p:sldId id="303" r:id="rId11"/>
    <p:sldId id="305" r:id="rId12"/>
    <p:sldId id="304" r:id="rId13"/>
    <p:sldId id="306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7404E46-DBA8-4CF7-B08D-6E8FDECCC5BF}">
  <a:tblStyle styleId="{B7404E46-DBA8-4CF7-B08D-6E8FDECCC5B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5B4AA29-F824-484E-A175-25E9B5935AF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758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6028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0" y="16778"/>
            <a:ext cx="9144000" cy="1069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2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000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6;&#1073;&#1089;&#1091;&#1078;&#1076;&#1077;&#1085;&#1080;&#1077;.&#1077;&#1092;&#1086;&#1084;.&#1088;&#1092;/" TargetMode="External"/><Relationship Id="rId2" Type="http://schemas.openxmlformats.org/officeDocument/2006/relationships/hyperlink" Target="https://4ege.ru/materials_podgotovka/57160-demoversii-diagnosticheskih-rabot-dlya-uchitele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demo-variant_matematika-i-informatika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/>
        </p:nvSpPr>
        <p:spPr>
          <a:xfrm>
            <a:off x="214312" y="214312"/>
            <a:ext cx="7177087" cy="2554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5400" b="1" dirty="0" smtClean="0">
                <a:solidFill>
                  <a:srgbClr val="558E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аттестации учителей </a:t>
            </a:r>
          </a:p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основе использования единых федеральных оценочных материалов (ЕФОМ)</a:t>
            </a:r>
            <a:endParaRPr lang="ru-RU" sz="4800" b="1" i="0" u="none" strike="noStrike" cap="none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ts val="3200"/>
              <a:buFont typeface="Arial"/>
              <a:buNone/>
            </a:pPr>
            <a:endParaRPr sz="4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0" y="17462"/>
            <a:ext cx="9144000" cy="1068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000"/>
              <a:buFont typeface="Arial"/>
              <a:buNone/>
            </a:pPr>
            <a:r>
              <a:rPr lang="en-US" sz="48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2880" y="0"/>
            <a:ext cx="66078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Как будет работать аттестация </a:t>
            </a:r>
          </a:p>
          <a:p>
            <a:r>
              <a:rPr lang="ru-RU" sz="3200" b="1" dirty="0" smtClean="0"/>
              <a:t>после 2020 года?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02566" cy="474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0" y="17462"/>
            <a:ext cx="9144000" cy="1068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000"/>
              <a:buFont typeface="Arial"/>
              <a:buNone/>
            </a:pPr>
            <a:r>
              <a:rPr lang="en-US" sz="48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2880" y="0"/>
            <a:ext cx="66078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Как будет работать аттестация </a:t>
            </a:r>
          </a:p>
          <a:p>
            <a:r>
              <a:rPr lang="ru-RU" sz="3200" b="1" dirty="0" smtClean="0"/>
              <a:t>после 2020 года?</a:t>
            </a: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844455" cy="493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материалы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310" y="1899746"/>
            <a:ext cx="8828690" cy="460648"/>
          </a:xfrm>
        </p:spPr>
        <p:txBody>
          <a:bodyPr/>
          <a:lstStyle/>
          <a:p>
            <a:r>
              <a:rPr lang="ru-RU" dirty="0" smtClean="0"/>
              <a:t>Демоверсии диагностических работ для учителей:  </a:t>
            </a:r>
          </a:p>
          <a:p>
            <a:r>
              <a:rPr lang="ru-RU" dirty="0" smtClean="0">
                <a:hlinkClick r:id="rId2"/>
              </a:rPr>
              <a:t>https://4ege.ru/materials_podgotovka/57160-demoversii-diagnosticheskih-rabot-dlya-uchiteley.html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315310" y="3066393"/>
            <a:ext cx="8828690" cy="460648"/>
          </a:xfrm>
        </p:spPr>
        <p:txBody>
          <a:bodyPr/>
          <a:lstStyle/>
          <a:p>
            <a:r>
              <a:rPr lang="ru-RU" dirty="0" smtClean="0"/>
              <a:t>Обсуждение  новой  модели  аттестации:  </a:t>
            </a:r>
          </a:p>
          <a:p>
            <a:r>
              <a:rPr lang="ru-RU" u="sng" dirty="0" smtClean="0">
                <a:hlinkClick r:id="rId3"/>
              </a:rPr>
              <a:t>http://обсуждение.ефом.рф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Текст 2"/>
          <p:cNvSpPr>
            <a:spLocks noGrp="1"/>
          </p:cNvSpPr>
          <p:nvPr>
            <p:ph type="body" idx="1"/>
          </p:nvPr>
        </p:nvSpPr>
        <p:spPr>
          <a:xfrm>
            <a:off x="315310" y="4169979"/>
            <a:ext cx="8828690" cy="460648"/>
          </a:xfrm>
        </p:spPr>
        <p:txBody>
          <a:bodyPr/>
          <a:lstStyle/>
          <a:p>
            <a:r>
              <a:rPr lang="ru-RU" dirty="0" smtClean="0"/>
              <a:t>Обсуждение  новой  модели  аттестации:  </a:t>
            </a:r>
          </a:p>
          <a:p>
            <a:r>
              <a:rPr lang="ru-RU" u="sng" dirty="0" smtClean="0">
                <a:hlinkClick r:id="rId3"/>
              </a:rPr>
              <a:t>http://обсуждение.ефом.рф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0" y="17462"/>
            <a:ext cx="9144000" cy="1068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000"/>
              <a:buFont typeface="Arial"/>
              <a:buNone/>
            </a:pPr>
            <a:r>
              <a:rPr lang="en-US" sz="48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dirty="0"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2"/>
          </p:nvPr>
        </p:nvSpPr>
        <p:spPr>
          <a:xfrm>
            <a:off x="442210" y="1825053"/>
            <a:ext cx="8229600" cy="420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indent="671513" algn="just"/>
            <a:r>
              <a:rPr lang="ru-RU" sz="2800" b="1" dirty="0" smtClean="0"/>
              <a:t>Единые федеральные оценочные материалы, </a:t>
            </a:r>
            <a:r>
              <a:rPr lang="ru-RU" sz="2800" dirty="0" smtClean="0"/>
              <a:t>разработанные по заказу Министерства просвещения для аттестации педагогов. </a:t>
            </a:r>
          </a:p>
          <a:p>
            <a:pPr marL="228600" indent="671513" algn="just"/>
            <a:r>
              <a:rPr lang="ru-RU" sz="2800" dirty="0" smtClean="0"/>
              <a:t>Сейчас региональные департаменты и министерства сами решают, как проводить аттестацию педагогов: в одних регионах проводят открытые уроки, в других заполняют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. </a:t>
            </a:r>
          </a:p>
          <a:p>
            <a:pPr marL="228600" indent="671513" algn="just"/>
            <a:r>
              <a:rPr lang="ru-RU" sz="2800" dirty="0" smtClean="0"/>
              <a:t>С 2020 года аттестацию будут проводить по единым правилам —</a:t>
            </a:r>
            <a:r>
              <a:rPr lang="ru-RU" sz="2800" dirty="0" err="1" smtClean="0"/>
              <a:t>ЕФОМы</a:t>
            </a:r>
            <a:r>
              <a:rPr lang="ru-RU" sz="2800" dirty="0" smtClean="0"/>
              <a:t>.</a:t>
            </a:r>
          </a:p>
          <a:p>
            <a:pPr marL="342900" marR="0" lvl="0" indent="-139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0960" y="187139"/>
            <a:ext cx="62905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Что такое ЕФОМ?</a:t>
            </a:r>
            <a:endParaRPr lang="ru-RU" sz="5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0" y="17462"/>
            <a:ext cx="9144000" cy="1068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000"/>
              <a:buFont typeface="Arial"/>
              <a:buNone/>
            </a:pPr>
            <a:r>
              <a:rPr lang="en-US" sz="48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dirty="0"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2"/>
          </p:nvPr>
        </p:nvSpPr>
        <p:spPr>
          <a:xfrm>
            <a:off x="232347" y="1210456"/>
            <a:ext cx="8229600" cy="87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ru-RU" sz="3200" b="1" dirty="0" smtClean="0"/>
              <a:t>ЕФОМ состоят их трех блоков: </a:t>
            </a:r>
          </a:p>
          <a:p>
            <a:pPr marL="342900" marR="0" lvl="0" indent="-139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244" y="0"/>
            <a:ext cx="89867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Из чего состоят </a:t>
            </a:r>
            <a:r>
              <a:rPr lang="ru-RU" sz="5400" b="1" dirty="0" err="1" smtClean="0"/>
              <a:t>ЕФОМы</a:t>
            </a:r>
            <a:r>
              <a:rPr lang="ru-RU" sz="5400" b="1" dirty="0" smtClean="0"/>
              <a:t>?</a:t>
            </a:r>
            <a:endParaRPr lang="ru-RU" sz="5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29193" y="1933731"/>
            <a:ext cx="7704945" cy="1379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письменная работа по учебной дисциплине, которую преподает учитель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99212" y="3500204"/>
            <a:ext cx="7704945" cy="1379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err="1" smtClean="0"/>
              <a:t>видеоурок</a:t>
            </a:r>
            <a:r>
              <a:rPr lang="ru-RU" sz="2800" dirty="0" smtClean="0"/>
              <a:t> с разбором работ учеников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99212" y="5059181"/>
            <a:ext cx="7704945" cy="1379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психолого-педагогическая задача или кейс</a:t>
            </a:r>
            <a:endParaRPr lang="ru-RU" sz="2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0" y="17462"/>
            <a:ext cx="9144000" cy="1068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000"/>
              <a:buFont typeface="Arial"/>
              <a:buNone/>
            </a:pPr>
            <a:r>
              <a:rPr lang="en-US" sz="48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dirty="0"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2"/>
          </p:nvPr>
        </p:nvSpPr>
        <p:spPr>
          <a:xfrm>
            <a:off x="442210" y="1810063"/>
            <a:ext cx="8229600" cy="420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630238" algn="just"/>
            <a:r>
              <a:rPr lang="ru-RU" sz="2400" b="1" dirty="0" smtClean="0"/>
              <a:t>Первый "блок" - письменная работа по предмету</a:t>
            </a:r>
            <a:r>
              <a:rPr lang="ru-RU" sz="2400" dirty="0" smtClean="0"/>
              <a:t>, на выполнение которой в апробации отводилось два часа. </a:t>
            </a:r>
          </a:p>
          <a:p>
            <a:pPr marL="0" indent="630238" algn="just"/>
            <a:endParaRPr lang="ru-RU" sz="2400" dirty="0" smtClean="0"/>
          </a:p>
          <a:p>
            <a:pPr marL="0" indent="630238" algn="just"/>
            <a:r>
              <a:rPr lang="ru-RU" sz="2000" dirty="0" smtClean="0"/>
              <a:t>К примеру, учитель математики будет не только решать уравнения и выводить производные. В ход пойдут и методические задачки: найти ошибку в решении школьника, помочь ее исправить и поставить адекватную оценку. Составить план урока, выстроить материал так, чтобы ребенок его усвоил… Да много чего еще. И если ЕГЭ нацелен на проверку конкретных знаний, то у единых заданий для учителей задач гораздо больше. В планах до 2020 года - разработка </a:t>
            </a:r>
            <a:r>
              <a:rPr lang="ru-RU" sz="2000" dirty="0" err="1" smtClean="0"/>
              <a:t>ЕФОМов</a:t>
            </a:r>
            <a:r>
              <a:rPr lang="ru-RU" sz="2000" dirty="0" smtClean="0"/>
              <a:t> по всем школьным предметам</a:t>
            </a:r>
            <a:r>
              <a:rPr lang="ru-RU" sz="2400" dirty="0" smtClean="0"/>
              <a:t>. </a:t>
            </a:r>
          </a:p>
          <a:p>
            <a:pPr marL="0" indent="630238" algn="just"/>
            <a:r>
              <a:rPr lang="ru-RU" sz="2400" dirty="0" smtClean="0"/>
              <a:t>Образец письменной  работы по  </a:t>
            </a:r>
            <a:r>
              <a:rPr lang="ru-RU" sz="2400" dirty="0" smtClean="0">
                <a:hlinkClick r:id="rId3" action="ppaction://hlinkfile"/>
              </a:rPr>
              <a:t>информатике  и математике</a:t>
            </a:r>
            <a:endParaRPr lang="ru-RU" sz="2400" dirty="0" smtClean="0"/>
          </a:p>
          <a:p>
            <a:pPr marL="342900" marR="0" lvl="0" indent="-139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0960" y="187139"/>
            <a:ext cx="62905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Что такое ЕФОМ?</a:t>
            </a:r>
            <a:endParaRPr lang="ru-RU" sz="5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0" y="17462"/>
            <a:ext cx="9144000" cy="1068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000"/>
              <a:buFont typeface="Arial"/>
              <a:buNone/>
            </a:pPr>
            <a:r>
              <a:rPr lang="en-US" sz="48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dirty="0"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2"/>
          </p:nvPr>
        </p:nvSpPr>
        <p:spPr>
          <a:xfrm>
            <a:off x="427220" y="1705132"/>
            <a:ext cx="8229600" cy="420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630238" algn="just"/>
            <a:r>
              <a:rPr lang="ru-RU" sz="2400" b="1" dirty="0" smtClean="0"/>
              <a:t>Второй "блок" – </a:t>
            </a:r>
            <a:r>
              <a:rPr lang="ru-RU" sz="2400" b="1" dirty="0" err="1" smtClean="0"/>
              <a:t>видеоурок</a:t>
            </a:r>
            <a:r>
              <a:rPr lang="ru-RU" sz="2400" b="1" dirty="0" smtClean="0"/>
              <a:t>.</a:t>
            </a:r>
            <a:r>
              <a:rPr lang="ru-RU" sz="2400" dirty="0" smtClean="0"/>
              <a:t> </a:t>
            </a:r>
          </a:p>
          <a:p>
            <a:pPr marL="6350" indent="623888" algn="just"/>
            <a:endParaRPr lang="ru-RU" sz="2000" dirty="0" smtClean="0"/>
          </a:p>
          <a:p>
            <a:pPr marL="6350" indent="623888" algn="just"/>
            <a:r>
              <a:rPr lang="ru-RU" sz="2000" dirty="0" err="1" smtClean="0"/>
              <a:t>Видеоурок</a:t>
            </a:r>
            <a:r>
              <a:rPr lang="ru-RU" sz="2000" dirty="0" smtClean="0"/>
              <a:t> нужен для оценки коммуникативных и психолого-педагогических компетенций. Учителю нужно будет не только составить план-конспект и провести урок, но и предоставить результаты самостоятельной работы ученика на уроке и оценить их. </a:t>
            </a:r>
          </a:p>
          <a:p>
            <a:pPr marL="6350" indent="623888" algn="just"/>
            <a:r>
              <a:rPr lang="ru-RU" sz="2000" dirty="0" smtClean="0"/>
              <a:t>То, как снят урок, оцениваться не будет: достаточно снять его на телефон и загрузить запись в личный кабинет на сайте ЕФОМ. Независимые эксперты просмотрят запись и оценят, как педагог работает с детьми. </a:t>
            </a:r>
          </a:p>
          <a:p>
            <a:pPr marL="6350" indent="623888" algn="just"/>
            <a:r>
              <a:rPr lang="ru-RU" sz="2000" b="1" dirty="0" smtClean="0"/>
              <a:t>Пока критерии такие — качество воспитательной работы, мотивация учеников, формирование УУД, учет индивидуальных особенностей учеников.</a:t>
            </a:r>
          </a:p>
          <a:p>
            <a:pPr marL="342900" marR="0" lvl="0" indent="-139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0960" y="187139"/>
            <a:ext cx="62905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Что такое ЕФОМ?</a:t>
            </a:r>
            <a:endParaRPr lang="ru-RU" sz="5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0" y="17462"/>
            <a:ext cx="9144000" cy="1068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000"/>
              <a:buFont typeface="Arial"/>
              <a:buNone/>
            </a:pPr>
            <a:r>
              <a:rPr lang="en-US" sz="48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dirty="0"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2"/>
          </p:nvPr>
        </p:nvSpPr>
        <p:spPr>
          <a:xfrm>
            <a:off x="427220" y="1705132"/>
            <a:ext cx="8229600" cy="420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630238" algn="just"/>
            <a:r>
              <a:rPr lang="ru-RU" sz="2400" b="1" dirty="0" smtClean="0"/>
              <a:t>Третий "блок" – педагогический кейс.</a:t>
            </a:r>
            <a:r>
              <a:rPr lang="ru-RU" sz="2400" dirty="0" smtClean="0"/>
              <a:t> </a:t>
            </a:r>
          </a:p>
          <a:p>
            <a:pPr marL="6350" indent="623888" algn="just"/>
            <a:endParaRPr lang="ru-RU" sz="2000" dirty="0" smtClean="0"/>
          </a:p>
          <a:p>
            <a:pPr marL="0" indent="539750"/>
            <a:r>
              <a:rPr lang="ru-RU" sz="2000" dirty="0" smtClean="0"/>
              <a:t>С помощью кейса также проверят коммуникативные и психолого-педагогические компетенции. Педагогу нужно будет разобраться в сложной ситуации и предложить свое решение. Например, понять, как работать с классом, в котором происходит травля.</a:t>
            </a:r>
          </a:p>
          <a:p>
            <a:pPr marL="0" indent="539750"/>
            <a:r>
              <a:rPr lang="ru-RU" sz="2000" dirty="0" smtClean="0"/>
              <a:t>Т.е.  дается ситуация из реальной жизни. Например, в школу приходит новая девочка из неблагополучной семьи. Класс ее не принимает. Как ей помочь? Учитель составит план действий. </a:t>
            </a:r>
          </a:p>
          <a:p>
            <a:pPr marL="0" indent="539750"/>
            <a:r>
              <a:rPr lang="ru-RU" sz="2000" b="1" dirty="0" smtClean="0"/>
              <a:t>На выполнение всех заданий у педагога уйдет минимум четыре часа, но в разные дни.</a:t>
            </a:r>
          </a:p>
          <a:p>
            <a:pPr marL="342900" marR="0" lvl="0" indent="-139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0960" y="187139"/>
            <a:ext cx="62905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/>
              <a:t>Что такое ЕФОМ?</a:t>
            </a:r>
            <a:endParaRPr lang="ru-RU" sz="5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0" y="17462"/>
            <a:ext cx="9144000" cy="1068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000"/>
              <a:buFont typeface="Arial"/>
              <a:buNone/>
            </a:pPr>
            <a:r>
              <a:rPr lang="en-US" sz="48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dirty="0"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2"/>
          </p:nvPr>
        </p:nvSpPr>
        <p:spPr>
          <a:xfrm>
            <a:off x="427219" y="1705133"/>
            <a:ext cx="8716781" cy="2141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" indent="-46038">
              <a:tabLst>
                <a:tab pos="0" algn="l"/>
              </a:tabLst>
            </a:pPr>
            <a:r>
              <a:rPr lang="ru-RU" sz="1800" b="1" dirty="0" smtClean="0"/>
              <a:t>Максимально педагог может набрать 100 баллов</a:t>
            </a:r>
            <a:r>
              <a:rPr lang="ru-RU" sz="1800" dirty="0" smtClean="0"/>
              <a:t>. </a:t>
            </a:r>
          </a:p>
          <a:p>
            <a:pPr marL="228600">
              <a:tabLst>
                <a:tab pos="0" algn="l"/>
              </a:tabLst>
            </a:pPr>
            <a:endParaRPr lang="ru-RU" sz="1800" b="1" dirty="0" smtClean="0"/>
          </a:p>
          <a:p>
            <a:pPr marL="228600">
              <a:tabLst>
                <a:tab pos="0" algn="l"/>
              </a:tabLst>
            </a:pPr>
            <a:r>
              <a:rPr lang="ru-RU" sz="1800" b="1" dirty="0" smtClean="0"/>
              <a:t>60 или меньше дадут за работу с ЕФОМ.</a:t>
            </a:r>
          </a:p>
          <a:p>
            <a:pPr marL="228600">
              <a:tabLst>
                <a:tab pos="0" algn="l"/>
              </a:tabLst>
            </a:pPr>
            <a:r>
              <a:rPr lang="ru-RU" sz="1800" b="1" dirty="0" smtClean="0"/>
              <a:t>Еще 40 баллов напрямую от учителя не зависят</a:t>
            </a:r>
            <a:r>
              <a:rPr lang="ru-RU" sz="1800" dirty="0" smtClean="0"/>
              <a:t> —</a:t>
            </a:r>
          </a:p>
          <a:p>
            <a:pPr marL="228600" indent="396875">
              <a:buFont typeface="Wingdings" pitchFamily="2" charset="2"/>
              <a:buChar char="ü"/>
              <a:tabLst>
                <a:tab pos="0" algn="l"/>
              </a:tabLst>
            </a:pPr>
            <a:r>
              <a:rPr lang="ru-RU" sz="1800" dirty="0" smtClean="0"/>
              <a:t> до 20 баллов дадут за достижения учеников, </a:t>
            </a:r>
          </a:p>
          <a:p>
            <a:pPr marL="228600" indent="396875">
              <a:buFont typeface="Wingdings" pitchFamily="2" charset="2"/>
              <a:buChar char="ü"/>
              <a:tabLst>
                <a:tab pos="0" algn="l"/>
              </a:tabLst>
            </a:pPr>
            <a:r>
              <a:rPr lang="ru-RU" sz="1800" dirty="0" smtClean="0"/>
              <a:t>До 5 баллов профессиональные результаты</a:t>
            </a:r>
          </a:p>
          <a:p>
            <a:pPr marL="228600" indent="396875">
              <a:buFont typeface="Wingdings" pitchFamily="2" charset="2"/>
              <a:buChar char="ü"/>
              <a:tabLst>
                <a:tab pos="0" algn="l"/>
              </a:tabLst>
            </a:pPr>
            <a:r>
              <a:rPr lang="ru-RU" sz="1800" dirty="0" smtClean="0"/>
              <a:t>До 15 баллов индивидуальные  достижения учителя (до 10 за отзыв работодателя, до 5 за отзывы учеников)</a:t>
            </a:r>
          </a:p>
          <a:p>
            <a:pPr marL="228600" indent="-46038">
              <a:tabLst>
                <a:tab pos="0" algn="l"/>
              </a:tabLst>
            </a:pPr>
            <a:r>
              <a:rPr lang="ru-RU" sz="1800" dirty="0" smtClean="0"/>
              <a:t>.</a:t>
            </a:r>
          </a:p>
          <a:p>
            <a:pPr marL="342900" marR="0" lvl="0" indent="-139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880" y="0"/>
            <a:ext cx="643637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Сколько баллов нужно </a:t>
            </a:r>
          </a:p>
          <a:p>
            <a:r>
              <a:rPr lang="ru-RU" sz="3200" b="1" dirty="0" smtClean="0"/>
              <a:t>для прохождения аттестации?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7008" y="3878317"/>
            <a:ext cx="6053959" cy="269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Новая модель аттестации</a:t>
            </a:r>
            <a:endParaRPr lang="ru-RU" dirty="0"/>
          </a:p>
        </p:txBody>
      </p:sp>
      <p:pic>
        <p:nvPicPr>
          <p:cNvPr id="1026" name="Picture 2" descr="C:\Users\Петраков\Documents\Елена\РМО\2019\1540305447_1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8917265" cy="47618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0" y="17462"/>
            <a:ext cx="9144000" cy="1068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4000"/>
              <a:buFont typeface="Arial"/>
              <a:buNone/>
            </a:pPr>
            <a:r>
              <a:rPr lang="en-US" sz="48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2880" y="0"/>
            <a:ext cx="660789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Как будет работать аттестация </a:t>
            </a:r>
          </a:p>
          <a:p>
            <a:r>
              <a:rPr lang="ru-RU" sz="3200" b="1" dirty="0" smtClean="0"/>
              <a:t>после 2020 года?</a:t>
            </a:r>
            <a:endParaRPr lang="ru-RU" sz="3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717" y="1737033"/>
            <a:ext cx="8686800" cy="458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-1" y="1120510"/>
            <a:ext cx="8907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Выпускники педвузов, решившие идти в школы или другие образовательные организации, будут сдавать входной экзамен. 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/>
              <a:t>Через два года он должен будет пройти аттестацию на соответствие должности «учитель».</a:t>
            </a:r>
            <a:endParaRPr lang="ru-RU" sz="18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252</Words>
  <Application>Microsoft Office PowerPoint</Application>
  <PresentationFormat>Экран (4:3)</PresentationFormat>
  <Paragraphs>63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Wingdings</vt:lpstr>
      <vt:lpstr>1_Office Theme</vt:lpstr>
      <vt:lpstr>2_Office Theme</vt:lpstr>
      <vt:lpstr>Презентация PowerPoint</vt:lpstr>
      <vt:lpstr> </vt:lpstr>
      <vt:lpstr> </vt:lpstr>
      <vt:lpstr> </vt:lpstr>
      <vt:lpstr> </vt:lpstr>
      <vt:lpstr> </vt:lpstr>
      <vt:lpstr> </vt:lpstr>
      <vt:lpstr>Новая модель аттестации</vt:lpstr>
      <vt:lpstr> </vt:lpstr>
      <vt:lpstr> </vt:lpstr>
      <vt:lpstr> </vt:lpstr>
      <vt:lpstr>Полезные материалы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Петраков</dc:creator>
  <cp:lastModifiedBy>Татьяна Копылова</cp:lastModifiedBy>
  <cp:revision>24</cp:revision>
  <dcterms:modified xsi:type="dcterms:W3CDTF">2019-01-22T03:03:04Z</dcterms:modified>
</cp:coreProperties>
</file>