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2" r:id="rId5"/>
    <p:sldId id="261" r:id="rId6"/>
    <p:sldId id="264" r:id="rId7"/>
    <p:sldId id="263" r:id="rId8"/>
    <p:sldId id="265" r:id="rId9"/>
    <p:sldId id="266" r:id="rId10"/>
    <p:sldId id="259" r:id="rId11"/>
    <p:sldId id="267" r:id="rId12"/>
    <p:sldId id="268" r:id="rId13"/>
    <p:sldId id="269" r:id="rId14"/>
    <p:sldId id="270" r:id="rId15"/>
    <p:sldId id="273" r:id="rId16"/>
    <p:sldId id="272" r:id="rId17"/>
    <p:sldId id="271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8" r:id="rId32"/>
    <p:sldId id="289" r:id="rId33"/>
    <p:sldId id="291" r:id="rId34"/>
    <p:sldId id="258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606" autoAdjust="0"/>
  </p:normalViewPr>
  <p:slideViewPr>
    <p:cSldViewPr>
      <p:cViewPr varScale="1">
        <p:scale>
          <a:sx n="81" d="100"/>
          <a:sy n="81" d="100"/>
        </p:scale>
        <p:origin x="-115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0D0C-5EAE-4A90-8D0E-B5F1633947C6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EDC00-0510-445E-8D43-C426557A87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6204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0D0C-5EAE-4A90-8D0E-B5F1633947C6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EDC00-0510-445E-8D43-C426557A87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5447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0D0C-5EAE-4A90-8D0E-B5F1633947C6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EDC00-0510-445E-8D43-C426557A87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4687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0D0C-5EAE-4A90-8D0E-B5F1633947C6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EDC00-0510-445E-8D43-C426557A87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0086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0D0C-5EAE-4A90-8D0E-B5F1633947C6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EDC00-0510-445E-8D43-C426557A87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8339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0D0C-5EAE-4A90-8D0E-B5F1633947C6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EDC00-0510-445E-8D43-C426557A87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0169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0D0C-5EAE-4A90-8D0E-B5F1633947C6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EDC00-0510-445E-8D43-C426557A87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8785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0D0C-5EAE-4A90-8D0E-B5F1633947C6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EDC00-0510-445E-8D43-C426557A87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4408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0D0C-5EAE-4A90-8D0E-B5F1633947C6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EDC00-0510-445E-8D43-C426557A87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5670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0D0C-5EAE-4A90-8D0E-B5F1633947C6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EDC00-0510-445E-8D43-C426557A87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690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0D0C-5EAE-4A90-8D0E-B5F1633947C6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EDC00-0510-445E-8D43-C426557A87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746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00D0C-5EAE-4A90-8D0E-B5F1633947C6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EDC00-0510-445E-8D43-C426557A87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85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www.rentier.ru.gamintwo.ru/pic/201402/1366x768/setwalls.ru-6653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2166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 rot="11099388" flipV="1">
            <a:off x="1617559" y="3621509"/>
            <a:ext cx="6947687" cy="193899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latin typeface="Arial Black" panose="020B0A04020102020204" pitchFamily="34" charset="0"/>
              </a:rPr>
              <a:t>С новым учебным годом</a:t>
            </a:r>
            <a:endParaRPr lang="ru-RU" sz="6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45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44824"/>
          </a:xfrm>
        </p:spPr>
        <p:txBody>
          <a:bodyPr>
            <a:normAutofit fontScale="90000"/>
          </a:bodyPr>
          <a:lstStyle/>
          <a:p>
            <a:r>
              <a:rPr lang="ru-RU" dirty="0"/>
              <a:t>	</a:t>
            </a:r>
            <a:r>
              <a:rPr lang="ru-RU" b="1" dirty="0"/>
              <a:t>АНАЛИЗ РЕЗУЛЬТАТОВ ВЫПОЛНЕНИЯ ОТДЕЛЬНЫХ ЗАДАНИЙ ИЛИ ГРУПП ЗАДАНИЙ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0" y="1844824"/>
            <a:ext cx="9144000" cy="5013176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Уровень сложности </a:t>
            </a:r>
            <a:r>
              <a:rPr lang="ru-RU" b="1" dirty="0"/>
              <a:t>– Б, Модуль «Алгебра»</a:t>
            </a:r>
            <a:endParaRPr lang="ru-RU" b="1" dirty="0" smtClean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8229148"/>
              </p:ext>
            </p:extLst>
          </p:nvPr>
        </p:nvGraphicFramePr>
        <p:xfrm>
          <a:off x="-56271" y="2564904"/>
          <a:ext cx="9144000" cy="4374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3505"/>
                <a:gridCol w="2814846"/>
                <a:gridCol w="1885950"/>
                <a:gridCol w="1909699"/>
              </a:tblGrid>
              <a:tr h="1531730">
                <a:tc rowSpan="2">
                  <a:txBody>
                    <a:bodyPr/>
                    <a:lstStyle/>
                    <a:p>
                      <a:r>
                        <a:rPr lang="ru-RU" sz="2800" dirty="0" smtClean="0"/>
                        <a:t>Проверяемые элементы содержания</a:t>
                      </a:r>
                      <a:endParaRPr lang="ru-RU" sz="28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2800" dirty="0" smtClean="0"/>
                        <a:t>Проверяемые умения</a:t>
                      </a:r>
                      <a:endParaRPr lang="ru-RU" sz="2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Средний процент </a:t>
                      </a:r>
                    </a:p>
                    <a:p>
                      <a:pPr algn="ctr"/>
                      <a:r>
                        <a:rPr lang="ru-RU" sz="2800" dirty="0" smtClean="0"/>
                        <a:t>выполнения по региону</a:t>
                      </a:r>
                    </a:p>
                    <a:p>
                      <a:pPr algn="ctr"/>
                      <a:endParaRPr lang="ru-RU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20457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меньше </a:t>
                      </a:r>
                      <a:r>
                        <a:rPr lang="en-US" sz="2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max</a:t>
                      </a:r>
                      <a:r>
                        <a:rPr lang="ru-RU" sz="2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балла</a:t>
                      </a:r>
                      <a:endParaRPr lang="ru-RU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max</a:t>
                      </a:r>
                      <a:r>
                        <a:rPr lang="ru-RU" sz="2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балл</a:t>
                      </a:r>
                      <a:endParaRPr lang="ru-RU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69291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1. Дроби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Уметь выполнять вычисления и преобразования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83,81%</a:t>
                      </a:r>
                      <a:endParaRPr lang="ru-RU" sz="2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997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646673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209824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7168"/>
                <a:gridCol w="3072384"/>
                <a:gridCol w="1901952"/>
                <a:gridCol w="1682496"/>
              </a:tblGrid>
              <a:tr h="26212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</a:t>
                      </a:r>
                      <a:r>
                        <a:rPr lang="ru-RU" sz="2800" dirty="0" smtClean="0"/>
                        <a:t>. Числовые промежутки: интервал, отрезок, луч</a:t>
                      </a:r>
                      <a:r>
                        <a:rPr lang="ru-RU" sz="2800" baseline="0" dirty="0" smtClean="0"/>
                        <a:t>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Применять графические представления при решении неравенств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 smtClean="0"/>
                    </a:p>
                    <a:p>
                      <a:endParaRPr lang="ru-RU" sz="2800" dirty="0" smtClean="0"/>
                    </a:p>
                    <a:p>
                      <a:r>
                        <a:rPr lang="ru-RU" sz="2800" dirty="0" smtClean="0"/>
                        <a:t>88,72%</a:t>
                      </a:r>
                      <a:endParaRPr lang="ru-RU" sz="2800" dirty="0"/>
                    </a:p>
                  </a:txBody>
                  <a:tcPr/>
                </a:tc>
              </a:tr>
              <a:tr h="423680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3. Степень с целым </a:t>
                      </a:r>
                      <a:r>
                        <a:rPr lang="ru-RU" sz="2800" dirty="0" smtClean="0"/>
                        <a:t>показателем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Уметь выполнять вычисления и преобразования, уметь выполнять преобразования алгебраических выражений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sz="2800" b="1" dirty="0" smtClean="0"/>
                        <a:t>75,75%</a:t>
                      </a:r>
                      <a:endParaRPr lang="ru-RU" sz="2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74561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646673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6893890"/>
              </p:ext>
            </p:extLst>
          </p:nvPr>
        </p:nvGraphicFramePr>
        <p:xfrm>
          <a:off x="179512" y="116632"/>
          <a:ext cx="8964489" cy="6624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341"/>
                <a:gridCol w="3012068"/>
                <a:gridCol w="1721182"/>
                <a:gridCol w="1792898"/>
              </a:tblGrid>
              <a:tr h="2532044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4. Уравнение с одной переменной, корень уравнения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Уметь решать линейные уравнения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 smtClean="0"/>
                    </a:p>
                    <a:p>
                      <a:endParaRPr lang="ru-RU" sz="2800" dirty="0" smtClean="0"/>
                    </a:p>
                    <a:p>
                      <a:r>
                        <a:rPr lang="ru-RU" sz="2800" dirty="0" smtClean="0"/>
                        <a:t>74,18%</a:t>
                      </a:r>
                      <a:endParaRPr lang="ru-RU" sz="2800" dirty="0"/>
                    </a:p>
                  </a:txBody>
                  <a:tcPr/>
                </a:tc>
              </a:tr>
              <a:tr h="4092692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5. Линейная функция, её график, геометрический смысл коэффициентов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Уметь строить и читать графики функций, устанавливать соответствие между функциями и их графиками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sz="2800" b="1" dirty="0" smtClean="0"/>
                        <a:t>64,05%</a:t>
                      </a:r>
                      <a:endParaRPr lang="ru-RU" sz="2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48338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646673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4166135"/>
              </p:ext>
            </p:extLst>
          </p:nvPr>
        </p:nvGraphicFramePr>
        <p:xfrm>
          <a:off x="-1" y="44623"/>
          <a:ext cx="9161161" cy="6885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8150"/>
                <a:gridCol w="3078150"/>
                <a:gridCol w="1465786"/>
                <a:gridCol w="1539075"/>
              </a:tblGrid>
              <a:tr h="343346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6. Арифметическая прогрессия. Формула общего члена арифметической прогрессии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Уметь решать задачи с применением формулы общего члена и суммы нескольких первых членов прогрессий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 smtClean="0"/>
                    </a:p>
                    <a:p>
                      <a:endParaRPr lang="ru-RU" sz="2800" dirty="0" smtClean="0"/>
                    </a:p>
                    <a:p>
                      <a:r>
                        <a:rPr lang="ru-RU" sz="2800" dirty="0" smtClean="0"/>
                        <a:t>74,18%</a:t>
                      </a:r>
                      <a:endParaRPr lang="ru-RU" sz="2800" dirty="0"/>
                    </a:p>
                  </a:txBody>
                  <a:tcPr/>
                </a:tc>
              </a:tr>
              <a:tr h="3379916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7. Действия с алгебраическими дробями</a:t>
                      </a:r>
                      <a:endParaRPr lang="ru-RU" sz="28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Уметь выполнять преобразования алгебраических выражений, находить значения буквенных выражений, осуществляя необходимые подстановки и преобразования</a:t>
                      </a:r>
                      <a:endParaRPr lang="ru-RU" sz="20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sz="2800" b="1" dirty="0" smtClean="0"/>
                        <a:t>48,08%</a:t>
                      </a:r>
                      <a:endParaRPr lang="ru-RU" sz="28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45651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646673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4712899"/>
              </p:ext>
            </p:extLst>
          </p:nvPr>
        </p:nvGraphicFramePr>
        <p:xfrm>
          <a:off x="-1" y="-126776"/>
          <a:ext cx="9161161" cy="6984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8150"/>
                <a:gridCol w="3078150"/>
                <a:gridCol w="1465786"/>
                <a:gridCol w="1539075"/>
              </a:tblGrid>
              <a:tr h="360486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8. Квадратные неравенства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Уметь решать квадратные неравенства с одной переменной и их системы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57,46%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37991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Модуль «Геометрия»</a:t>
                      </a:r>
                      <a:endParaRPr lang="ru-RU" sz="40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4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31419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646673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8997326"/>
              </p:ext>
            </p:extLst>
          </p:nvPr>
        </p:nvGraphicFramePr>
        <p:xfrm>
          <a:off x="-1" y="44623"/>
          <a:ext cx="9161161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9873"/>
                <a:gridCol w="2808312"/>
                <a:gridCol w="1393901"/>
                <a:gridCol w="1539075"/>
              </a:tblGrid>
              <a:tr h="3444863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13. </a:t>
                      </a:r>
                      <a:r>
                        <a:rPr lang="ru-RU" sz="2800" dirty="0" smtClean="0">
                          <a:effectLst/>
                          <a:latin typeface="Times New Roman"/>
                          <a:ea typeface="Times New Roman"/>
                        </a:rPr>
                        <a:t>Геометрические фигуры и их свойства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Проводить доказательные рассуждения при решении задач, оценивать логическую правильность рассуждений, распознавать ошибочные заключения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 smtClean="0"/>
                    </a:p>
                    <a:p>
                      <a:endParaRPr lang="ru-RU" sz="2800" dirty="0" smtClean="0"/>
                    </a:p>
                    <a:p>
                      <a:r>
                        <a:rPr lang="ru-RU" sz="28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72,02%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81092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646673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2599277"/>
              </p:ext>
            </p:extLst>
          </p:nvPr>
        </p:nvGraphicFramePr>
        <p:xfrm>
          <a:off x="-1" y="44623"/>
          <a:ext cx="9161161" cy="5293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5857"/>
                <a:gridCol w="2952328"/>
                <a:gridCol w="1393901"/>
                <a:gridCol w="1539075"/>
              </a:tblGrid>
              <a:tr h="1224137">
                <a:tc gridSpan="4">
                  <a:txBody>
                    <a:bodyPr/>
                    <a:lstStyle/>
                    <a:p>
                      <a:endParaRPr lang="ru-RU" sz="2800" dirty="0" smtClean="0"/>
                    </a:p>
                    <a:p>
                      <a:pPr algn="ctr"/>
                      <a:r>
                        <a:rPr lang="ru-RU" sz="48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Модуль «Реальная математика»</a:t>
                      </a:r>
                      <a:endParaRPr lang="ru-RU" sz="4800" dirty="0" smtClean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800" dirty="0" smtClean="0"/>
                    </a:p>
                  </a:txBody>
                  <a:tcPr/>
                </a:tc>
              </a:tr>
              <a:tr h="404397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14. </a:t>
                      </a:r>
                      <a:r>
                        <a:rPr lang="ru-RU" sz="3200" dirty="0" smtClean="0">
                          <a:effectLst/>
                          <a:latin typeface="Times New Roman"/>
                          <a:ea typeface="Times New Roman"/>
                        </a:rPr>
                        <a:t>Описательная статистика</a:t>
                      </a:r>
                      <a:endParaRPr lang="ru-RU" sz="2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Анализировать реальные числовые данные, представленные в таблицах </a:t>
                      </a:r>
                      <a:endParaRPr lang="ru-RU" sz="36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sz="2800" b="1" dirty="0" smtClean="0"/>
                        <a:t>78,24%</a:t>
                      </a:r>
                      <a:endParaRPr lang="ru-RU" sz="28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79530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646673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2260030"/>
              </p:ext>
            </p:extLst>
          </p:nvPr>
        </p:nvGraphicFramePr>
        <p:xfrm>
          <a:off x="-1" y="44623"/>
          <a:ext cx="9161161" cy="896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8150"/>
                <a:gridCol w="3078150"/>
                <a:gridCol w="1465786"/>
                <a:gridCol w="1539075"/>
              </a:tblGrid>
              <a:tr h="343346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15. Примеры графических зависимостей, отражающих реальные процессы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Описывать с помощью функций различные реальные зависимости между величинами; интерпретировать графики реальных зависимостей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dirty="0" smtClean="0"/>
                    </a:p>
                    <a:p>
                      <a:endParaRPr lang="ru-RU" sz="2800" dirty="0" smtClean="0"/>
                    </a:p>
                    <a:p>
                      <a:r>
                        <a:rPr lang="ru-RU" sz="2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85,35%</a:t>
                      </a:r>
                      <a:endParaRPr lang="ru-RU" sz="28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379916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16. Проценты. Нахождение процента от величины и величины по её проценту</a:t>
                      </a:r>
                      <a:endParaRPr lang="ru-RU" sz="28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Решать несложные практические расчетные задачи; решать задачи, связанные с нахождением процента от величины и величины по её проценту</a:t>
                      </a:r>
                      <a:endParaRPr lang="ru-RU" sz="2400" b="1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sz="2800" b="1" dirty="0" smtClean="0"/>
                        <a:t>68,77%</a:t>
                      </a:r>
                      <a:endParaRPr lang="ru-RU" sz="2800" b="1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69936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646673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5774459"/>
              </p:ext>
            </p:extLst>
          </p:nvPr>
        </p:nvGraphicFramePr>
        <p:xfrm>
          <a:off x="-1" y="44623"/>
          <a:ext cx="9161161" cy="734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8150"/>
                <a:gridCol w="3078150"/>
                <a:gridCol w="1465786"/>
                <a:gridCol w="1539075"/>
              </a:tblGrid>
              <a:tr h="343346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17. Геометрия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Описывать реальные ситуации на языке геометрии, исследовать построенные модели с использованием геометрических понятий и теорем, решать практические задачи, связанные с нахождением геометрических величин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 smtClean="0"/>
                    </a:p>
                    <a:p>
                      <a:endParaRPr lang="ru-RU" sz="2800" dirty="0" smtClean="0"/>
                    </a:p>
                    <a:p>
                      <a:r>
                        <a:rPr lang="ru-RU" sz="2800" dirty="0" smtClean="0"/>
                        <a:t>69,55%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77580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646673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592119"/>
              </p:ext>
            </p:extLst>
          </p:nvPr>
        </p:nvGraphicFramePr>
        <p:xfrm>
          <a:off x="-1" y="44623"/>
          <a:ext cx="9161161" cy="7182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8150"/>
                <a:gridCol w="3078150"/>
                <a:gridCol w="1465786"/>
                <a:gridCol w="1539075"/>
              </a:tblGrid>
              <a:tr h="343346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18. Описательная статистика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Анализировать реальные числовые данные, представленные на диаграммах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 smtClean="0"/>
                    </a:p>
                    <a:p>
                      <a:endParaRPr lang="ru-RU" sz="2800" dirty="0" smtClean="0"/>
                    </a:p>
                    <a:p>
                      <a:r>
                        <a:rPr lang="ru-RU" sz="2800" dirty="0" smtClean="0"/>
                        <a:t>84,82%</a:t>
                      </a:r>
                      <a:endParaRPr lang="ru-RU" sz="2800" dirty="0"/>
                    </a:p>
                  </a:txBody>
                  <a:tcPr/>
                </a:tc>
              </a:tr>
              <a:tr h="3379916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19. Статистика и теория вероятностей</a:t>
                      </a:r>
                      <a:endParaRPr lang="ru-RU" sz="28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Решать практические задачи, требующие систематического перебора вариантов; сравнивать шансы наступления случайных событий, оценивать вероятности случайного события, </a:t>
                      </a:r>
                      <a:endParaRPr lang="ru-RU" sz="2400" b="1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sz="2800" b="1" dirty="0" smtClean="0"/>
                        <a:t>65,90%</a:t>
                      </a:r>
                      <a:endParaRPr lang="ru-RU" sz="2800" b="1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2547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132856"/>
            <a:ext cx="8928992" cy="2160240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Городская августовская педагогическая конференция</a:t>
            </a:r>
            <a:endParaRPr lang="ru-RU" sz="48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406825"/>
            <a:ext cx="8856984" cy="24482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Секция учителей </a:t>
            </a:r>
          </a:p>
          <a:p>
            <a:pPr marL="0" indent="0" algn="ctr">
              <a:buNone/>
            </a:pPr>
            <a:r>
              <a:rPr lang="ru-RU" sz="4000" b="1" dirty="0">
                <a:latin typeface="Arial Black" panose="020B0A04020102020204" pitchFamily="34" charset="0"/>
                <a:cs typeface="Aharoni" panose="02010803020104030203" pitchFamily="2" charset="-79"/>
              </a:rPr>
              <a:t>м</a:t>
            </a:r>
            <a:r>
              <a:rPr lang="ru-RU" sz="40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атематики</a:t>
            </a:r>
          </a:p>
          <a:p>
            <a:pPr marL="0" indent="0" algn="r">
              <a:buNone/>
            </a:pPr>
            <a:r>
              <a:rPr lang="ru-RU" sz="1800" dirty="0" err="1" smtClean="0">
                <a:latin typeface="Arial Black" panose="020B0A04020102020204" pitchFamily="34" charset="0"/>
                <a:cs typeface="Aharoni" panose="02010803020104030203" pitchFamily="2" charset="-79"/>
              </a:rPr>
              <a:t>Гребенцова</a:t>
            </a:r>
            <a:r>
              <a:rPr lang="ru-RU" sz="18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 Г.В., заместитель </a:t>
            </a:r>
          </a:p>
          <a:p>
            <a:pPr marL="0" indent="0" algn="r">
              <a:buNone/>
            </a:pPr>
            <a:r>
              <a:rPr lang="ru-RU" sz="18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директора МКУ КИМЦ</a:t>
            </a:r>
          </a:p>
          <a:p>
            <a:pPr marL="0" indent="0" algn="r">
              <a:buNone/>
            </a:pPr>
            <a:r>
              <a:rPr lang="en-US" sz="18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grebencova.g@kimc.ms</a:t>
            </a:r>
            <a:endParaRPr lang="ru-RU" sz="1800" dirty="0" smtClean="0"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pPr marL="0" indent="0" algn="ctr">
              <a:buNone/>
            </a:pPr>
            <a:endParaRPr lang="ru-RU" sz="4000" b="1" dirty="0" smtClean="0"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pPr marL="0" indent="0" algn="ctr">
              <a:buNone/>
            </a:pPr>
            <a:endParaRPr lang="ru-RU" sz="2400" b="1" dirty="0" smtClean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ru-RU" sz="2400" b="1" dirty="0" smtClean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ru-RU" sz="4800" b="1" dirty="0"/>
          </a:p>
        </p:txBody>
      </p:sp>
      <p:pic>
        <p:nvPicPr>
          <p:cNvPr id="5" name="Picture 2" descr="C:\Users\profnet\Desktop\презентации\kim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3528392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450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646673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111027"/>
              </p:ext>
            </p:extLst>
          </p:nvPr>
        </p:nvGraphicFramePr>
        <p:xfrm>
          <a:off x="-1" y="44623"/>
          <a:ext cx="9161161" cy="66247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8150"/>
                <a:gridCol w="3078150"/>
                <a:gridCol w="1465786"/>
                <a:gridCol w="1539075"/>
              </a:tblGrid>
              <a:tr h="6624737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20. Алгебраические выражения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Осуществлять практические расчеты по формулам, составлять несложные формулы, выражающие зависимости между величинами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61,77%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18476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9036496" cy="108012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положительная динамика </a:t>
            </a:r>
            <a:r>
              <a:rPr lang="ru-RU" b="1" dirty="0"/>
              <a:t>при решении </a:t>
            </a:r>
            <a:r>
              <a:rPr lang="ru-RU" b="1" dirty="0" smtClean="0"/>
              <a:t>обучающих </a:t>
            </a:r>
            <a:r>
              <a:rPr lang="ru-RU" b="1" dirty="0"/>
              <a:t>заданий: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4018333"/>
              </p:ext>
            </p:extLst>
          </p:nvPr>
        </p:nvGraphicFramePr>
        <p:xfrm>
          <a:off x="-28135" y="1484784"/>
          <a:ext cx="9036051" cy="5333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9794"/>
                <a:gridCol w="3864240"/>
                <a:gridCol w="3012017"/>
              </a:tblGrid>
              <a:tr h="1691020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Номер задания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2016 г.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2017 г.</a:t>
                      </a:r>
                      <a:endParaRPr lang="ru-RU" sz="3600" dirty="0"/>
                    </a:p>
                  </a:txBody>
                  <a:tcPr/>
                </a:tc>
              </a:tr>
              <a:tr h="910549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№1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75,27% 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83,81% </a:t>
                      </a:r>
                      <a:endParaRPr lang="ru-RU" sz="3600" dirty="0"/>
                    </a:p>
                  </a:txBody>
                  <a:tcPr/>
                </a:tc>
              </a:tr>
              <a:tr h="910549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№3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55,20% 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75,75% </a:t>
                      </a:r>
                      <a:endParaRPr lang="ru-RU" sz="3600" dirty="0"/>
                    </a:p>
                  </a:txBody>
                  <a:tcPr/>
                </a:tc>
              </a:tr>
              <a:tr h="910549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№13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61,25% 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72,02% </a:t>
                      </a:r>
                      <a:endParaRPr lang="ru-RU" sz="3600" dirty="0"/>
                    </a:p>
                  </a:txBody>
                  <a:tcPr/>
                </a:tc>
              </a:tr>
              <a:tr h="910549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№19 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57,43% 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65,90% </a:t>
                      </a:r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35195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130100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Вторая часть работы, включающая задания с развернутым ответом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0"/>
            <a:ext cx="8856984" cy="4997152"/>
          </a:xfrm>
        </p:spPr>
        <p:txBody>
          <a:bodyPr>
            <a:normAutofit lnSpcReduction="10000"/>
          </a:bodyPr>
          <a:lstStyle/>
          <a:p>
            <a:r>
              <a:rPr lang="ru-RU" b="1" u="sng" dirty="0" smtClean="0"/>
              <a:t>Задания 21-26</a:t>
            </a:r>
          </a:p>
          <a:p>
            <a:pPr marL="0" indent="0">
              <a:buNone/>
            </a:pPr>
            <a:r>
              <a:rPr lang="ru-RU" b="1" dirty="0"/>
              <a:t>направлены на проверку таких качеств </a:t>
            </a:r>
            <a:r>
              <a:rPr lang="ru-RU" b="1" dirty="0" smtClean="0"/>
              <a:t>как:</a:t>
            </a:r>
          </a:p>
          <a:p>
            <a:pPr marL="0" indent="0">
              <a:buNone/>
            </a:pPr>
            <a:r>
              <a:rPr lang="ru-RU" b="1" dirty="0" smtClean="0"/>
              <a:t>•</a:t>
            </a:r>
            <a:r>
              <a:rPr lang="ru-RU" b="1" dirty="0"/>
              <a:t>	уверенное владение формально-оперативным алгебраическим аппаратом</a:t>
            </a:r>
            <a:r>
              <a:rPr lang="ru-RU" b="1" dirty="0" smtClean="0"/>
              <a:t>;</a:t>
            </a:r>
          </a:p>
          <a:p>
            <a:pPr marL="0" indent="0">
              <a:buNone/>
            </a:pPr>
            <a:r>
              <a:rPr lang="ru-RU" b="1" dirty="0"/>
              <a:t>•	умение решить комплексную задачу, включающую в себя знания из разных тем курса алгебры</a:t>
            </a:r>
            <a:r>
              <a:rPr lang="ru-RU" b="1" dirty="0" smtClean="0"/>
              <a:t>;</a:t>
            </a:r>
          </a:p>
          <a:p>
            <a:pPr marL="0" indent="0">
              <a:buNone/>
            </a:pPr>
            <a:r>
              <a:rPr lang="ru-RU" b="1" dirty="0"/>
              <a:t>•	умение математически грамотно и ясно записать решение, приводя при этом необходимые пояснения и обоснования;</a:t>
            </a:r>
          </a:p>
        </p:txBody>
      </p:sp>
    </p:spTree>
    <p:extLst>
      <p:ext uri="{BB962C8B-B14F-4D97-AF65-F5344CB8AC3E}">
        <p14:creationId xmlns:p14="http://schemas.microsoft.com/office/powerpoint/2010/main" val="36110455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08012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>Результаты ГИА выпускников 11-ых классов (профильной мат-</a:t>
            </a:r>
            <a:r>
              <a:rPr lang="ru-RU" b="1" dirty="0" err="1" smtClean="0"/>
              <a:t>ке</a:t>
            </a:r>
            <a:r>
              <a:rPr lang="ru-RU" b="1" dirty="0" smtClean="0"/>
              <a:t>)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340768"/>
            <a:ext cx="8928992" cy="5400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400" dirty="0"/>
              <a:t>В 2017 году  математику на профильном уровне сдавали </a:t>
            </a:r>
            <a:r>
              <a:rPr lang="ru-RU" sz="4400" b="1" dirty="0"/>
              <a:t>2739</a:t>
            </a:r>
            <a:r>
              <a:rPr lang="ru-RU" sz="4400" dirty="0"/>
              <a:t> </a:t>
            </a:r>
            <a:r>
              <a:rPr lang="ru-RU" sz="4400" dirty="0" smtClean="0"/>
              <a:t>человек;</a:t>
            </a:r>
          </a:p>
          <a:p>
            <a:r>
              <a:rPr lang="ru-RU" sz="4400" dirty="0"/>
              <a:t>Не преодолели минимальный порог  </a:t>
            </a:r>
            <a:r>
              <a:rPr lang="ru-RU" sz="4400" b="1" dirty="0"/>
              <a:t>334 </a:t>
            </a:r>
            <a:r>
              <a:rPr lang="ru-RU" sz="4400" dirty="0"/>
              <a:t>(12,2% от сдававших)  человека (2016 год - </a:t>
            </a:r>
            <a:r>
              <a:rPr lang="ru-RU" sz="4400" b="1" dirty="0"/>
              <a:t>270</a:t>
            </a:r>
            <a:r>
              <a:rPr lang="ru-RU" sz="4400" dirty="0"/>
              <a:t> (9% от сдававших) выпускников).</a:t>
            </a:r>
          </a:p>
        </p:txBody>
      </p:sp>
    </p:spTree>
    <p:extLst>
      <p:ext uri="{BB962C8B-B14F-4D97-AF65-F5344CB8AC3E}">
        <p14:creationId xmlns:p14="http://schemas.microsoft.com/office/powerpoint/2010/main" val="20830795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0489121"/>
              </p:ext>
            </p:extLst>
          </p:nvPr>
        </p:nvGraphicFramePr>
        <p:xfrm>
          <a:off x="0" y="-82547"/>
          <a:ext cx="9108504" cy="6922033"/>
        </p:xfrm>
        <a:graphic>
          <a:graphicData uri="http://schemas.openxmlformats.org/drawingml/2006/table">
            <a:tbl>
              <a:tblPr firstRow="1" firstCol="1" bandRow="1"/>
              <a:tblGrid>
                <a:gridCol w="1859455"/>
                <a:gridCol w="1128369"/>
                <a:gridCol w="1194925"/>
                <a:gridCol w="1161238"/>
                <a:gridCol w="1100221"/>
                <a:gridCol w="1152128"/>
                <a:gridCol w="1512168"/>
              </a:tblGrid>
              <a:tr h="348925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Район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Средний балл 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 преодолели минимальный балл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100-балльные результаты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Средний балл 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 преодолели минимальный балл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100-балльные результаты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30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2017 год</a:t>
                      </a:r>
                      <a:endParaRPr lang="ru-RU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2016 год</a:t>
                      </a:r>
                      <a:endParaRPr lang="ru-RU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741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Железнодорожный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50,50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55,38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41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Кировский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46,17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47,37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47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41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Ленинский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45,69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52,65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61123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2054292"/>
              </p:ext>
            </p:extLst>
          </p:nvPr>
        </p:nvGraphicFramePr>
        <p:xfrm>
          <a:off x="0" y="0"/>
          <a:ext cx="8856984" cy="6996612"/>
        </p:xfrm>
        <a:graphic>
          <a:graphicData uri="http://schemas.openxmlformats.org/drawingml/2006/table">
            <a:tbl>
              <a:tblPr firstRow="1" firstCol="1" bandRow="1"/>
              <a:tblGrid>
                <a:gridCol w="2160240"/>
                <a:gridCol w="1224136"/>
                <a:gridCol w="867509"/>
                <a:gridCol w="1180432"/>
                <a:gridCol w="1264427"/>
                <a:gridCol w="1080120"/>
                <a:gridCol w="1080120"/>
              </a:tblGrid>
              <a:tr h="1381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Октябрьский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48,88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48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52,86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38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1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Свердловский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44,72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44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46,75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34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1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Советский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44,97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123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47,77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102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1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Центральный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47,69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32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56,95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09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Красноярск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46,59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334/ 12,2%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50,53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270/ 9%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09074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036496" cy="908720"/>
          </a:xfrm>
        </p:spPr>
        <p:txBody>
          <a:bodyPr/>
          <a:lstStyle/>
          <a:p>
            <a:r>
              <a:rPr lang="ru-RU" b="1" dirty="0"/>
              <a:t>Математика (базовый </a:t>
            </a:r>
            <a:r>
              <a:rPr lang="ru-RU" b="1" dirty="0" smtClean="0"/>
              <a:t>уровень)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5904656"/>
          </a:xfrm>
        </p:spPr>
        <p:txBody>
          <a:bodyPr/>
          <a:lstStyle/>
          <a:p>
            <a:r>
              <a:rPr lang="ru-RU" sz="3600" dirty="0"/>
              <a:t>Сдавали </a:t>
            </a:r>
            <a:r>
              <a:rPr lang="ru-RU" sz="3600" b="1" dirty="0"/>
              <a:t>5314</a:t>
            </a:r>
            <a:r>
              <a:rPr lang="ru-RU" sz="3600" dirty="0"/>
              <a:t> выпускников, не преодолели минимальный </a:t>
            </a:r>
            <a:r>
              <a:rPr lang="ru-RU" sz="3600" dirty="0" smtClean="0"/>
              <a:t>порог </a:t>
            </a:r>
            <a:r>
              <a:rPr lang="ru-RU" sz="3600" b="1" dirty="0"/>
              <a:t>23</a:t>
            </a:r>
            <a:r>
              <a:rPr lang="ru-RU" sz="3600" dirty="0"/>
              <a:t> (0,65%). </a:t>
            </a:r>
            <a:endParaRPr lang="ru-RU" sz="3600" dirty="0" smtClean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6177556"/>
              </p:ext>
            </p:extLst>
          </p:nvPr>
        </p:nvGraphicFramePr>
        <p:xfrm>
          <a:off x="0" y="2441052"/>
          <a:ext cx="9144000" cy="4416552"/>
        </p:xfrm>
        <a:graphic>
          <a:graphicData uri="http://schemas.openxmlformats.org/drawingml/2006/table">
            <a:tbl>
              <a:tblPr firstRow="1" firstCol="1" bandRow="1"/>
              <a:tblGrid>
                <a:gridCol w="2597979"/>
                <a:gridCol w="1440160"/>
                <a:gridCol w="1800200"/>
                <a:gridCol w="1296144"/>
                <a:gridCol w="2009517"/>
              </a:tblGrid>
              <a:tr h="19050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Район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Средний балл 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 преодолели минимальный балл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Средний балл 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 преодолели минимальный балл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2017 год</a:t>
                      </a:r>
                      <a:endParaRPr lang="ru-RU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2016 год</a:t>
                      </a:r>
                      <a:endParaRPr lang="ru-RU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Железнодорожный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4,31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4,35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Кировский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4,18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4,03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73614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7898022"/>
              </p:ext>
            </p:extLst>
          </p:nvPr>
        </p:nvGraphicFramePr>
        <p:xfrm>
          <a:off x="107504" y="52204"/>
          <a:ext cx="9002423" cy="5993148"/>
        </p:xfrm>
        <a:graphic>
          <a:graphicData uri="http://schemas.openxmlformats.org/drawingml/2006/table">
            <a:tbl>
              <a:tblPr firstRow="1" firstCol="1" bandRow="1"/>
              <a:tblGrid>
                <a:gridCol w="2448272"/>
                <a:gridCol w="1800200"/>
                <a:gridCol w="1512168"/>
                <a:gridCol w="1584176"/>
                <a:gridCol w="1657607"/>
              </a:tblGrid>
              <a:tr h="809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Ленинский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4,09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4,28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27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Октябрьский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4,17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4,27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27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Свердловский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4,11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4,24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67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Советский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4,09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4,19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27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Центральный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4,23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4,42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2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Красноярск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4,15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4,23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43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29389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2264612"/>
              </p:ext>
            </p:extLst>
          </p:nvPr>
        </p:nvGraphicFramePr>
        <p:xfrm>
          <a:off x="107504" y="69603"/>
          <a:ext cx="9143999" cy="6585951"/>
        </p:xfrm>
        <a:graphic>
          <a:graphicData uri="http://schemas.openxmlformats.org/drawingml/2006/table">
            <a:tbl>
              <a:tblPr firstRow="1" firstCol="1" bandRow="1"/>
              <a:tblGrid>
                <a:gridCol w="2843807"/>
                <a:gridCol w="2880320"/>
                <a:gridCol w="1104826"/>
                <a:gridCol w="1162045"/>
                <a:gridCol w="1153001"/>
              </a:tblGrid>
              <a:tr h="1639184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Предмет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 набрали минимального балла (количество выпускников)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Имели годовую оценку за 11 класс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725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22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Математика (профильная)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334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215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113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87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Математика (базовая)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296988" y="30940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8115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277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dirty="0" smtClean="0"/>
              <a:t>Результаты ГИА специализированных и корпоративных классов</a:t>
            </a:r>
            <a:r>
              <a:rPr lang="ru-RU" sz="4000" dirty="0"/>
              <a:t>	</a:t>
            </a:r>
            <a:r>
              <a:rPr lang="ru-RU" dirty="0"/>
              <a:t>							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8046753"/>
              </p:ext>
            </p:extLst>
          </p:nvPr>
        </p:nvGraphicFramePr>
        <p:xfrm>
          <a:off x="251520" y="980728"/>
          <a:ext cx="8713093" cy="5668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2448272"/>
                <a:gridCol w="1584176"/>
                <a:gridCol w="1944341"/>
              </a:tblGrid>
              <a:tr h="1249591">
                <a:tc>
                  <a:txBody>
                    <a:bodyPr/>
                    <a:lstStyle/>
                    <a:p>
                      <a:pPr algn="l" fontAlgn="t"/>
                      <a:r>
                        <a:rPr lang="ru-RU" sz="3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ОУ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3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Направленность  класса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ru-RU" sz="3200" b="0" dirty="0" smtClean="0"/>
                        <a:t>% выбора</a:t>
                      </a:r>
                      <a:endParaRPr lang="ru-RU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0" dirty="0" smtClean="0"/>
                        <a:t>Средний балл</a:t>
                      </a:r>
                      <a:endParaRPr lang="ru-RU" sz="3200" b="0" dirty="0"/>
                    </a:p>
                  </a:txBody>
                  <a:tcPr/>
                </a:tc>
              </a:tr>
              <a:tr h="1618064">
                <a:tc>
                  <a:txBody>
                    <a:bodyPr/>
                    <a:lstStyle/>
                    <a:p>
                      <a:pPr algn="l" fontAlgn="t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МАОУ Лицей № 6 </a:t>
                      </a:r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Перспектива</a:t>
                      </a:r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инженерно-технологический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92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51,5</a:t>
                      </a:r>
                    </a:p>
                  </a:txBody>
                  <a:tcPr marL="9525" marR="9525" marT="9525" marB="0"/>
                </a:tc>
              </a:tr>
              <a:tr h="1510666">
                <a:tc>
                  <a:txBody>
                    <a:bodyPr/>
                    <a:lstStyle/>
                    <a:p>
                      <a:pPr algn="l" fontAlgn="t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МАОУ лицей 9 "Лидер"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инженерно-технологический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3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62,3</a:t>
                      </a:r>
                    </a:p>
                  </a:txBody>
                  <a:tcPr marL="9525" marR="9525" marT="9525" marB="0"/>
                </a:tc>
              </a:tr>
              <a:tr h="1238303">
                <a:tc>
                  <a:txBody>
                    <a:bodyPr/>
                    <a:lstStyle/>
                    <a:p>
                      <a:pPr algn="l" fontAlgn="t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МАОУ Гимназия №9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инженерно-технологический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51,5</a:t>
                      </a:r>
                    </a:p>
                    <a:p>
                      <a:pPr algn="ctr"/>
                      <a:endParaRPr lang="ru-RU" sz="32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8251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1956"/>
            <a:ext cx="9144000" cy="686995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lnSpc>
                <a:spcPct val="115000"/>
              </a:lnSpc>
            </a:pPr>
            <a:r>
              <a:rPr lang="ru-RU" sz="2800" b="1" i="1" dirty="0" smtClean="0">
                <a:solidFill>
                  <a:srgbClr val="00206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/>
            </a:r>
            <a:br>
              <a:rPr lang="ru-RU" sz="2800" b="1" i="1" dirty="0" smtClean="0">
                <a:solidFill>
                  <a:srgbClr val="002060"/>
                </a:solidFill>
                <a:latin typeface="Arial Black" panose="020B0A04020102020204" pitchFamily="34" charset="0"/>
                <a:ea typeface="Calibri"/>
                <a:cs typeface="Times New Roman"/>
              </a:rPr>
            </a:br>
            <a:r>
              <a:rPr lang="ru-RU" sz="2800" b="1" i="1" dirty="0">
                <a:solidFill>
                  <a:srgbClr val="00206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/>
            </a:r>
            <a:br>
              <a:rPr lang="ru-RU" sz="2800" b="1" i="1" dirty="0">
                <a:solidFill>
                  <a:srgbClr val="002060"/>
                </a:solidFill>
                <a:latin typeface="Arial Black" panose="020B0A04020102020204" pitchFamily="34" charset="0"/>
                <a:ea typeface="Calibri"/>
                <a:cs typeface="Times New Roman"/>
              </a:rPr>
            </a:br>
            <a:r>
              <a:rPr lang="ru-RU" sz="2800" b="1" i="1" dirty="0" smtClean="0">
                <a:solidFill>
                  <a:srgbClr val="00206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/>
            </a:r>
            <a:br>
              <a:rPr lang="ru-RU" sz="2800" b="1" i="1" dirty="0" smtClean="0">
                <a:solidFill>
                  <a:srgbClr val="002060"/>
                </a:solidFill>
                <a:latin typeface="Arial Black" panose="020B0A04020102020204" pitchFamily="34" charset="0"/>
                <a:ea typeface="Calibri"/>
                <a:cs typeface="Times New Roman"/>
              </a:rPr>
            </a:br>
            <a:r>
              <a:rPr lang="ru-RU" sz="2800" b="1" i="1" dirty="0" smtClean="0">
                <a:solidFill>
                  <a:srgbClr val="00206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«</a:t>
            </a:r>
            <a:r>
              <a:rPr lang="ru-RU" sz="2800" b="1" i="1" dirty="0">
                <a:solidFill>
                  <a:srgbClr val="00206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Использование  результатов оценочных процедур как инструмента  для повышения качества образования и совершенствования содержания основных образовательных программ. Обновление общего образования на основе разработанных концепций учебных предметов и предметных областей, детализация требований к результатам освоения общеобразовательных программ»</a:t>
            </a:r>
            <a:r>
              <a:rPr lang="ru-RU" sz="2800" dirty="0">
                <a:latin typeface="Arial Black" panose="020B0A04020102020204" pitchFamily="34" charset="0"/>
                <a:ea typeface="Calibri"/>
                <a:cs typeface="Times New Roman"/>
              </a:rPr>
              <a:t/>
            </a:r>
            <a:br>
              <a:rPr lang="ru-RU" sz="2800" dirty="0">
                <a:latin typeface="Arial Black" panose="020B0A04020102020204" pitchFamily="34" charset="0"/>
                <a:ea typeface="Calibri"/>
                <a:cs typeface="Times New Roman"/>
              </a:rPr>
            </a:br>
            <a:r>
              <a:rPr lang="ru-RU" sz="2800" i="1" dirty="0">
                <a:solidFill>
                  <a:srgbClr val="002060"/>
                </a:solidFill>
                <a:latin typeface="Arial Black" panose="020B0A04020102020204" pitchFamily="34" charset="0"/>
                <a:ea typeface="Calibri"/>
                <a:cs typeface="Times New Roman"/>
              </a:rPr>
              <a:t> </a:t>
            </a:r>
            <a:r>
              <a:rPr lang="ru-RU" sz="2800" dirty="0">
                <a:latin typeface="Arial Black" panose="020B0A04020102020204" pitchFamily="34" charset="0"/>
                <a:ea typeface="Calibri"/>
                <a:cs typeface="Times New Roman"/>
              </a:rPr>
              <a:t/>
            </a:r>
            <a:br>
              <a:rPr lang="ru-RU" sz="2800" dirty="0">
                <a:latin typeface="Arial Black" panose="020B0A04020102020204" pitchFamily="34" charset="0"/>
                <a:ea typeface="Calibri"/>
                <a:cs typeface="Times New Roman"/>
              </a:rPr>
            </a:br>
            <a:endParaRPr lang="ru-RU" sz="2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62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878012"/>
              </p:ext>
            </p:extLst>
          </p:nvPr>
        </p:nvGraphicFramePr>
        <p:xfrm>
          <a:off x="179512" y="116632"/>
          <a:ext cx="8928992" cy="65752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2448272"/>
                <a:gridCol w="1584176"/>
                <a:gridCol w="2160240"/>
              </a:tblGrid>
              <a:tr h="1455968">
                <a:tc>
                  <a:txBody>
                    <a:bodyPr/>
                    <a:lstStyle/>
                    <a:p>
                      <a:pPr algn="l" fontAlgn="t"/>
                      <a:r>
                        <a:rPr lang="ru-RU" sz="3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ОУ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3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Направленность  класса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ru-RU" sz="3200" b="0" dirty="0" smtClean="0"/>
                        <a:t>% выбора</a:t>
                      </a:r>
                      <a:endParaRPr lang="ru-RU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0" dirty="0" smtClean="0"/>
                        <a:t>Средний балл</a:t>
                      </a:r>
                      <a:endParaRPr lang="ru-RU" sz="3200" b="0" dirty="0"/>
                    </a:p>
                  </a:txBody>
                  <a:tcPr/>
                </a:tc>
              </a:tr>
              <a:tr h="1856400">
                <a:tc>
                  <a:txBody>
                    <a:bodyPr/>
                    <a:lstStyle/>
                    <a:p>
                      <a:pPr algn="l" fontAlgn="t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МАОУ Гимназия № 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инженерно-технологический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52,6</a:t>
                      </a:r>
                    </a:p>
                  </a:txBody>
                  <a:tcPr marL="9525" marR="9525" marT="9525" marB="0"/>
                </a:tc>
              </a:tr>
              <a:tr h="1760161">
                <a:tc>
                  <a:txBody>
                    <a:bodyPr/>
                    <a:lstStyle/>
                    <a:p>
                      <a:pPr algn="l" fontAlgn="t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МАОУ Гимназия №11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инженерно-технологический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60,8</a:t>
                      </a:r>
                    </a:p>
                  </a:txBody>
                  <a:tcPr marL="9525" marR="9525" marT="9525" marB="0"/>
                </a:tc>
              </a:tr>
              <a:tr h="1502684">
                <a:tc>
                  <a:txBody>
                    <a:bodyPr/>
                    <a:lstStyle/>
                    <a:p>
                      <a:pPr algn="l" fontAlgn="t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МБОУ Лицей №2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математический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99105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813056"/>
              </p:ext>
            </p:extLst>
          </p:nvPr>
        </p:nvGraphicFramePr>
        <p:xfrm>
          <a:off x="179512" y="116632"/>
          <a:ext cx="8928992" cy="65752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2448272"/>
                <a:gridCol w="1584176"/>
                <a:gridCol w="2160240"/>
              </a:tblGrid>
              <a:tr h="1455968">
                <a:tc>
                  <a:txBody>
                    <a:bodyPr/>
                    <a:lstStyle/>
                    <a:p>
                      <a:pPr algn="l" fontAlgn="t"/>
                      <a:r>
                        <a:rPr lang="ru-RU" sz="2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МБОУ Лицей №3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математический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66%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56,8</a:t>
                      </a:r>
                    </a:p>
                  </a:txBody>
                  <a:tcPr marL="9525" marR="9525" marT="9525" marB="0"/>
                </a:tc>
              </a:tr>
              <a:tr h="1856400">
                <a:tc>
                  <a:txBody>
                    <a:bodyPr/>
                    <a:lstStyle/>
                    <a:p>
                      <a:pPr algn="l" fontAlgn="t"/>
                      <a:r>
                        <a:rPr lang="ru-RU" sz="2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МБОУ СШ № 144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естественно-научный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760161">
                <a:tc>
                  <a:txBody>
                    <a:bodyPr/>
                    <a:lstStyle/>
                    <a:p>
                      <a:pPr algn="l" fontAlgn="t"/>
                      <a:r>
                        <a:rPr lang="ru-RU" sz="2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МАОУ Лицей №7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СФУ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76,7</a:t>
                      </a:r>
                    </a:p>
                  </a:txBody>
                  <a:tcPr marL="9525" marR="9525" marT="9525" marB="0"/>
                </a:tc>
              </a:tr>
              <a:tr h="1502684">
                <a:tc>
                  <a:txBody>
                    <a:bodyPr/>
                    <a:lstStyle/>
                    <a:p>
                      <a:pPr algn="l" fontAlgn="t"/>
                      <a:r>
                        <a:rPr lang="ru-RU" sz="2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МАОУ Лицей № 6 "Перспектива"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СФУ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66,2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51736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3840964"/>
              </p:ext>
            </p:extLst>
          </p:nvPr>
        </p:nvGraphicFramePr>
        <p:xfrm>
          <a:off x="179512" y="116632"/>
          <a:ext cx="8928992" cy="6192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2664296"/>
                <a:gridCol w="1368152"/>
                <a:gridCol w="2160240"/>
              </a:tblGrid>
              <a:tr h="2101336">
                <a:tc>
                  <a:txBody>
                    <a:bodyPr/>
                    <a:lstStyle/>
                    <a:p>
                      <a:pPr algn="l" fontAlgn="t"/>
                      <a:r>
                        <a:rPr lang="ru-RU" sz="3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МАОУ Гимназия №13 "</a:t>
                      </a:r>
                      <a:r>
                        <a:rPr lang="ru-RU" sz="32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Академ</a:t>
                      </a:r>
                      <a:r>
                        <a:rPr lang="ru-RU" sz="3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3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СФУ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3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76,7</a:t>
                      </a:r>
                    </a:p>
                  </a:txBody>
                  <a:tcPr marL="9525" marR="9525" marT="9525" marB="0"/>
                </a:tc>
              </a:tr>
              <a:tr h="1990016">
                <a:tc>
                  <a:txBody>
                    <a:bodyPr/>
                    <a:lstStyle/>
                    <a:p>
                      <a:pPr algn="l" fontAlgn="t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МАОУ Лицей №7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корпоративный класс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63,9</a:t>
                      </a:r>
                    </a:p>
                  </a:txBody>
                  <a:tcPr marL="9525" marR="9525" marT="9525" marB="0"/>
                </a:tc>
              </a:tr>
              <a:tr h="2101336">
                <a:tc>
                  <a:txBody>
                    <a:bodyPr/>
                    <a:lstStyle/>
                    <a:p>
                      <a:pPr algn="l" fontAlgn="t"/>
                      <a:r>
                        <a:rPr lang="ru-RU" sz="3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МАОУ Гимназия №13 "Академ"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корпоративный класс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59,8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00527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www.rentier.ru.gamintwo.ru/pic/201402/1366x768/setwalls.ru-6653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 rot="11099388" flipV="1">
            <a:off x="1617559" y="3621509"/>
            <a:ext cx="6947687" cy="193899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С новым учебным годом</a:t>
            </a:r>
            <a:endParaRPr lang="ru-RU" sz="6000" dirty="0">
              <a:solidFill>
                <a:prstClr val="black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99830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 rot="155074">
            <a:off x="3492047" y="905741"/>
            <a:ext cx="5187813" cy="43465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6000" b="1" i="1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</a:rPr>
              <a:t>Желаем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6000" b="1" i="1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</a:rPr>
              <a:t> успехов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6000" b="1" i="1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</a:rPr>
              <a:t> в работе!</a:t>
            </a:r>
          </a:p>
        </p:txBody>
      </p:sp>
      <p:pic>
        <p:nvPicPr>
          <p:cNvPr id="3" name="Picture 13" descr="C:\Program Files\Microsoft Office\Clipart\homeanim\j0095699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986082">
            <a:off x="-699437" y="548680"/>
            <a:ext cx="4128437" cy="3266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2" descr="C:\Program Files\Microsoft Office\Clipart\homeanim\ag00042_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64781" y="2819400"/>
            <a:ext cx="1879600" cy="212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3306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639472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4800" dirty="0">
                <a:latin typeface="Arial Black" panose="020B0A04020102020204" pitchFamily="34" charset="0"/>
                <a:ea typeface="Calibri"/>
                <a:cs typeface="Times New Roman"/>
              </a:rPr>
              <a:t>Анализ результатов итоговой аттестации выпускников 9, 11 классов </a:t>
            </a:r>
            <a:r>
              <a:rPr lang="ru-RU" sz="4800" dirty="0" smtClean="0">
                <a:latin typeface="Arial Black" panose="020B0A04020102020204" pitchFamily="34" charset="0"/>
                <a:ea typeface="Calibri"/>
                <a:cs typeface="Times New Roman"/>
              </a:rPr>
              <a:t>в </a:t>
            </a:r>
            <a:r>
              <a:rPr lang="ru-RU" sz="4800" dirty="0">
                <a:latin typeface="Arial Black" panose="020B0A04020102020204" pitchFamily="34" charset="0"/>
                <a:ea typeface="Calibri"/>
                <a:cs typeface="Times New Roman"/>
              </a:rPr>
              <a:t>2017г.</a:t>
            </a:r>
            <a:br>
              <a:rPr lang="ru-RU" sz="4800" dirty="0">
                <a:latin typeface="Arial Black" panose="020B0A04020102020204" pitchFamily="34" charset="0"/>
                <a:ea typeface="Calibri"/>
                <a:cs typeface="Times New Roman"/>
              </a:rPr>
            </a:br>
            <a:endParaRPr lang="ru-RU" sz="4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58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Динамика </a:t>
            </a:r>
            <a:r>
              <a:rPr lang="ru-RU" b="1" dirty="0"/>
              <a:t>результатов ГИА-9 по предмету за последние 3 года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8072346"/>
              </p:ext>
            </p:extLst>
          </p:nvPr>
        </p:nvGraphicFramePr>
        <p:xfrm>
          <a:off x="2" y="1484785"/>
          <a:ext cx="9036494" cy="5405819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3095018"/>
                <a:gridCol w="2197060"/>
                <a:gridCol w="1800200"/>
                <a:gridCol w="1944216"/>
              </a:tblGrid>
              <a:tr h="657798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Красноярский край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63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ОГЭ 2015 г.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ОГЭ 2016 г.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2400" b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ОГЭ 2017 г.</a:t>
                      </a:r>
                      <a:endParaRPr lang="ru-RU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179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8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и доля участников, набравших баллов ниже минимального значения     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1 081/4,46%</a:t>
                      </a:r>
                      <a:endParaRPr lang="ru-RU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924/3,69%</a:t>
                      </a:r>
                      <a:endParaRPr lang="ru-RU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1950/7,52%</a:t>
                      </a:r>
                      <a:endParaRPr lang="ru-RU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2229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8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Средний балл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2400" b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14,09 (3,39)</a:t>
                      </a:r>
                      <a:endParaRPr lang="ru-RU" sz="2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14,67 (3,69)</a:t>
                      </a:r>
                      <a:endParaRPr lang="ru-RU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15,55 (3,64)</a:t>
                      </a:r>
                      <a:endParaRPr lang="ru-RU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501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8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и доля участников, получивших «4» и «5»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2400" b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8 555/35,30%</a:t>
                      </a:r>
                      <a:endParaRPr lang="ru-RU" sz="2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12 806/51,20%</a:t>
                      </a:r>
                      <a:endParaRPr lang="ru-RU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14 526/56,00%</a:t>
                      </a:r>
                      <a:endParaRPr lang="ru-RU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688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800" b="1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и доля выпускников, получивших максимальный балл 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2400" b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10/0,04%</a:t>
                      </a:r>
                      <a:endParaRPr lang="ru-RU" sz="2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6/0,02%</a:t>
                      </a:r>
                      <a:endParaRPr lang="ru-RU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+mj-lt"/>
                        <a:buAutoNum type="arabicPeriod" startAt="16"/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/0,06</a:t>
                      </a:r>
                      <a:r>
                        <a:rPr lang="ru-RU" sz="24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%</a:t>
                      </a:r>
                      <a:endParaRPr lang="ru-RU" sz="2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7000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35024"/>
            <a:ext cx="9144000" cy="1087760"/>
          </a:xfrm>
        </p:spPr>
        <p:txBody>
          <a:bodyPr/>
          <a:lstStyle/>
          <a:p>
            <a:r>
              <a:rPr lang="ru-RU" b="1" dirty="0" smtClean="0"/>
              <a:t>ИТОГИ ГИА 2017г.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3631238"/>
              </p:ext>
            </p:extLst>
          </p:nvPr>
        </p:nvGraphicFramePr>
        <p:xfrm>
          <a:off x="0" y="836613"/>
          <a:ext cx="9144000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5776"/>
                <a:gridCol w="2520280"/>
                <a:gridCol w="406794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Район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Кол-во человек, не сдавших ГИА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Из них кол-во человек, имеющих «4» и «5» за год</a:t>
                      </a:r>
                      <a:r>
                        <a:rPr lang="ru-RU" sz="2800" baseline="0" dirty="0" smtClean="0"/>
                        <a:t> по сдаваемым предметам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Ленинский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17/1,5%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4</a:t>
                      </a:r>
                      <a:endParaRPr lang="ru-RU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Свердловский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21/2,0%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4</a:t>
                      </a:r>
                      <a:endParaRPr lang="ru-RU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Октябрьский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26/2,1%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1</a:t>
                      </a:r>
                      <a:endParaRPr lang="ru-RU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Ж/д и Центральный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35/2,9%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3</a:t>
                      </a:r>
                      <a:endParaRPr lang="ru-RU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Красноярск</a:t>
                      </a:r>
                      <a:endParaRPr lang="ru-RU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243/3,0%</a:t>
                      </a:r>
                      <a:endParaRPr lang="ru-RU" sz="32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21</a:t>
                      </a:r>
                      <a:endParaRPr lang="ru-RU" sz="32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Советский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103/4,2%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3</a:t>
                      </a:r>
                      <a:endParaRPr lang="ru-RU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Кировский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41/4,8%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6</a:t>
                      </a:r>
                      <a:endParaRPr lang="ru-RU" sz="32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4784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/>
          <a:lstStyle/>
          <a:p>
            <a:r>
              <a:rPr lang="ru-RU" b="1" dirty="0" smtClean="0"/>
              <a:t>Результаты ОГЭ по городу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5989252"/>
              </p:ext>
            </p:extLst>
          </p:nvPr>
        </p:nvGraphicFramePr>
        <p:xfrm>
          <a:off x="11048" y="836712"/>
          <a:ext cx="9025448" cy="554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476"/>
                <a:gridCol w="2735966"/>
                <a:gridCol w="3121006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Район</a:t>
                      </a:r>
                      <a:endParaRPr lang="ru-RU" sz="3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Математика</a:t>
                      </a:r>
                      <a:endParaRPr lang="ru-RU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29091">
                <a:tc vMerge="1">
                  <a:txBody>
                    <a:bodyPr/>
                    <a:lstStyle/>
                    <a:p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2016 г.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2017 г.</a:t>
                      </a:r>
                      <a:endParaRPr lang="ru-RU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Ленинский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3,67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3,8</a:t>
                      </a:r>
                      <a:endParaRPr lang="ru-RU" sz="3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Свердловский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3,57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3,8</a:t>
                      </a:r>
                      <a:endParaRPr lang="ru-RU" sz="3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Октябрьский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3,84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4,0</a:t>
                      </a:r>
                      <a:endParaRPr lang="ru-RU" sz="3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Ж/д  и Центральный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3,88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4,0</a:t>
                      </a:r>
                      <a:endParaRPr lang="ru-RU" sz="3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Советский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3,68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3,8</a:t>
                      </a:r>
                      <a:endParaRPr lang="ru-RU" sz="3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Кировский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3,68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3,8</a:t>
                      </a:r>
                      <a:endParaRPr lang="ru-RU" sz="36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4761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МАТЕМАТИКА</a:t>
            </a:r>
            <a:r>
              <a:rPr lang="ru-RU" dirty="0"/>
              <a:t>, 9 </a:t>
            </a:r>
            <a:r>
              <a:rPr lang="ru-RU" dirty="0" smtClean="0"/>
              <a:t>класс</a:t>
            </a:r>
            <a:r>
              <a:rPr lang="ru-RU" dirty="0"/>
              <a:t>	</a:t>
            </a:r>
            <a:br>
              <a:rPr lang="ru-RU" dirty="0"/>
            </a:b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92696"/>
            <a:ext cx="9144000" cy="6165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0677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036496" cy="115212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Результаты ГИА 9-ых специализированных классов</a:t>
            </a:r>
            <a:endParaRPr lang="ru-RU" b="1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1457401"/>
            <a:ext cx="5832648" cy="5400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6408361"/>
              </p:ext>
            </p:extLst>
          </p:nvPr>
        </p:nvGraphicFramePr>
        <p:xfrm>
          <a:off x="6084168" y="1484784"/>
          <a:ext cx="1905000" cy="5243342"/>
        </p:xfrm>
        <a:graphic>
          <a:graphicData uri="http://schemas.openxmlformats.org/drawingml/2006/table">
            <a:tbl>
              <a:tblPr/>
              <a:tblGrid>
                <a:gridCol w="1905000"/>
              </a:tblGrid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Средний балл</a:t>
                      </a:r>
                      <a:endParaRPr lang="ru-RU" sz="28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2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1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04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47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48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01145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1469099</TotalTime>
  <Words>1031</Words>
  <Application>Microsoft Office PowerPoint</Application>
  <PresentationFormat>Экран (4:3)</PresentationFormat>
  <Paragraphs>421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Тема Office</vt:lpstr>
      <vt:lpstr>Презентация PowerPoint</vt:lpstr>
      <vt:lpstr>Городская августовская педагогическая конференция</vt:lpstr>
      <vt:lpstr>   «Использование  результатов оценочных процедур как инструмента  для повышения качества образования и совершенствования содержания основных образовательных программ. Обновление общего образования на основе разработанных концепций учебных предметов и предметных областей, детализация требований к результатам освоения общеобразовательных программ»   </vt:lpstr>
      <vt:lpstr>Анализ результатов итоговой аттестации выпускников 9, 11 классов в 2017г. </vt:lpstr>
      <vt:lpstr>Динамика результатов ГИА-9 по предмету за последние 3 года</vt:lpstr>
      <vt:lpstr>ИТОГИ ГИА 2017г.</vt:lpstr>
      <vt:lpstr>Результаты ОГЭ по городу</vt:lpstr>
      <vt:lpstr> МАТЕМАТИКА, 9 класс  </vt:lpstr>
      <vt:lpstr>Результаты ГИА 9-ых специализированных классов</vt:lpstr>
      <vt:lpstr> АНАЛИЗ РЕЗУЛЬТАТОВ ВЫПОЛНЕНИЯ ОТДЕЛЬНЫХ ЗАДАНИЙ ИЛИ ГРУПП ЗАДАНИЙ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положительная динамика при решении обучающих заданий:</vt:lpstr>
      <vt:lpstr>Вторая часть работы, включающая задания с развернутым ответом</vt:lpstr>
      <vt:lpstr>Результаты ГИА выпускников 11-ых классов (профильной мат-ке)</vt:lpstr>
      <vt:lpstr>Презентация PowerPoint</vt:lpstr>
      <vt:lpstr>Презентация PowerPoint</vt:lpstr>
      <vt:lpstr>Математика (базовый уровень)</vt:lpstr>
      <vt:lpstr>Презентация PowerPoint</vt:lpstr>
      <vt:lpstr>Презентация PowerPoint</vt:lpstr>
      <vt:lpstr> Результаты ГИА специализированных и корпоративных классов  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profnet@kimc.ms</dc:creator>
  <cp:lastModifiedBy>RTF</cp:lastModifiedBy>
  <cp:revision>67</cp:revision>
  <dcterms:created xsi:type="dcterms:W3CDTF">2017-08-24T10:10:27Z</dcterms:created>
  <dcterms:modified xsi:type="dcterms:W3CDTF">2017-08-31T01:56:47Z</dcterms:modified>
</cp:coreProperties>
</file>