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314" r:id="rId2"/>
    <p:sldId id="340" r:id="rId3"/>
    <p:sldId id="341" r:id="rId4"/>
    <p:sldId id="343" r:id="rId5"/>
    <p:sldId id="344" r:id="rId6"/>
    <p:sldId id="345" r:id="rId7"/>
    <p:sldId id="346" r:id="rId8"/>
    <p:sldId id="350" r:id="rId9"/>
    <p:sldId id="349" r:id="rId10"/>
    <p:sldId id="322" r:id="rId11"/>
    <p:sldId id="316" r:id="rId12"/>
    <p:sldId id="315" r:id="rId13"/>
    <p:sldId id="317" r:id="rId14"/>
    <p:sldId id="295" r:id="rId15"/>
    <p:sldId id="308" r:id="rId16"/>
    <p:sldId id="352" r:id="rId17"/>
    <p:sldId id="351" r:id="rId18"/>
    <p:sldId id="353" r:id="rId19"/>
    <p:sldId id="298" r:id="rId20"/>
    <p:sldId id="354" r:id="rId21"/>
    <p:sldId id="332" r:id="rId22"/>
    <p:sldId id="335" r:id="rId23"/>
    <p:sldId id="336" r:id="rId24"/>
    <p:sldId id="337" r:id="rId25"/>
    <p:sldId id="338" r:id="rId26"/>
    <p:sldId id="355" r:id="rId27"/>
    <p:sldId id="32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035" autoAdjust="0"/>
  </p:normalViewPr>
  <p:slideViewPr>
    <p:cSldViewPr>
      <p:cViewPr varScale="1">
        <p:scale>
          <a:sx n="85" d="100"/>
          <a:sy n="85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26C245-F579-4DBD-A17E-339AC9E2E09C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651635-06FF-43EA-8A75-C3E2B4BE8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7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0B66D-E5F7-4C43-BDD6-9A3EF355BB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2D2D7-64C0-4023-BBD0-9CC96F09C1D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9C29DF-480F-423E-A42B-1650A47CE39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E5DA8D-89CF-4965-B45B-3AA198866FE4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FCEC3-765A-44CF-9943-653DBE9D99F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54C53D-74C2-417B-90B1-33B10400DFC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A35EC-1C12-43BA-A062-E507FA29F50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92F9FE-1850-42D1-ACB7-CCF6FC13319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F41D2-C3BE-486F-86E9-5721D1B1DF3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0A20D9-8F0B-46F1-B494-40C585C69E6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1FA07F-0F32-400D-A75A-B391BAAFEBD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1D3783-3E8F-4FE5-9602-B2E8526D166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E52895-2EC0-478B-B08C-90DFA1C0EDF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82BB9F-E929-4D23-BD1C-770C8FC95E29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286682-CEDD-4755-A984-493310FCF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0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53E9-7FAC-4B4C-8A8B-B09380E6ADE0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6EA9-5395-4B20-8799-E9A562C17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52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B2F0-EAF0-4214-AFF9-931CCCADDC8B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54CD-6395-49A8-84FB-EEA21D0B1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3992D-63DC-42A5-9EE0-DE23334F1967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5DF0-BD21-4B61-B4B6-41276D8B3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3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661AA0-88E4-49A3-8A36-48908A8575F9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F7469-264E-4DF4-8821-ACA4BA8FC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04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CB600-9ED8-4E33-91DF-24FA20F5F449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1121FD-8F3E-4F00-9A7D-314A3ED1E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4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CE20B-A72C-42EF-B4D5-1A04EB9E77AE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1E1338-6A3F-442E-9928-620F2AD51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32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2F94F-F70D-43E5-B190-14ACA253AB17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E3DFD8-49F3-4E3A-819E-945E41766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0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D4E2-2EA4-4816-985E-9C5B4BE28F91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AEE8-42F3-47F2-8220-0FAE89334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9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12C656-94CA-4F15-AF41-67FDDB9E20D9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290B0-25D9-48F3-8DCA-679B885B3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34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9F20B4-812D-4D71-B859-66C5AB095DF9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E7C9F8-C838-4464-94BB-DDB3451C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535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83828A-69F9-4925-89E9-34B615D8F5A1}" type="datetimeFigureOut">
              <a:rPr lang="ru-RU"/>
              <a:pPr>
                <a:defRPr/>
              </a:pPr>
              <a:t>31.08.2017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D2A59E-D3FE-4933-8947-5F61A7AC9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1" r:id="rId2"/>
    <p:sldLayoutId id="2147483966" r:id="rId3"/>
    <p:sldLayoutId id="2147483967" r:id="rId4"/>
    <p:sldLayoutId id="2147483968" r:id="rId5"/>
    <p:sldLayoutId id="2147483969" r:id="rId6"/>
    <p:sldLayoutId id="2147483962" r:id="rId7"/>
    <p:sldLayoutId id="2147483970" r:id="rId8"/>
    <p:sldLayoutId id="2147483971" r:id="rId9"/>
    <p:sldLayoutId id="2147483963" r:id="rId10"/>
    <p:sldLayoutId id="21474839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53650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Основные результаты федеральных и региональных мониторинговых процедур 2017 г.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24.08. 2017</a:t>
            </a:r>
            <a:endParaRPr lang="ru-RU" sz="2200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661025"/>
            <a:ext cx="7772400" cy="1008063"/>
          </a:xfrm>
        </p:spPr>
        <p:txBody>
          <a:bodyPr/>
          <a:lstStyle/>
          <a:p>
            <a:pPr marR="0" algn="l"/>
            <a:r>
              <a:rPr lang="ru-RU" altLang="ru-RU" sz="2400" b="1" dirty="0" smtClean="0">
                <a:solidFill>
                  <a:schemeClr val="tx1"/>
                </a:solidFill>
              </a:rPr>
              <a:t>Чабан Т.Ю., </a:t>
            </a:r>
            <a:r>
              <a:rPr lang="ru-RU" altLang="ru-RU" sz="2400" dirty="0" smtClean="0">
                <a:solidFill>
                  <a:schemeClr val="tx1"/>
                </a:solidFill>
              </a:rPr>
              <a:t>начальник отдела мониторинга качества образования КГКСУ «ЦОКО»</a:t>
            </a:r>
          </a:p>
          <a:p>
            <a:pPr marR="0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Обеспечение достоверности результатов </a:t>
            </a:r>
          </a:p>
          <a:p>
            <a:r>
              <a:rPr lang="ru-RU" altLang="ru-RU" smtClean="0"/>
              <a:t>Использование результатов для развивающей обратной связи</a:t>
            </a:r>
          </a:p>
          <a:p>
            <a:r>
              <a:rPr lang="ru-RU" altLang="ru-RU" smtClean="0"/>
              <a:t>Сочетание со школьными процедурами промежуточной и итоговой аттестации</a:t>
            </a:r>
          </a:p>
          <a:p>
            <a:r>
              <a:rPr lang="ru-RU" altLang="ru-RU" smtClean="0"/>
              <a:t>Организационно-технические проблемы на этапах подготовки, проведения и загрузки данных</a:t>
            </a:r>
          </a:p>
          <a:p>
            <a:pPr>
              <a:buFont typeface="Wingdings 3" pitchFamily="18" charset="2"/>
              <a:buNone/>
            </a:pPr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Основные проблемы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Данные основаны на результатах 869 учащихся из 16 школ края, включенных в контролируемую представительную выборку.</a:t>
            </a:r>
          </a:p>
          <a:p>
            <a:r>
              <a:rPr lang="ru-RU" altLang="ru-RU" sz="2800" smtClean="0"/>
              <a:t>Проверка этих работ проводилась краевой экспертной комиссией. </a:t>
            </a:r>
          </a:p>
          <a:p>
            <a:r>
              <a:rPr lang="ru-RU" altLang="ru-RU" sz="2800" smtClean="0"/>
              <a:t>Подготовка информационных продуктов для учителей, родителей, муниципальных органов управления образования и кратких отчетов со сводными данными.</a:t>
            </a:r>
            <a:endParaRPr lang="ru-RU" altLang="ru-RU" sz="3600" smtClean="0"/>
          </a:p>
          <a:p>
            <a:endParaRPr lang="ru-RU" altLang="ru-RU" sz="3600" smtClean="0"/>
          </a:p>
          <a:p>
            <a:endParaRPr lang="ru-RU" altLang="ru-RU" sz="3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/>
              <a:t>Особенности оценки читательской грамотности в 2017 году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3275"/>
        </p:xfrm>
        <a:graphic>
          <a:graphicData uri="http://schemas.openxmlformats.org/drawingml/2006/table">
            <a:tbl>
              <a:tblPr/>
              <a:tblGrid>
                <a:gridCol w="2241071"/>
                <a:gridCol w="1402499"/>
                <a:gridCol w="2293015"/>
                <a:gridCol w="2293015"/>
              </a:tblGrid>
              <a:tr h="10191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Продемонстрированный уровень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Выборка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выборка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+mn-lt"/>
                        </a:rPr>
                        <a:t>32,80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  <a:endParaRPr lang="ru-RU" sz="2800" dirty="0">
                        <a:latin typeface="+mn-lt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44,73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2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+mn-lt"/>
                        </a:rPr>
                        <a:t>60,18%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53,28%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Пониженный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</a:rPr>
                        <a:t>4,26%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1,65%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Недостаточный для дальнейшего обучения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+mn-lt"/>
                        </a:rPr>
                        <a:t>2,76%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0,87%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Читательская грамотность:   уровни достижений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7998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61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процент выполнения заданий (выборка) 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10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понимание текста, ориентация в тексте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74,62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30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Глубокое и детальное понимание содержания и формы текста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64,15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2619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информации из текста для различных целей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51,51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6198" marB="3619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Средний процент выполнения заданий по группам умений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… со временем люди при измерениях стали пользоваться уже не своими «локтями» и «шагами», а этало́нами этих величин. Что такое «эталон»? Это точно рассчитанная мера чего-либо, принятая за образец величины.</a:t>
            </a:r>
          </a:p>
          <a:p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Каким словом можно заменить слово «эталон»? Обведи номер выбранного ответа.</a:t>
            </a:r>
          </a:p>
          <a:p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) образец</a:t>
            </a: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2) расстояние</a:t>
            </a:r>
          </a:p>
          <a:p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3) измерение</a:t>
            </a:r>
          </a:p>
          <a:p>
            <a:pPr>
              <a:buFont typeface="Wingdings 3" pitchFamily="18" charset="2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Ответ: 1      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Не справились 33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задания (1-я группа  читательских умений)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Ответ представлен в тексте в явном виде, но ученики путают («конкурирующие») фрагменты информации (в тексте говорится об измерении различных расстояний.</a:t>
            </a:r>
          </a:p>
          <a:p>
            <a:endParaRPr lang="ru-RU" altLang="ru-RU" smtClean="0"/>
          </a:p>
          <a:p>
            <a:r>
              <a:rPr lang="ru-RU" altLang="ru-RU" smtClean="0"/>
              <a:t>Зачастую это происходит потому, что ребенок не перечитывает перед ответом нужный фрагмент текста, отвечает по памяти, не уточняя первое восприятие.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Трудности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ru-RU" altLang="ru-RU" sz="2400" smtClean="0"/>
              <a:t>На Руси была своя мера длины, </a:t>
            </a:r>
          </a:p>
          <a:p>
            <a:r>
              <a:rPr lang="ru-RU" altLang="ru-RU" sz="2400" smtClean="0"/>
              <a:t>схожая с дюймом. Она </a:t>
            </a:r>
          </a:p>
          <a:p>
            <a:r>
              <a:rPr lang="ru-RU" altLang="ru-RU" sz="2400" smtClean="0"/>
              <a:t>называлась вершо́к и </a:t>
            </a:r>
          </a:p>
          <a:p>
            <a:r>
              <a:rPr lang="ru-RU" altLang="ru-RU" sz="2400" smtClean="0"/>
              <a:t>равнялась длине двух </a:t>
            </a:r>
          </a:p>
          <a:p>
            <a:r>
              <a:rPr lang="ru-RU" altLang="ru-RU" sz="2400" smtClean="0"/>
              <a:t>суставов указательного </a:t>
            </a:r>
          </a:p>
          <a:p>
            <a:r>
              <a:rPr lang="ru-RU" altLang="ru-RU" sz="2400" smtClean="0"/>
              <a:t>пальца.</a:t>
            </a:r>
          </a:p>
          <a:p>
            <a:endParaRPr lang="ru-RU" altLang="ru-RU" smtClean="0"/>
          </a:p>
          <a:p>
            <a:r>
              <a:rPr lang="ru-RU" altLang="ru-RU" sz="2400" smtClean="0"/>
              <a:t>Что означает слово «вершок»? Запиши наиболее полное определение для толкового словаря.</a:t>
            </a:r>
          </a:p>
          <a:p>
            <a:endParaRPr lang="ru-RU" altLang="ru-RU" sz="2400" smtClean="0"/>
          </a:p>
          <a:p>
            <a:pPr algn="r"/>
            <a:r>
              <a:rPr lang="ru-RU" altLang="ru-RU" sz="2400" smtClean="0"/>
              <a:t>Не смогли выполнить полностью </a:t>
            </a:r>
            <a:r>
              <a:rPr lang="ru-RU" altLang="ru-RU" sz="2400" b="1" smtClean="0"/>
              <a:t>53%</a:t>
            </a:r>
          </a:p>
        </p:txBody>
      </p:sp>
      <p:pic>
        <p:nvPicPr>
          <p:cNvPr id="24579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12875"/>
            <a:ext cx="20161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77472" y="1484784"/>
            <a:ext cx="1666528" cy="576064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4 см 5 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Пример задания (3-я группа умений)</a:t>
            </a:r>
            <a:endParaRPr lang="ru-RU" sz="2800" dirty="0"/>
          </a:p>
        </p:txBody>
      </p:sp>
      <p:pic>
        <p:nvPicPr>
          <p:cNvPr id="25603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3292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-3712" r="2731"/>
          <a:stretch>
            <a:fillRect/>
          </a:stretch>
        </p:blipFill>
        <p:spPr bwMode="auto">
          <a:xfrm>
            <a:off x="323850" y="1844675"/>
            <a:ext cx="446405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Рисунок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2716" r="3603" b="3331"/>
          <a:stretch>
            <a:fillRect/>
          </a:stretch>
        </p:blipFill>
        <p:spPr bwMode="auto">
          <a:xfrm>
            <a:off x="5148263" y="2133600"/>
            <a:ext cx="33845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r>
              <a:rPr lang="ru-RU" altLang="ru-RU" b="1" smtClean="0"/>
              <a:t>Задание</a:t>
            </a:r>
            <a:r>
              <a:rPr lang="ru-RU" altLang="ru-RU" smtClean="0"/>
              <a:t>. Рассмотри рисунок. </a:t>
            </a:r>
          </a:p>
          <a:p>
            <a:r>
              <a:rPr lang="ru-RU" altLang="ru-RU" smtClean="0"/>
              <a:t>Сколько четвертей входит в половник? </a:t>
            </a:r>
          </a:p>
          <a:p>
            <a:pPr>
              <a:buFont typeface="Wingdings 3" pitchFamily="18" charset="2"/>
              <a:buNone/>
            </a:pPr>
            <a:endParaRPr lang="ru-RU" altLang="ru-RU" smtClean="0"/>
          </a:p>
          <a:p>
            <a:pPr>
              <a:buFont typeface="Wingdings 3" pitchFamily="18" charset="2"/>
              <a:buNone/>
            </a:pPr>
            <a:r>
              <a:rPr lang="ru-RU" altLang="ru-RU" smtClean="0"/>
              <a:t>Ответ: 2</a:t>
            </a:r>
          </a:p>
          <a:p>
            <a:pPr algn="r">
              <a:buFont typeface="Wingdings 3" pitchFamily="18" charset="2"/>
              <a:buNone/>
            </a:pPr>
            <a:r>
              <a:rPr lang="ru-RU" altLang="ru-RU" smtClean="0"/>
              <a:t>Не справились 42% </a:t>
            </a:r>
          </a:p>
          <a:p>
            <a:endParaRPr lang="ru-RU" altLang="ru-RU" smtClean="0"/>
          </a:p>
          <a:p>
            <a:r>
              <a:rPr lang="ru-RU" altLang="ru-RU" smtClean="0"/>
              <a:t>Самая распространенная ошибка: 4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Пример задания. 3-я группа умений (работа с иллюстрацией)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z="2400" smtClean="0"/>
              <a:t>В знаменитой сказке Ершова о Коньке-Горбунке сказано: </a:t>
            </a:r>
            <a:r>
              <a:rPr lang="ru-RU" altLang="ru-RU" sz="2400" i="1" smtClean="0"/>
              <a:t>Ростом только в три вершка… </a:t>
            </a:r>
            <a:r>
              <a:rPr lang="ru-RU" altLang="ru-RU" sz="2400" smtClean="0"/>
              <a:t>Арши́н - русская мера длины, равная длине вытянутой руки взрослого мужчины. В аршине 16 вершков.</a:t>
            </a:r>
          </a:p>
          <a:p>
            <a:pPr>
              <a:buFont typeface="Wingdings 3" pitchFamily="18" charset="2"/>
              <a:buNone/>
            </a:pPr>
            <a:r>
              <a:rPr lang="ru-RU" altLang="ru-RU" sz="2400" smtClean="0"/>
              <a:t>А разве вас не удивил необычайно маленький рост сказочного конька? Три вершка – это же всего 13 с половиной сантиметров! Неужели он был таким крошечным? Нет, конечно! Дело в том, что раньше, называя рост лошади, люди говорили о том, насколько она выше аршина. Конёк-Горбунок был выше аршина на три вершка. </a:t>
            </a:r>
          </a:p>
          <a:p>
            <a:pPr>
              <a:buFont typeface="Wingdings 3" pitchFamily="18" charset="2"/>
              <a:buNone/>
            </a:pPr>
            <a:r>
              <a:rPr lang="ru-RU" altLang="ru-RU" sz="2400" i="1" smtClean="0"/>
              <a:t>Задание</a:t>
            </a:r>
            <a:r>
              <a:rPr lang="ru-RU" altLang="ru-RU" sz="2400" smtClean="0"/>
              <a:t>. </a:t>
            </a:r>
            <a:r>
              <a:rPr lang="ru-RU" altLang="ru-RU" sz="2400" b="1" smtClean="0"/>
              <a:t>Каков рост Конька-Горбунка в вершках?</a:t>
            </a:r>
          </a:p>
          <a:p>
            <a:pPr algn="r"/>
            <a:r>
              <a:rPr lang="ru-RU" altLang="ru-RU" sz="2400" smtClean="0"/>
              <a:t>Не справились </a:t>
            </a:r>
            <a:r>
              <a:rPr lang="ru-RU" altLang="ru-RU" sz="2400" b="1" smtClean="0"/>
              <a:t>73%</a:t>
            </a:r>
            <a:r>
              <a:rPr lang="ru-RU" altLang="ru-RU" sz="2400" smtClean="0"/>
              <a:t> </a:t>
            </a:r>
          </a:p>
          <a:p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задания. 3-я группа читательских умений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русскому языку в 4 классе крае и РФ</a:t>
            </a:r>
            <a:endParaRPr lang="ru-RU" sz="3200" dirty="0"/>
          </a:p>
        </p:txBody>
      </p:sp>
      <p:pic>
        <p:nvPicPr>
          <p:cNvPr id="10243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844675"/>
            <a:ext cx="8229600" cy="331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/>
          <a:lstStyle/>
          <a:p>
            <a:r>
              <a:rPr lang="ru-RU" altLang="ru-RU" smtClean="0"/>
              <a:t>Дети ориентированы на то, чтобы выбрать из текста готовую информацию, а не обрабатывать ее, в том числе математически, хотя обработка требуется самая простая:16 + 3 = 19 вершков.</a:t>
            </a:r>
          </a:p>
          <a:p>
            <a:endParaRPr lang="ru-RU" altLang="ru-RU" smtClean="0"/>
          </a:p>
          <a:p>
            <a:r>
              <a:rPr lang="ru-RU" altLang="ru-RU" smtClean="0"/>
              <a:t>Дефициты не предметные, а метапредметные – неумение анализировать текст, выделять новый способ действия, исходные данные, осуществлять перенос на математический материал. 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Трудности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altLang="ru-RU" smtClean="0"/>
              <a:t>Учить младших школьников </a:t>
            </a:r>
          </a:p>
          <a:p>
            <a:r>
              <a:rPr lang="ru-RU" altLang="ru-RU" smtClean="0"/>
              <a:t>1) осознанно выбирать и упорядочивать информацию, проверять себя по тексту; </a:t>
            </a:r>
          </a:p>
          <a:p>
            <a:r>
              <a:rPr lang="ru-RU" altLang="ru-RU" smtClean="0"/>
              <a:t>2) работать с иллюстрацией как с источником данных, которые можно извлечь самостоятельно;</a:t>
            </a:r>
          </a:p>
          <a:p>
            <a:r>
              <a:rPr lang="ru-RU" altLang="ru-RU" smtClean="0"/>
              <a:t>3) обобщать фрагменты информации, данные в разных предложениях, в разных частях текста.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Задачи на ближайший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8888" y="1196975"/>
          <a:ext cx="7273925" cy="4906963"/>
        </p:xfrm>
        <a:graphic>
          <a:graphicData uri="http://schemas.openxmlformats.org/drawingml/2006/table">
            <a:tbl>
              <a:tblPr/>
              <a:tblGrid>
                <a:gridCol w="4969315"/>
                <a:gridCol w="2304610"/>
              </a:tblGrid>
              <a:tr h="700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набранных за проект баллов 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Городские школы 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77,57%</a:t>
                      </a: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школы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75,81%</a:t>
                      </a: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73,59%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80,50%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4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682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учеников, показавших базовый уровень, которые не проявили инициативы ни на одном этапе</a:t>
                      </a:r>
                    </a:p>
                  </a:txBody>
                  <a:tcPr marL="68591" marR="6859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58, 63%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Групповой проект: удивительное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441450"/>
          <a:ext cx="833120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Диаграмма" r:id="rId4" imgW="8343900" imgH="4610010" progId="Excel.Chart.8">
                  <p:embed/>
                </p:oleObj>
              </mc:Choice>
              <mc:Fallback>
                <p:oleObj name="Диаграмма" r:id="rId4" imgW="8343900" imgH="461001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41450"/>
                        <a:ext cx="8331200" cy="460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Конструкторский и исследовательский проект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Доля учеников, получивших максимальный балл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оцениваемым умениям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1" name="Диаграмма 6"/>
          <p:cNvGraphicFramePr>
            <a:graphicFrameLocks/>
          </p:cNvGraphicFramePr>
          <p:nvPr/>
        </p:nvGraphicFramePr>
        <p:xfrm>
          <a:off x="273050" y="1074738"/>
          <a:ext cx="8597900" cy="56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r:id="rId4" imgW="8596105" imgH="5620999" progId="Excel.Chart.8">
                  <p:embed/>
                </p:oleObj>
              </mc:Choice>
              <mc:Fallback>
                <p:oleObj r:id="rId4" imgW="8596105" imgH="5620999" progId="Excel.Char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074738"/>
                        <a:ext cx="8597900" cy="561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  <a:p>
            <a:r>
              <a:rPr lang="ru-RU" altLang="ru-RU" smtClean="0"/>
              <a:t>1) выстраивание настоящей групповой работы,</a:t>
            </a:r>
          </a:p>
          <a:p>
            <a:r>
              <a:rPr lang="ru-RU" altLang="ru-RU" smtClean="0"/>
              <a:t>2) поддержка положительной самооценки ученика и развитие самооценивания, </a:t>
            </a:r>
          </a:p>
          <a:p>
            <a:r>
              <a:rPr lang="ru-RU" altLang="ru-RU" smtClean="0"/>
              <a:t>3)  опробование детьми разных ролей на уроках и во внеурочных ситуациях. 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Ключевые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Оценка читательской грамотности в 6 классе, сентябрь 2017 г.</a:t>
            </a:r>
          </a:p>
          <a:p>
            <a:r>
              <a:rPr lang="ru-RU" altLang="ru-RU" smtClean="0"/>
              <a:t>ВПР по русскому языку  в 2 и 5 классе – 3 и 5 октября 2017 г.</a:t>
            </a:r>
          </a:p>
          <a:p>
            <a:r>
              <a:rPr lang="ru-RU" altLang="ru-RU" smtClean="0"/>
              <a:t>ККР по физике в 8 классе – октябрь 2017 г. </a:t>
            </a:r>
          </a:p>
          <a:p>
            <a:r>
              <a:rPr lang="ru-RU" altLang="ru-RU" smtClean="0"/>
              <a:t>НИКО по химии и биологии в 10 классе – 18 октября 2017 г.</a:t>
            </a:r>
          </a:p>
          <a:p>
            <a:r>
              <a:rPr lang="ru-RU" altLang="ru-RU" smtClean="0"/>
              <a:t>ККР по математике в 7 классе – декабрь 2017 г.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Процедуры 2017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2268538" y="620713"/>
            <a:ext cx="604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FF0000"/>
                </a:solidFill>
                <a:latin typeface="Calibri" pitchFamily="34" charset="0"/>
              </a:rPr>
              <a:t>Спасибо за внимание!</a:t>
            </a:r>
            <a:endParaRPr lang="ru-RU" altLang="ru-RU" sz="3200">
              <a:latin typeface="Calibri" pitchFamily="34" charset="0"/>
            </a:endParaRPr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1476375" y="1773238"/>
            <a:ext cx="70564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3600" b="1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latin typeface="Calibri" pitchFamily="34" charset="0"/>
              </a:rPr>
              <a:t>Тел./факс: (391) 2-46-00-25</a:t>
            </a:r>
            <a:br>
              <a:rPr lang="ru-RU" altLang="ru-RU" sz="3600" b="1">
                <a:latin typeface="Calibri" pitchFamily="34" charset="0"/>
              </a:rPr>
            </a:br>
            <a:r>
              <a:rPr lang="ru-RU" altLang="ru-RU" sz="3600" b="1">
                <a:latin typeface="Calibri" pitchFamily="34" charset="0"/>
              </a:rPr>
              <a:t> </a:t>
            </a:r>
            <a:r>
              <a:rPr lang="en-US" altLang="ru-RU" sz="3600" b="1">
                <a:latin typeface="Calibri" pitchFamily="34" charset="0"/>
              </a:rPr>
              <a:t>e-mail </a:t>
            </a:r>
            <a:r>
              <a:rPr lang="ru-RU" altLang="ru-RU" sz="3600" b="1">
                <a:latin typeface="Calibri" pitchFamily="34" charset="0"/>
              </a:rPr>
              <a:t>:</a:t>
            </a:r>
            <a:r>
              <a:rPr lang="en-US" altLang="ru-RU" sz="3600" b="1">
                <a:latin typeface="Calibri" pitchFamily="34" charset="0"/>
              </a:rPr>
              <a:t> c</a:t>
            </a:r>
            <a:r>
              <a:rPr lang="ru-RU" altLang="ru-RU" sz="3600" b="1">
                <a:latin typeface="Calibri" pitchFamily="34" charset="0"/>
              </a:rPr>
              <a:t>о</a:t>
            </a:r>
            <a:r>
              <a:rPr lang="en-US" altLang="ru-RU" sz="3600" b="1">
                <a:latin typeface="Calibri" pitchFamily="34" charset="0"/>
              </a:rPr>
              <a:t>ko@coko24.ru </a:t>
            </a:r>
            <a:br>
              <a:rPr lang="en-US" altLang="ru-RU" sz="3600" b="1">
                <a:latin typeface="Calibri" pitchFamily="34" charset="0"/>
              </a:rPr>
            </a:br>
            <a:r>
              <a:rPr lang="ru-RU" altLang="ru-RU" sz="3600" b="1">
                <a:latin typeface="Calibri" pitchFamily="34" charset="0"/>
              </a:rPr>
              <a:t>сайт:</a:t>
            </a:r>
            <a:r>
              <a:rPr lang="en-US" altLang="ru-RU" sz="3600" b="1">
                <a:latin typeface="Calibri" pitchFamily="34" charset="0"/>
              </a:rPr>
              <a:t> c</a:t>
            </a:r>
            <a:r>
              <a:rPr lang="ru-RU" altLang="ru-RU" sz="3600" b="1">
                <a:latin typeface="Calibri" pitchFamily="34" charset="0"/>
              </a:rPr>
              <a:t>о</a:t>
            </a:r>
            <a:r>
              <a:rPr lang="en-US" altLang="ru-RU" sz="3600" b="1">
                <a:latin typeface="Calibri" pitchFamily="34" charset="0"/>
              </a:rPr>
              <a:t>k.cross-edu.ru</a:t>
            </a:r>
            <a:endParaRPr lang="ru-RU" altLang="ru-RU" sz="3600" b="1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3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русскому языку в 5 классе крае и РФ</a:t>
            </a:r>
            <a:endParaRPr lang="ru-RU" sz="3200" dirty="0"/>
          </a:p>
        </p:txBody>
      </p:sp>
      <p:pic>
        <p:nvPicPr>
          <p:cNvPr id="11267" name="Содержимое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916113"/>
            <a:ext cx="8229600" cy="345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математике в 4 классе крае и РФ</a:t>
            </a:r>
            <a:endParaRPr lang="ru-RU" sz="3200" dirty="0"/>
          </a:p>
        </p:txBody>
      </p:sp>
      <p:pic>
        <p:nvPicPr>
          <p:cNvPr id="12291" name="Содержимое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632075"/>
            <a:ext cx="8229600" cy="2224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ВПР по математике в 5 классе крае и РФ</a:t>
            </a:r>
            <a:endParaRPr lang="ru-RU" sz="3200" dirty="0"/>
          </a:p>
        </p:txBody>
      </p:sp>
      <p:pic>
        <p:nvPicPr>
          <p:cNvPr id="13315" name="Содержимое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2632075"/>
            <a:ext cx="8229600" cy="2224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30338"/>
                        <a:ext cx="8331200" cy="462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Выполнение ВПР 4 класса в крае и РФ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06400" y="1430338"/>
          <a:ext cx="83312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30338"/>
                        <a:ext cx="8331200" cy="462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Выполнение ВПР 5 класса в крае и РФ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  <a:p>
            <a:pPr algn="ctr"/>
            <a:r>
              <a:rPr lang="ru-RU" altLang="ru-RU" sz="3600" b="1" smtClean="0"/>
              <a:t>Средняя решаемость работы</a:t>
            </a:r>
          </a:p>
          <a:p>
            <a:pPr algn="ctr"/>
            <a:endParaRPr lang="ru-RU" altLang="ru-RU" sz="3600" b="1" smtClean="0"/>
          </a:p>
          <a:p>
            <a:pPr algn="ctr"/>
            <a:r>
              <a:rPr lang="ru-RU" altLang="ru-RU" sz="3600" b="1" smtClean="0"/>
              <a:t>37%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ККР7по математике и ККР8 по физике 2016-2017 учебного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Распределение первичных баллов </a:t>
            </a:r>
            <a:br>
              <a:rPr lang="ru-RU" sz="3200" dirty="0" smtClean="0"/>
            </a:br>
            <a:r>
              <a:rPr lang="ru-RU" sz="3200" dirty="0" smtClean="0"/>
              <a:t>ВПР по физике в 11 классе в крае и РФ</a:t>
            </a:r>
            <a:endParaRPr lang="ru-RU" sz="3200" dirty="0"/>
          </a:p>
        </p:txBody>
      </p:sp>
      <p:pic>
        <p:nvPicPr>
          <p:cNvPr id="17411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3600"/>
            <a:ext cx="8229600" cy="3167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928</TotalTime>
  <Words>868</Words>
  <Application>Microsoft Office PowerPoint</Application>
  <PresentationFormat>Экран (4:3)</PresentationFormat>
  <Paragraphs>137</Paragraphs>
  <Slides>27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Диаграмма Microsoft Excel</vt:lpstr>
      <vt:lpstr>Диаграмма</vt:lpstr>
      <vt:lpstr>Основные результаты федеральных и региональных мониторинговых процедур 2017 г.  24.08. 2017</vt:lpstr>
      <vt:lpstr>Распределение первичных баллов ВПР по русскому языку в 4 классе крае и РФ</vt:lpstr>
      <vt:lpstr>Распределение первичных баллов ВПР по русскому языку в 5 классе крае и РФ</vt:lpstr>
      <vt:lpstr>Распределение первичных баллов ВПР по математике в 4 классе крае и РФ</vt:lpstr>
      <vt:lpstr>Распределение первичных баллов ВПР по математике в 5 классе крае и РФ</vt:lpstr>
      <vt:lpstr>Выполнение ВПР 4 класса в крае и РФ</vt:lpstr>
      <vt:lpstr>Выполнение ВПР 5 класса в крае и РФ</vt:lpstr>
      <vt:lpstr>ККР7по математике и ККР8 по физике 2016-2017 учебного года</vt:lpstr>
      <vt:lpstr>Распределение первичных баллов  ВПР по физике в 11 классе в крае и РФ</vt:lpstr>
      <vt:lpstr>Основные проблемы </vt:lpstr>
      <vt:lpstr>Особенности оценки читательской грамотности в 2017 году</vt:lpstr>
      <vt:lpstr>Читательская грамотность:   уровни достижений</vt:lpstr>
      <vt:lpstr>Средний процент выполнения заданий по группам умений</vt:lpstr>
      <vt:lpstr>Пример задания (1-я группа  читательских умений)</vt:lpstr>
      <vt:lpstr>Трудности</vt:lpstr>
      <vt:lpstr>4 см 5 мм </vt:lpstr>
      <vt:lpstr>Пример задания (3-я группа умений)</vt:lpstr>
      <vt:lpstr>Пример задания. 3-я группа умений (работа с иллюстрацией)</vt:lpstr>
      <vt:lpstr>Пример задания. 3-я группа читательских умений</vt:lpstr>
      <vt:lpstr>Трудности</vt:lpstr>
      <vt:lpstr>Задачи на ближайший год</vt:lpstr>
      <vt:lpstr>Групповой проект: удивительное</vt:lpstr>
      <vt:lpstr>Конструкторский и исследовательский проект</vt:lpstr>
      <vt:lpstr>Доля учеников, получивших максимальный балл  по оцениваемым умениям</vt:lpstr>
      <vt:lpstr>Ключевые задачи</vt:lpstr>
      <vt:lpstr>Процедуры 2017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итоговых контрольных работ в 4 классе</dc:title>
  <dc:creator>Чабан Татьяна Юрьевна</dc:creator>
  <cp:lastModifiedBy>RTF</cp:lastModifiedBy>
  <cp:revision>129</cp:revision>
  <dcterms:created xsi:type="dcterms:W3CDTF">2014-08-21T07:28:05Z</dcterms:created>
  <dcterms:modified xsi:type="dcterms:W3CDTF">2017-08-31T02:04:06Z</dcterms:modified>
</cp:coreProperties>
</file>