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1"/>
  </p:notesMasterIdLst>
  <p:handoutMasterIdLst>
    <p:handoutMasterId r:id="rId22"/>
  </p:handoutMasterIdLst>
  <p:sldIdLst>
    <p:sldId id="256" r:id="rId3"/>
    <p:sldId id="298" r:id="rId4"/>
    <p:sldId id="287" r:id="rId5"/>
    <p:sldId id="270" r:id="rId6"/>
    <p:sldId id="285" r:id="rId7"/>
    <p:sldId id="291" r:id="rId8"/>
    <p:sldId id="290" r:id="rId9"/>
    <p:sldId id="286" r:id="rId10"/>
    <p:sldId id="288" r:id="rId11"/>
    <p:sldId id="275" r:id="rId12"/>
    <p:sldId id="276" r:id="rId13"/>
    <p:sldId id="292" r:id="rId14"/>
    <p:sldId id="293" r:id="rId15"/>
    <p:sldId id="294" r:id="rId16"/>
    <p:sldId id="279" r:id="rId17"/>
    <p:sldId id="295" r:id="rId18"/>
    <p:sldId id="281" r:id="rId19"/>
    <p:sldId id="296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87922" autoAdjust="0"/>
  </p:normalViewPr>
  <p:slideViewPr>
    <p:cSldViewPr>
      <p:cViewPr>
        <p:scale>
          <a:sx n="66" d="100"/>
          <a:sy n="66" d="100"/>
        </p:scale>
        <p:origin x="-1416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5061754-EEB8-4656-A275-C362B9791346}" type="datetimeFigureOut">
              <a:rPr lang="ru-RU"/>
              <a:pPr>
                <a:defRPr/>
              </a:pPr>
              <a:t>04.09.2017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67BDEB3-3A0D-4764-9413-930436A9A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792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1747E72-60D7-4254-90B7-DFBE3C05D81D}" type="datetimeFigureOut">
              <a:rPr lang="ru-RU"/>
              <a:pPr>
                <a:defRPr/>
              </a:pPr>
              <a:t>04.09.2017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59881A6-F181-4E2B-BA8B-648FDA4930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1424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557338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Рисунок 19" descr="1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" r="57703" b="8467"/>
          <a:stretch>
            <a:fillRect/>
          </a:stretch>
        </p:blipFill>
        <p:spPr bwMode="auto">
          <a:xfrm>
            <a:off x="34925" y="0"/>
            <a:ext cx="1368425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348038" y="0"/>
            <a:ext cx="0" cy="15843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70000" y="115888"/>
            <a:ext cx="1862138" cy="13557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mtClean="0">
                <a:latin typeface="Calibri" pitchFamily="34" charset="0"/>
              </a:rPr>
              <a:t>КРАСНОЯРСКИЙ</a:t>
            </a:r>
          </a:p>
          <a:p>
            <a:pPr eaLnBrk="1" hangingPunct="1">
              <a:defRPr/>
            </a:pPr>
            <a:r>
              <a:rPr lang="ru-RU" altLang="ru-RU" sz="2800" smtClean="0">
                <a:latin typeface="Calibri" pitchFamily="34" charset="0"/>
              </a:rPr>
              <a:t>ИНСТИТУТ</a:t>
            </a:r>
            <a:endParaRPr lang="ru-RU" altLang="ru-RU" smtClean="0">
              <a:latin typeface="Calibri" pitchFamily="34" charset="0"/>
            </a:endParaRPr>
          </a:p>
          <a:p>
            <a:pPr eaLnBrk="1" hangingPunct="1">
              <a:defRPr/>
            </a:pPr>
            <a:r>
              <a:rPr lang="ru-RU" altLang="ru-RU" smtClean="0">
                <a:latin typeface="Calibri" pitchFamily="34" charset="0"/>
              </a:rPr>
              <a:t>ПОВЫШЕНИЯ</a:t>
            </a:r>
          </a:p>
          <a:p>
            <a:pPr eaLnBrk="1" hangingPunct="1">
              <a:defRPr/>
            </a:pPr>
            <a:r>
              <a:rPr lang="ru-RU" altLang="ru-RU" smtClean="0">
                <a:latin typeface="Calibri" pitchFamily="34" charset="0"/>
              </a:rPr>
              <a:t>КВАЛИФИКАЦИИ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3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solidFill>
            <a:srgbClr val="E95E40"/>
          </a:solidFill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0791184-F070-4E05-AB22-9CD6D151E0A8}" type="datetimeFigureOut">
              <a:rPr lang="ru-RU"/>
              <a:pPr>
                <a:defRPr/>
              </a:pPr>
              <a:t>04.09.2017</a:t>
            </a:fld>
            <a:endParaRPr lang="ru-RU"/>
          </a:p>
        </p:txBody>
      </p:sp>
      <p:sp>
        <p:nvSpPr>
          <p:cNvPr id="14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9CD2924-F672-4761-982F-556F226A9B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7376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3D62E-45FC-476D-A218-561E7A4DA2B0}" type="datetimeFigureOut">
              <a:rPr lang="ru-RU"/>
              <a:pPr>
                <a:defRPr/>
              </a:pPr>
              <a:t>04.09.2017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8013D-D69A-4D67-AA89-886AFB986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479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63770-70A1-42EA-81AA-8074C304FC7B}" type="datetimeFigureOut">
              <a:rPr lang="ru-RU"/>
              <a:pPr>
                <a:defRPr/>
              </a:pPr>
              <a:t>04.09.2017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62BB3-C88E-416D-A742-E10DCA9435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746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557338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" name="Рисунок 19" descr="1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" r="57703" b="8467"/>
          <a:stretch>
            <a:fillRect/>
          </a:stretch>
        </p:blipFill>
        <p:spPr bwMode="auto">
          <a:xfrm>
            <a:off x="34925" y="0"/>
            <a:ext cx="1368425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348038" y="0"/>
            <a:ext cx="0" cy="15843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70000" y="115888"/>
            <a:ext cx="1862138" cy="13557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mtClean="0">
                <a:latin typeface="Calibri" pitchFamily="34" charset="0"/>
              </a:rPr>
              <a:t>КРАСНОЯРСКИЙ</a:t>
            </a:r>
          </a:p>
          <a:p>
            <a:pPr eaLnBrk="1" hangingPunct="1">
              <a:defRPr/>
            </a:pPr>
            <a:r>
              <a:rPr lang="ru-RU" altLang="ru-RU" sz="2800" smtClean="0">
                <a:latin typeface="Calibri" pitchFamily="34" charset="0"/>
              </a:rPr>
              <a:t>ИНСТИТУТ</a:t>
            </a:r>
            <a:endParaRPr lang="ru-RU" altLang="ru-RU" smtClean="0">
              <a:latin typeface="Calibri" pitchFamily="34" charset="0"/>
            </a:endParaRPr>
          </a:p>
          <a:p>
            <a:pPr eaLnBrk="1" hangingPunct="1">
              <a:defRPr/>
            </a:pPr>
            <a:r>
              <a:rPr lang="ru-RU" altLang="ru-RU" smtClean="0">
                <a:latin typeface="Calibri" pitchFamily="34" charset="0"/>
              </a:rPr>
              <a:t>ПОВЫШЕНИЯ</a:t>
            </a:r>
          </a:p>
          <a:p>
            <a:pPr eaLnBrk="1" hangingPunct="1">
              <a:defRPr/>
            </a:pPr>
            <a:r>
              <a:rPr lang="ru-RU" altLang="ru-RU" smtClean="0">
                <a:latin typeface="Calibri" pitchFamily="34" charset="0"/>
              </a:rPr>
              <a:t>КВАЛИФИКАЦИИ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b="1" cap="all" baseline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3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solidFill>
            <a:srgbClr val="E95E40"/>
          </a:solidFill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1C7EC8F-6F2C-437D-9A31-F1A7343406FE}" type="datetimeFigureOut">
              <a:rPr lang="ru-RU"/>
              <a:pPr>
                <a:defRPr/>
              </a:pPr>
              <a:t>04.09.2017</a:t>
            </a:fld>
            <a:endParaRPr lang="ru-RU"/>
          </a:p>
        </p:txBody>
      </p:sp>
      <p:sp>
        <p:nvSpPr>
          <p:cNvPr id="14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492500" y="236538"/>
            <a:ext cx="4460875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588C121-BEB5-4FA7-8F81-5521505125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1036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6224" y="62136"/>
            <a:ext cx="6138264" cy="990600"/>
          </a:xfrm>
        </p:spPr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813520"/>
            <a:ext cx="8153400" cy="4495800"/>
          </a:xfrm>
        </p:spPr>
        <p:txBody>
          <a:bodyPr/>
          <a:lstStyle>
            <a:lvl1pPr>
              <a:buFont typeface="Wingdings" pitchFamily="2" charset="2"/>
              <a:buChar char="q"/>
              <a:defRPr>
                <a:solidFill>
                  <a:srgbClr val="FF0000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0" y="6376988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5BCD3-0B33-45FE-987F-BD8087D909D8}" type="datetimeFigureOut">
              <a:rPr lang="ru-RU"/>
              <a:pPr>
                <a:defRPr/>
              </a:pPr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9600" y="6376988"/>
            <a:ext cx="5421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D3BAC00-4690-4059-93DB-1A2AE2C442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007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8F73A-64FC-4F07-8D4D-567024CFE572}" type="datetimeFigureOut">
              <a:rPr lang="ru-RU"/>
              <a:pPr>
                <a:defRPr/>
              </a:pPr>
              <a:t>04.09.2017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C79B70D-49E4-42CD-BE47-7618249F43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8295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BC34CB6-0632-4FEA-A3B7-B1E51355DCD5}" type="datetimeFigureOut">
              <a:rPr lang="ru-RU"/>
              <a:pPr>
                <a:defRPr/>
              </a:pPr>
              <a:t>04.09.2017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D5AD83B-B22A-4DF5-94D6-9ED1F66368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051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F23403A-5E95-4ADA-9A85-5DABEAAD1507}" type="datetimeFigureOut">
              <a:rPr lang="ru-RU"/>
              <a:pPr>
                <a:defRPr/>
              </a:pPr>
              <a:t>04.09.2017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9682730-7119-4F7C-B237-3AD7EF8540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208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465E3-049C-4DED-941E-51F15B3B819F}" type="datetimeFigureOut">
              <a:rPr lang="ru-RU"/>
              <a:pPr>
                <a:defRPr/>
              </a:pPr>
              <a:t>04.09.2017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7CE81-B880-43F8-B55D-A33AF79CC8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7381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09680-FF56-47EC-8593-FB8E586E387A}" type="datetimeFigureOut">
              <a:rPr lang="ru-RU"/>
              <a:pPr>
                <a:defRPr/>
              </a:pPr>
              <a:t>04.09.2017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5373800-9109-45AB-B58E-02F8A26D48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7834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05537-F95A-46E2-957C-00B7FC5F3FE9}" type="datetimeFigureOut">
              <a:rPr lang="ru-RU"/>
              <a:pPr>
                <a:defRPr/>
              </a:pPr>
              <a:t>04.09.2017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E5F67-4111-48B2-9E99-5629218D38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653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A1DF7-DD76-4974-B63F-68E67B526724}" type="datetimeFigureOut">
              <a:rPr lang="ru-RU"/>
              <a:pPr>
                <a:defRPr/>
              </a:pPr>
              <a:t>04.09.2017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5DBE5-1760-401D-940C-97CD731703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9636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5A0BAC3-866F-4766-A0A8-B51C642D215D}" type="datetimeFigureOut">
              <a:rPr lang="ru-RU"/>
              <a:pPr>
                <a:defRPr/>
              </a:pPr>
              <a:t>04.09.2017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93722649-EA0A-4CC2-A2D7-E591C216BD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911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4522C-6DDD-4FE7-9FB5-E23D07CA3157}" type="datetimeFigureOut">
              <a:rPr lang="ru-RU"/>
              <a:pPr>
                <a:defRPr/>
              </a:pPr>
              <a:t>04.09.2017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EEA57-8B8B-4F6E-A8AD-9189A5827F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0196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D0844-9CA2-40C8-9969-0E5B918A4297}" type="datetimeFigureOut">
              <a:rPr lang="ru-RU"/>
              <a:pPr>
                <a:defRPr/>
              </a:pPr>
              <a:t>04.09.2017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341F0-612F-4E82-BA64-EAF178E1A9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013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BDAAD-0D4C-4D17-9DCB-D672B02C790E}" type="datetimeFigureOut">
              <a:rPr lang="ru-RU"/>
              <a:pPr>
                <a:defRPr/>
              </a:pPr>
              <a:t>04.09.2017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D34F354-4657-414D-891B-486D99FEF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721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C4E9CAB-C26E-4583-BA43-7F8589DAB73D}" type="datetimeFigureOut">
              <a:rPr lang="ru-RU"/>
              <a:pPr>
                <a:defRPr/>
              </a:pPr>
              <a:t>04.09.2017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BC7E105-04FB-456D-9F64-7CF77CCCF2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79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110A4D4-61CB-49AE-80E0-7300B216CC1C}" type="datetimeFigureOut">
              <a:rPr lang="ru-RU"/>
              <a:pPr>
                <a:defRPr/>
              </a:pPr>
              <a:t>04.09.2017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F5DCCA9-592D-4A14-A2CE-E7DCAC004B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51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154C4-37CA-429F-9CEA-20ED35DB9899}" type="datetimeFigureOut">
              <a:rPr lang="ru-RU"/>
              <a:pPr>
                <a:defRPr/>
              </a:pPr>
              <a:t>04.09.2017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6D400-95B4-4E24-AE79-CFC4E3B687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151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6AA34-36B5-4F04-A52A-9C3660C1F598}" type="datetimeFigureOut">
              <a:rPr lang="ru-RU"/>
              <a:pPr>
                <a:defRPr/>
              </a:pPr>
              <a:t>04.09.2017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2E746BA-B1DC-41C6-BAFD-DC9AE4EE95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6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E4477-5734-467E-B228-C570F7F1F222}" type="datetimeFigureOut">
              <a:rPr lang="ru-RU"/>
              <a:pPr>
                <a:defRPr/>
              </a:pPr>
              <a:t>04.09.2017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A04D3-1269-42D6-8C9F-7E3A2F12D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70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781E3A5-7BD0-4DF1-AC37-DCB50000A5D6}" type="datetimeFigureOut">
              <a:rPr lang="ru-RU"/>
              <a:pPr>
                <a:defRPr/>
              </a:pPr>
              <a:t>04.09.2017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41FAAE30-3A34-49F5-8934-7DE98AC4E5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371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1125538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989138"/>
            <a:ext cx="81534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4CE599-C69C-4208-B878-CEF2DC85581B}" type="datetimeFigureOut">
              <a:rPr lang="ru-RU"/>
              <a:pPr>
                <a:defRPr/>
              </a:pPr>
              <a:t>04.09.2017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493713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49371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F4EFC4-21BA-482C-AFD6-B89BB93132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4" name="Рисунок 9" descr="1.ti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4"/>
          <a:stretch>
            <a:fillRect/>
          </a:stretch>
        </p:blipFill>
        <p:spPr bwMode="auto">
          <a:xfrm>
            <a:off x="0" y="0"/>
            <a:ext cx="24844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Заголовок 21"/>
          <p:cNvSpPr>
            <a:spLocks noGrp="1"/>
          </p:cNvSpPr>
          <p:nvPr>
            <p:ph type="title"/>
          </p:nvPr>
        </p:nvSpPr>
        <p:spPr bwMode="auto">
          <a:xfrm>
            <a:off x="2771775" y="44450"/>
            <a:ext cx="51990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555875" y="0"/>
            <a:ext cx="0" cy="112553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52" r:id="rId1"/>
    <p:sldLayoutId id="2147485145" r:id="rId2"/>
    <p:sldLayoutId id="2147485153" r:id="rId3"/>
    <p:sldLayoutId id="2147485154" r:id="rId4"/>
    <p:sldLayoutId id="2147485155" r:id="rId5"/>
    <p:sldLayoutId id="2147485146" r:id="rId6"/>
    <p:sldLayoutId id="2147485156" r:id="rId7"/>
    <p:sldLayoutId id="2147485147" r:id="rId8"/>
    <p:sldLayoutId id="2147485157" r:id="rId9"/>
    <p:sldLayoutId id="2147485148" r:id="rId10"/>
    <p:sldLayoutId id="214748515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1125538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51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989138"/>
            <a:ext cx="81534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9A8E55-B38B-473E-9439-B4E54532A55A}" type="datetimeFigureOut">
              <a:rPr lang="ru-RU"/>
              <a:pPr>
                <a:defRPr/>
              </a:pPr>
              <a:t>04.09.2017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493713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49371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7F36FD-B7AA-4A62-93EA-C0C06FC17E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2058" name="Рисунок 9" descr="1.ti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4"/>
          <a:stretch>
            <a:fillRect/>
          </a:stretch>
        </p:blipFill>
        <p:spPr bwMode="auto">
          <a:xfrm>
            <a:off x="0" y="0"/>
            <a:ext cx="24844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Заголовок 21"/>
          <p:cNvSpPr>
            <a:spLocks noGrp="1"/>
          </p:cNvSpPr>
          <p:nvPr>
            <p:ph type="title"/>
          </p:nvPr>
        </p:nvSpPr>
        <p:spPr bwMode="auto">
          <a:xfrm>
            <a:off x="2771775" y="44450"/>
            <a:ext cx="51990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555875" y="0"/>
            <a:ext cx="0" cy="112553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59" r:id="rId1"/>
    <p:sldLayoutId id="2147485160" r:id="rId2"/>
    <p:sldLayoutId id="2147485161" r:id="rId3"/>
    <p:sldLayoutId id="2147485162" r:id="rId4"/>
    <p:sldLayoutId id="2147485163" r:id="rId5"/>
    <p:sldLayoutId id="2147485149" r:id="rId6"/>
    <p:sldLayoutId id="2147485164" r:id="rId7"/>
    <p:sldLayoutId id="2147485150" r:id="rId8"/>
    <p:sldLayoutId id="2147485165" r:id="rId9"/>
    <p:sldLayoutId id="2147485151" r:id="rId10"/>
    <p:sldLayoutId id="214748516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Optima Cyr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rgbClr val="FF0000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rgbClr val="FF0000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rgbClr val="FF0000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rgbClr val="FF0000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rgbClr val="FF0000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63938" y="333375"/>
            <a:ext cx="5111750" cy="8636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КАФЕДРА  НАЧАЛЬНОГО  ОБРАЗОВАНИЯ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843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6600" y="6049963"/>
            <a:ext cx="5791200" cy="685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800" dirty="0" smtClean="0">
                <a:solidFill>
                  <a:schemeClr val="bg1"/>
                </a:solidFill>
              </a:rPr>
              <a:t>Раицкая Галина Викторовна, </a:t>
            </a:r>
            <a:r>
              <a:rPr lang="ru-RU" sz="1800" dirty="0" err="1" smtClean="0">
                <a:solidFill>
                  <a:schemeClr val="bg1"/>
                </a:solidFill>
              </a:rPr>
              <a:t>к.п.н</a:t>
            </a:r>
            <a:r>
              <a:rPr lang="ru-RU" sz="1800" dirty="0" smtClean="0">
                <a:solidFill>
                  <a:schemeClr val="bg1"/>
                </a:solidFill>
              </a:rPr>
              <a:t>., 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800" dirty="0" smtClean="0">
                <a:solidFill>
                  <a:schemeClr val="bg1"/>
                </a:solidFill>
              </a:rPr>
              <a:t>заведующий  кафедрой начального образования</a:t>
            </a:r>
          </a:p>
        </p:txBody>
      </p:sp>
      <p:sp>
        <p:nvSpPr>
          <p:cNvPr id="18436" name="Подзаголовок 2"/>
          <p:cNvSpPr txBox="1">
            <a:spLocks/>
          </p:cNvSpPr>
          <p:nvPr/>
        </p:nvSpPr>
        <p:spPr bwMode="auto">
          <a:xfrm>
            <a:off x="520700" y="1919288"/>
            <a:ext cx="7991475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400" b="1" dirty="0">
                <a:solidFill>
                  <a:schemeClr val="bg1"/>
                </a:solidFill>
                <a:latin typeface="Arial" pitchFamily="34" charset="0"/>
              </a:rPr>
              <a:t>ВОЗМОЖНОСТИ ОРГАНИЗАЦИИ СИСТЕМЫ ОЦЕНИВАНИЯ  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620713" y="5373688"/>
            <a:ext cx="79914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r>
              <a:rPr lang="ru-RU" dirty="0">
                <a:solidFill>
                  <a:schemeClr val="bg1"/>
                </a:solidFill>
                <a:latin typeface="+mn-lt"/>
                <a:cs typeface="+mn-cs"/>
              </a:rPr>
              <a:t>24 августа 2017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2627313" y="-242888"/>
            <a:ext cx="6265862" cy="1727201"/>
          </a:xfrm>
        </p:spPr>
        <p:txBody>
          <a:bodyPr/>
          <a:lstStyle/>
          <a:p>
            <a:r>
              <a:rPr lang="ru-RU" altLang="ru-RU" sz="2400" smtClean="0">
                <a:latin typeface="Arial" pitchFamily="34" charset="0"/>
              </a:rPr>
              <a:t>ПРОЕКТ «УУД: процедуры и механизмы изменения профессиональной деятельности педагога»</a:t>
            </a:r>
            <a:endParaRPr lang="ru-RU" altLang="ru-RU" sz="2400" smtClean="0"/>
          </a:p>
        </p:txBody>
      </p:sp>
      <p:sp useBgFill="1">
        <p:nvSpPr>
          <p:cNvPr id="2" name="Скругленный прямоугольник 1"/>
          <p:cNvSpPr/>
          <p:nvPr/>
        </p:nvSpPr>
        <p:spPr>
          <a:xfrm>
            <a:off x="5287963" y="3703638"/>
            <a:ext cx="3311525" cy="10937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400" b="1" i="1" dirty="0">
                <a:solidFill>
                  <a:schemeClr val="tx1"/>
                </a:solidFill>
                <a:latin typeface="Arial" pitchFamily="34" charset="0"/>
              </a:rPr>
              <a:t>Педагогические ситуации</a:t>
            </a:r>
            <a:endParaRPr lang="ru-RU" sz="2400" dirty="0">
              <a:solidFill>
                <a:schemeClr val="tx1"/>
              </a:solidFill>
            </a:endParaRPr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5219700" y="2481263"/>
            <a:ext cx="3313113" cy="9477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Задания</a:t>
            </a:r>
          </a:p>
        </p:txBody>
      </p:sp>
      <p:sp useBgFill="1">
        <p:nvSpPr>
          <p:cNvPr id="7" name="Скругленный прямоугольник 6"/>
          <p:cNvSpPr/>
          <p:nvPr/>
        </p:nvSpPr>
        <p:spPr>
          <a:xfrm>
            <a:off x="825500" y="2987675"/>
            <a:ext cx="3311525" cy="1377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Регулятивные </a:t>
            </a:r>
            <a:r>
              <a:rPr lang="ru-RU" sz="2000" b="1" dirty="0" err="1">
                <a:solidFill>
                  <a:schemeClr val="tx1"/>
                </a:solidFill>
              </a:rPr>
              <a:t>метапредметные</a:t>
            </a:r>
            <a:r>
              <a:rPr lang="ru-RU" sz="2000" b="1" dirty="0">
                <a:solidFill>
                  <a:schemeClr val="tx1"/>
                </a:solidFill>
              </a:rPr>
              <a:t> результаты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(оценка и контроль)</a:t>
            </a:r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5314950" y="5075238"/>
            <a:ext cx="3313113" cy="1162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>
                <a:solidFill>
                  <a:schemeClr val="tx1"/>
                </a:solidFill>
              </a:rPr>
              <a:t>Урок </a:t>
            </a:r>
          </a:p>
          <a:p>
            <a:pPr algn="ctr">
              <a:defRPr/>
            </a:pPr>
            <a:r>
              <a:rPr lang="ru-RU" sz="2400" b="1" i="1" dirty="0">
                <a:solidFill>
                  <a:schemeClr val="tx1"/>
                </a:solidFill>
              </a:rPr>
              <a:t>контроля и оценки</a:t>
            </a:r>
            <a:r>
              <a:rPr lang="ru-RU" sz="2400" dirty="0"/>
              <a:t> </a:t>
            </a:r>
          </a:p>
        </p:txBody>
      </p:sp>
      <p:sp>
        <p:nvSpPr>
          <p:cNvPr id="27655" name="Прямоугольник 2"/>
          <p:cNvSpPr>
            <a:spLocks noChangeArrowheads="1"/>
          </p:cNvSpPr>
          <p:nvPr/>
        </p:nvSpPr>
        <p:spPr bwMode="auto">
          <a:xfrm>
            <a:off x="546100" y="1773238"/>
            <a:ext cx="81549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i="1">
                <a:latin typeface="Arial" pitchFamily="34" charset="0"/>
              </a:rPr>
              <a:t>СТАНОВЛЕНИЕ КОНТРОЛЬНО-ОЦЕНОЧНОЙ ДЕЯТЕЛЬНОСТИ МЛАДШИХ ШКОЛЬНИКОВ</a:t>
            </a:r>
            <a:endParaRPr lang="ru-RU" altLang="ru-RU" sz="2000">
              <a:latin typeface="Arial" pitchFamily="34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4284663" y="3429000"/>
            <a:ext cx="503237" cy="360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659563" y="3429000"/>
            <a:ext cx="217487" cy="1793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6835775" y="4805363"/>
            <a:ext cx="217488" cy="1793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Задания</a:t>
            </a:r>
          </a:p>
        </p:txBody>
      </p:sp>
      <p:sp>
        <p:nvSpPr>
          <p:cNvPr id="28675" name="Заголовок 1"/>
          <p:cNvSpPr txBox="1">
            <a:spLocks/>
          </p:cNvSpPr>
          <p:nvPr/>
        </p:nvSpPr>
        <p:spPr bwMode="auto">
          <a:xfrm>
            <a:off x="611188" y="1916113"/>
            <a:ext cx="17287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639763" indent="-2730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40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Задание  </a:t>
            </a:r>
            <a:endParaRPr lang="ru-RU" altLang="ru-RU" sz="3200"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4000"/>
          </a:p>
        </p:txBody>
      </p:sp>
      <p:sp>
        <p:nvSpPr>
          <p:cNvPr id="28676" name="Заголовок 1"/>
          <p:cNvSpPr txBox="1">
            <a:spLocks/>
          </p:cNvSpPr>
          <p:nvPr/>
        </p:nvSpPr>
        <p:spPr bwMode="auto">
          <a:xfrm>
            <a:off x="739775" y="3429000"/>
            <a:ext cx="7848600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639763" indent="-2730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40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b="1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 На формирование какого оценивания направлено задание?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    На формирование какого микроумения направлено?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3200"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4000"/>
          </a:p>
        </p:txBody>
      </p:sp>
      <p:sp>
        <p:nvSpPr>
          <p:cNvPr id="28677" name="Заголовок 1"/>
          <p:cNvSpPr txBox="1">
            <a:spLocks/>
          </p:cNvSpPr>
          <p:nvPr/>
        </p:nvSpPr>
        <p:spPr bwMode="auto">
          <a:xfrm>
            <a:off x="763588" y="2565400"/>
            <a:ext cx="78486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639763" indent="-2730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/>
              <a:t>Распредели числа на группы: 2, 6, 7, 9, 11</a:t>
            </a:r>
            <a:endParaRPr lang="ru-RU" altLang="ru-RU" sz="2800" b="1"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4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Задания</a:t>
            </a:r>
          </a:p>
        </p:txBody>
      </p:sp>
      <p:sp>
        <p:nvSpPr>
          <p:cNvPr id="29699" name="Заголовок 1"/>
          <p:cNvSpPr txBox="1">
            <a:spLocks/>
          </p:cNvSpPr>
          <p:nvPr/>
        </p:nvSpPr>
        <p:spPr bwMode="auto">
          <a:xfrm>
            <a:off x="515938" y="2133600"/>
            <a:ext cx="78486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639763" indent="-2730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40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Задание </a:t>
            </a:r>
            <a:endParaRPr lang="ru-RU" altLang="ru-RU" sz="3200"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4000"/>
          </a:p>
        </p:txBody>
      </p:sp>
      <p:sp>
        <p:nvSpPr>
          <p:cNvPr id="29700" name="Прямоугольник 5"/>
          <p:cNvSpPr>
            <a:spLocks noChangeArrowheads="1"/>
          </p:cNvSpPr>
          <p:nvPr/>
        </p:nvSpPr>
        <p:spPr bwMode="auto">
          <a:xfrm>
            <a:off x="611188" y="2709863"/>
            <a:ext cx="69850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Arial" pitchFamily="34" charset="0"/>
              </a:rPr>
              <a:t>Определите, по какому признаку сгруппированы числа и добавьте еще по два числа в каждую группу: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Arial" pitchFamily="34" charset="0"/>
              </a:rPr>
              <a:t>5, 7, 8;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Arial" pitchFamily="34" charset="0"/>
              </a:rPr>
              <a:t>21, 32, 57.</a:t>
            </a:r>
          </a:p>
        </p:txBody>
      </p:sp>
      <p:sp>
        <p:nvSpPr>
          <p:cNvPr id="29701" name="Заголовок 1"/>
          <p:cNvSpPr txBox="1">
            <a:spLocks/>
          </p:cNvSpPr>
          <p:nvPr/>
        </p:nvSpPr>
        <p:spPr bwMode="auto">
          <a:xfrm>
            <a:off x="755650" y="4797425"/>
            <a:ext cx="78486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639763" indent="-2730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40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1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 На формирование какого умения направлено?</a:t>
            </a:r>
            <a:endParaRPr lang="ru-RU" altLang="ru-RU" sz="3200"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4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Задание: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900113" y="3284538"/>
          <a:ext cx="7272337" cy="2493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087"/>
                <a:gridCol w="1944090"/>
                <a:gridCol w="1800083"/>
                <a:gridCol w="1656077"/>
              </a:tblGrid>
              <a:tr h="64006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действие</a:t>
                      </a:r>
                      <a:endParaRPr lang="ru-RU" sz="1800" dirty="0"/>
                    </a:p>
                  </a:txBody>
                  <a:tcPr marL="91434" marR="91434" marT="45713" marB="45713"/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микроумения</a:t>
                      </a:r>
                      <a:endParaRPr lang="ru-RU" sz="1800" dirty="0"/>
                    </a:p>
                  </a:txBody>
                  <a:tcPr marL="91434" marR="91434" marT="45713" marB="4571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задания</a:t>
                      </a:r>
                      <a:endParaRPr lang="ru-RU" sz="1800" dirty="0"/>
                    </a:p>
                  </a:txBody>
                  <a:tcPr marL="91434" marR="91434" marT="45713" marB="4571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Критерии оценивания</a:t>
                      </a:r>
                      <a:endParaRPr lang="ru-RU" sz="1800" dirty="0"/>
                    </a:p>
                  </a:txBody>
                  <a:tcPr marL="91434" marR="91434" marT="45713" marB="45713"/>
                </a:tc>
              </a:tr>
              <a:tr h="370779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4" marR="91434" marT="45713" marB="4571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4" marR="91434" marT="45713" marB="4571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4" marR="91434" marT="45713" marB="4571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4" marR="91434" marT="45713" marB="45713"/>
                </a:tc>
              </a:tr>
              <a:tr h="37077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ГРУППИРОВАТЬ</a:t>
                      </a:r>
                      <a:endParaRPr lang="ru-RU" sz="1800" dirty="0"/>
                    </a:p>
                  </a:txBody>
                  <a:tcPr marL="91434" marR="91434" marT="45713" marB="45713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4" marR="91434" marT="45713" marB="4571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4" marR="91434" marT="45713" marB="4571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4" marR="91434" marT="45713" marB="45713"/>
                </a:tc>
              </a:tr>
              <a:tr h="370779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4" marR="91434" marT="45713" marB="4571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4" marR="91434" marT="45713" marB="4571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4" marR="91434" marT="45713" marB="4571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4" marR="91434" marT="45713" marB="45713"/>
                </a:tc>
              </a:tr>
              <a:tr h="370779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4" marR="91434" marT="45713" marB="4571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4" marR="91434" marT="45713" marB="4571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4" marR="91434" marT="45713" marB="4571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4" marR="91434" marT="45713" marB="45713"/>
                </a:tc>
              </a:tr>
              <a:tr h="370779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4" marR="91434" marT="45713" marB="45713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4" marR="91434" marT="45713" marB="45713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4" marR="91434" marT="45713" marB="45713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4" marR="91434" marT="45713" marB="45713"/>
                </a:tc>
              </a:tr>
            </a:tbl>
          </a:graphicData>
        </a:graphic>
      </p:graphicFrame>
      <p:sp>
        <p:nvSpPr>
          <p:cNvPr id="30760" name="Заголовок 1"/>
          <p:cNvSpPr txBox="1">
            <a:spLocks/>
          </p:cNvSpPr>
          <p:nvPr/>
        </p:nvSpPr>
        <p:spPr bwMode="auto">
          <a:xfrm>
            <a:off x="2771775" y="0"/>
            <a:ext cx="51990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639763" indent="-2730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>
                <a:solidFill>
                  <a:schemeClr val="bg1"/>
                </a:solidFill>
              </a:rPr>
              <a:t>Задание:</a:t>
            </a:r>
          </a:p>
        </p:txBody>
      </p:sp>
      <p:sp>
        <p:nvSpPr>
          <p:cNvPr id="30761" name="Прямоугольник 4"/>
          <p:cNvSpPr>
            <a:spLocks noChangeArrowheads="1"/>
          </p:cNvSpPr>
          <p:nvPr/>
        </p:nvSpPr>
        <p:spPr bwMode="auto">
          <a:xfrm>
            <a:off x="1042988" y="1773238"/>
            <a:ext cx="68421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latin typeface="Arial" pitchFamily="34" charset="0"/>
              </a:rPr>
              <a:t>выделить микроумения к действию ГРУППИРОВАТЬ числа по заданному (или самостоятельно установленному) признаку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Задание: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20763" y="2997200"/>
          <a:ext cx="7488237" cy="2757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2061"/>
                <a:gridCol w="4746176"/>
              </a:tblGrid>
              <a:tr h="36568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действие</a:t>
                      </a:r>
                      <a:endParaRPr lang="ru-RU" sz="1800" dirty="0"/>
                    </a:p>
                  </a:txBody>
                  <a:tcPr marL="91433" marR="91433" marT="45690" marB="45690"/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микроумения</a:t>
                      </a:r>
                      <a:endParaRPr lang="ru-RU" sz="1800" dirty="0"/>
                    </a:p>
                  </a:txBody>
                  <a:tcPr marL="91433" marR="91433" marT="45690" marB="45690"/>
                </a:tc>
              </a:tr>
              <a:tr h="370602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3" marR="91433" marT="45690" marB="4569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Находит числа по заданному признаку</a:t>
                      </a:r>
                      <a:endParaRPr lang="ru-RU" sz="1800" dirty="0"/>
                    </a:p>
                  </a:txBody>
                  <a:tcPr marL="91433" marR="91433" marT="45690" marB="45690"/>
                </a:tc>
              </a:tr>
              <a:tr h="63999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ГРУППИРУЕТ</a:t>
                      </a:r>
                      <a:endParaRPr lang="ru-RU" sz="1800" dirty="0"/>
                    </a:p>
                  </a:txBody>
                  <a:tcPr marL="91433" marR="91433" marT="45690" marB="456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Находит числа по самостоятельно установленному признаку</a:t>
                      </a:r>
                      <a:endParaRPr lang="ru-RU" sz="1800" dirty="0"/>
                    </a:p>
                  </a:txBody>
                  <a:tcPr marL="91433" marR="91433" marT="45690" marB="45690"/>
                </a:tc>
              </a:tr>
              <a:tr h="63999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числа по …</a:t>
                      </a:r>
                      <a:endParaRPr lang="ru-RU" sz="1800" dirty="0"/>
                    </a:p>
                  </a:txBody>
                  <a:tcPr marL="91433" marR="91433" marT="45690" marB="4569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Распределяет числа по заданному (или самостоятельно установленному) признаку</a:t>
                      </a:r>
                      <a:endParaRPr lang="ru-RU" sz="1800" dirty="0"/>
                    </a:p>
                  </a:txBody>
                  <a:tcPr marL="91433" marR="91433" marT="45690" marB="45690"/>
                </a:tc>
              </a:tr>
              <a:tr h="370602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3" marR="91433" marT="45690" marB="4569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Распределяет числа по группам</a:t>
                      </a:r>
                      <a:endParaRPr lang="ru-RU" sz="1800" dirty="0"/>
                    </a:p>
                  </a:txBody>
                  <a:tcPr marL="91433" marR="91433" marT="45690" marB="45690"/>
                </a:tc>
              </a:tr>
              <a:tr h="370602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3" marR="91433" marT="45690" marB="4569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Самостоятельно</a:t>
                      </a:r>
                      <a:r>
                        <a:rPr lang="ru-RU" sz="1800" baseline="0" dirty="0" smtClean="0"/>
                        <a:t> определяет признак группы</a:t>
                      </a:r>
                      <a:endParaRPr lang="ru-RU" sz="1800" dirty="0"/>
                    </a:p>
                  </a:txBody>
                  <a:tcPr marL="91433" marR="91433" marT="45690" marB="45690"/>
                </a:tc>
              </a:tr>
            </a:tbl>
          </a:graphicData>
        </a:graphic>
      </p:graphicFrame>
      <p:sp>
        <p:nvSpPr>
          <p:cNvPr id="31770" name="Заголовок 1"/>
          <p:cNvSpPr txBox="1">
            <a:spLocks/>
          </p:cNvSpPr>
          <p:nvPr/>
        </p:nvSpPr>
        <p:spPr bwMode="auto">
          <a:xfrm>
            <a:off x="2771775" y="0"/>
            <a:ext cx="51990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639763" indent="-2730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>
                <a:solidFill>
                  <a:schemeClr val="bg1"/>
                </a:solidFill>
              </a:rPr>
              <a:t>Задание:</a:t>
            </a:r>
          </a:p>
        </p:txBody>
      </p:sp>
      <p:sp>
        <p:nvSpPr>
          <p:cNvPr id="31771" name="Прямоугольник 4"/>
          <p:cNvSpPr>
            <a:spLocks noChangeArrowheads="1"/>
          </p:cNvSpPr>
          <p:nvPr/>
        </p:nvSpPr>
        <p:spPr bwMode="auto">
          <a:xfrm>
            <a:off x="1042988" y="1773238"/>
            <a:ext cx="68421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latin typeface="Arial" pitchFamily="34" charset="0"/>
              </a:rPr>
              <a:t>выделить микроумения к действию ГРУППИРОВАТЬ числа по заданному (или самостоятельно установленному) признаку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2555875" y="0"/>
            <a:ext cx="6985000" cy="1106488"/>
          </a:xfrm>
        </p:spPr>
        <p:txBody>
          <a:bodyPr/>
          <a:lstStyle/>
          <a:p>
            <a:r>
              <a:rPr lang="ru-RU" altLang="ru-RU" sz="3200" smtClean="0"/>
              <a:t>Список публикаций.  Достижение образовательных результатов</a:t>
            </a:r>
          </a:p>
        </p:txBody>
      </p:sp>
      <p:sp>
        <p:nvSpPr>
          <p:cNvPr id="32771" name="Объект 2"/>
          <p:cNvSpPr>
            <a:spLocks noGrp="1"/>
          </p:cNvSpPr>
          <p:nvPr>
            <p:ph sz="quarter" idx="1"/>
          </p:nvPr>
        </p:nvSpPr>
        <p:spPr>
          <a:xfrm>
            <a:off x="179388" y="1484313"/>
            <a:ext cx="8658225" cy="5000625"/>
          </a:xfrm>
        </p:spPr>
        <p:txBody>
          <a:bodyPr/>
          <a:lstStyle/>
          <a:p>
            <a:r>
              <a:rPr lang="ru-RU" altLang="ru-RU" sz="2000" smtClean="0"/>
              <a:t>Раицкая Г.В. Достижение планируемых образовательных результатов в начальной школе // Сибирский учитель. 2017. №1 (110). – С. 105–123.</a:t>
            </a:r>
          </a:p>
          <a:p>
            <a:r>
              <a:rPr lang="ru-RU" altLang="ru-RU" sz="2000" smtClean="0"/>
              <a:t>Раицкая Г.В. Основные пути по достижению образовательных результатов младших школьников  // Всероссийская конференция «Управление образованием в период изменений». Управленческая весна, 2016г.</a:t>
            </a:r>
          </a:p>
          <a:p>
            <a:r>
              <a:rPr lang="ru-RU" altLang="ru-RU" sz="2000" smtClean="0"/>
              <a:t>Мартынец М.С. К вопросу о классификации универсальных учебных действий // Народное образование. — № 8, 2015. — С. 117–120.</a:t>
            </a:r>
          </a:p>
          <a:p>
            <a:r>
              <a:rPr lang="ru-RU" altLang="ru-RU" sz="2000" smtClean="0"/>
              <a:t>Раицкая Г.В. Использование образовательного пространства начальной школы для достижения планируемых результатов основной образователь-ной программы начального общего образования // Всероссийская конференция «Управление образованием в период изменений». Управленческая весна, 2016г.</a:t>
            </a:r>
          </a:p>
          <a:p>
            <a:r>
              <a:rPr lang="ru-RU" altLang="ru-RU" sz="2000" smtClean="0"/>
              <a:t>Раицкая Г.В. Образовательные результаты: возможности и пути их достижения  в начальной школе // Инновации в непрерывном образовании №2(10). 2015г. – С. 32–38.</a:t>
            </a:r>
          </a:p>
          <a:p>
            <a:endParaRPr lang="ru-RU" altLang="ru-RU" sz="2000" smtClean="0"/>
          </a:p>
          <a:p>
            <a:endParaRPr lang="ru-RU" alt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ъект 2"/>
          <p:cNvSpPr>
            <a:spLocks noGrp="1"/>
          </p:cNvSpPr>
          <p:nvPr>
            <p:ph sz="quarter" idx="1"/>
          </p:nvPr>
        </p:nvSpPr>
        <p:spPr>
          <a:xfrm>
            <a:off x="250825" y="1700213"/>
            <a:ext cx="8642350" cy="4968875"/>
          </a:xfrm>
        </p:spPr>
        <p:txBody>
          <a:bodyPr/>
          <a:lstStyle/>
          <a:p>
            <a:r>
              <a:rPr lang="ru-RU" altLang="ru-RU" sz="1600" smtClean="0"/>
              <a:t>Раицкая Г.В. Особенности планирования результатов уроков // Начальная школа, №2. 2016 г. – С. 49–53.</a:t>
            </a:r>
          </a:p>
          <a:p>
            <a:r>
              <a:rPr lang="ru-RU" altLang="ru-RU" sz="1600" smtClean="0"/>
              <a:t>Раицкая Г.В. Способ операционализации как средство достижения образовательных результатов // От теории к практике (современный урок в начальной школе) / учебно-методическое пособие. – Нальчик, ИП «Полиграфия», 2015 г., - 276 с. . – С. 35–44.</a:t>
            </a:r>
          </a:p>
          <a:p>
            <a:r>
              <a:rPr lang="ru-RU" altLang="ru-RU" sz="1600" smtClean="0"/>
              <a:t>Раицкая Г.В. Возможности достижения образовательных результатов в начальной школе // Образовательные результаты и пути их достижения в рамках нового Стандарта: сборник материалов краевой научно-практической конференции, г. Красноярск, 16 июня 2014 года / под ред. Г.В. Раицкой, М.С. Мартынца. – Красноярск, 2015.  – С. 4–11.</a:t>
            </a:r>
          </a:p>
          <a:p>
            <a:r>
              <a:rPr lang="ru-RU" altLang="ru-RU" sz="1600" smtClean="0"/>
              <a:t>Мартынец М. С. Достижение планируемых результатов по английскому языку в начальной школе : методические рекомендации / под научн. ред. Г.В.Раицкой. – Красноярск, 2016. – 68 с.</a:t>
            </a:r>
            <a:endParaRPr lang="en-US" altLang="ru-RU" sz="1600" smtClean="0"/>
          </a:p>
          <a:p>
            <a:r>
              <a:rPr lang="ru-RU" altLang="ru-RU" sz="1600" smtClean="0"/>
              <a:t>Хохлова Е. Э. Деятельность учителя по достижению младшими школьниками планируемых результатов по математике (3-4 классы): методические рекомендации. – Красноярск, 2016. – 60 с.</a:t>
            </a:r>
            <a:endParaRPr lang="en-US" altLang="ru-RU" sz="1600" smtClean="0"/>
          </a:p>
          <a:p>
            <a:r>
              <a:rPr lang="ru-RU" altLang="ru-RU" sz="1600" smtClean="0"/>
              <a:t>Ананьева С.Г., Балысова М.Н. Достижение планируемых результатов младшими школьниками по русскому языку в рамках требований ФГОС НОО: методические рекомендации / под научн. ред. Г.В.Раицкой. – Красноярск, 2017. – 48 с.</a:t>
            </a:r>
          </a:p>
        </p:txBody>
      </p:sp>
      <p:sp>
        <p:nvSpPr>
          <p:cNvPr id="33795" name="Заголовок 1"/>
          <p:cNvSpPr>
            <a:spLocks noGrp="1"/>
          </p:cNvSpPr>
          <p:nvPr>
            <p:ph type="title"/>
          </p:nvPr>
        </p:nvSpPr>
        <p:spPr>
          <a:xfrm>
            <a:off x="2627313" y="115888"/>
            <a:ext cx="6138862" cy="990600"/>
          </a:xfrm>
        </p:spPr>
        <p:txBody>
          <a:bodyPr/>
          <a:lstStyle/>
          <a:p>
            <a:r>
              <a:rPr lang="ru-RU" altLang="ru-RU" sz="2800" smtClean="0"/>
              <a:t>Список публикаций.  Достижение образовательных результатов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2700338" y="115888"/>
            <a:ext cx="6065837" cy="990600"/>
          </a:xfrm>
        </p:spPr>
        <p:txBody>
          <a:bodyPr/>
          <a:lstStyle/>
          <a:p>
            <a:r>
              <a:rPr lang="ru-RU" altLang="ru-RU" sz="3600" smtClean="0"/>
              <a:t>Список публикаций. Оценивание результатов</a:t>
            </a:r>
          </a:p>
        </p:txBody>
      </p:sp>
      <p:sp>
        <p:nvSpPr>
          <p:cNvPr id="34819" name="Объект 2"/>
          <p:cNvSpPr>
            <a:spLocks noGrp="1"/>
          </p:cNvSpPr>
          <p:nvPr>
            <p:ph sz="quarter" idx="1"/>
          </p:nvPr>
        </p:nvSpPr>
        <p:spPr>
          <a:xfrm>
            <a:off x="323850" y="1844675"/>
            <a:ext cx="8442325" cy="4251325"/>
          </a:xfrm>
        </p:spPr>
        <p:txBody>
          <a:bodyPr/>
          <a:lstStyle/>
          <a:p>
            <a:r>
              <a:rPr lang="ru-RU" altLang="ru-RU" sz="2000" smtClean="0"/>
              <a:t>Раицкая Г.В. Использование критериального подхода при анализе урока</a:t>
            </a:r>
            <a:r>
              <a:rPr lang="en-US" altLang="ru-RU" sz="2000" smtClean="0"/>
              <a:t> </a:t>
            </a:r>
            <a:r>
              <a:rPr lang="ru-RU" altLang="ru-RU" sz="2000" smtClean="0"/>
              <a:t>// Актуальные аспекты реализации ФГОС НОО: опыт прошлого – взгляд в будущее: Материалы Всероссийской научно-практической конференции (Уфа, 27 ноября 2015 года). – В 2-х ч. – Часть 2. – Уфа: Издательство ИРО РБ, 2015. – 390 с. – С. 286–293.</a:t>
            </a:r>
            <a:endParaRPr lang="en-US" altLang="ru-RU" sz="2000" smtClean="0"/>
          </a:p>
          <a:p>
            <a:r>
              <a:rPr lang="ru-RU" altLang="ru-RU" sz="2000" smtClean="0"/>
              <a:t>Мартынец М.С. Начальное иноязычное образование: проблемы формирования и оценки познавательных универсальных учебных действий // Опыт реализации стандартов нового поколения: достижения, проблемы, перспективы: материалы краевой научно-практической конференции. — Красноярск, 30 мая 2012 / под ред. Г. В. Раицкой. — Красноярск, 2013. — 92 с. — С. 17–20.</a:t>
            </a:r>
            <a:endParaRPr lang="en-US" altLang="ru-RU" sz="2000" smtClean="0"/>
          </a:p>
          <a:p>
            <a:endParaRPr lang="ru-RU" altLang="ru-RU" sz="2000" smtClean="0"/>
          </a:p>
          <a:p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35843" name="Объект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ru-RU" altLang="ru-RU" sz="2400" smtClean="0"/>
              <a:t>Система внутришкольного контроля качества начального общего образования Красноярского края : методические рекомендации / сост. Г.В.Гребенцова, Г.В.Раицкая. – Красноярск, 2016. – 80 с.</a:t>
            </a:r>
          </a:p>
          <a:p>
            <a:r>
              <a:rPr lang="ru-RU" altLang="ru-RU" sz="2400" smtClean="0"/>
              <a:t>Организация педагогического мониторинга в начальной школе (1 класс) / Г.В.Раицкая, А.В.Керженцева, Л.Г.Кравцова. – Красноярск: ККИПК, 2014. – 128 с.</a:t>
            </a:r>
            <a:endParaRPr lang="en-US" altLang="ru-RU" sz="2400" smtClean="0"/>
          </a:p>
          <a:p>
            <a:r>
              <a:rPr lang="ru-RU" altLang="ru-RU" sz="2400" smtClean="0"/>
              <a:t>Раицкая Г.В. Значимость внутришкольного контроля качества начального общего образования // Журнал руководителя управления образованием, №5 (48), 2015. – С. 36–41.</a:t>
            </a:r>
          </a:p>
          <a:p>
            <a:endParaRPr lang="ru-RU" altLang="ru-RU" sz="240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323850" y="1844675"/>
            <a:ext cx="8496300" cy="4248150"/>
          </a:xfrm>
        </p:spPr>
        <p:txBody>
          <a:bodyPr/>
          <a:lstStyle/>
          <a:p>
            <a:r>
              <a:rPr lang="ru-RU" altLang="ru-RU" sz="2400" b="1" smtClean="0">
                <a:solidFill>
                  <a:schemeClr val="tx1"/>
                </a:solidFill>
              </a:rPr>
              <a:t/>
            </a:r>
            <a:br>
              <a:rPr lang="ru-RU" altLang="ru-RU" sz="2400" b="1" smtClean="0">
                <a:solidFill>
                  <a:schemeClr val="tx1"/>
                </a:solidFill>
              </a:rPr>
            </a:br>
            <a:r>
              <a:rPr lang="ru-RU" altLang="ru-RU" sz="2400" b="1" smtClean="0">
                <a:solidFill>
                  <a:schemeClr val="tx1"/>
                </a:solidFill>
              </a:rPr>
              <a:t/>
            </a:r>
            <a:br>
              <a:rPr lang="ru-RU" altLang="ru-RU" sz="2400" b="1" smtClean="0">
                <a:solidFill>
                  <a:schemeClr val="tx1"/>
                </a:solidFill>
              </a:rPr>
            </a:br>
            <a:r>
              <a:rPr lang="ru-RU" altLang="ru-RU" sz="2400" b="1" smtClean="0">
                <a:solidFill>
                  <a:schemeClr val="tx1"/>
                </a:solidFill>
              </a:rPr>
              <a:t/>
            </a:r>
            <a:br>
              <a:rPr lang="ru-RU" altLang="ru-RU" sz="2400" b="1" smtClean="0">
                <a:solidFill>
                  <a:schemeClr val="tx1"/>
                </a:solidFill>
              </a:rPr>
            </a:br>
            <a:r>
              <a:rPr lang="ru-RU" altLang="ru-RU" sz="2400" b="1" smtClean="0">
                <a:solidFill>
                  <a:schemeClr val="tx1"/>
                </a:solidFill>
              </a:rPr>
              <a:t/>
            </a:r>
            <a:br>
              <a:rPr lang="ru-RU" altLang="ru-RU" sz="2400" b="1" smtClean="0">
                <a:solidFill>
                  <a:schemeClr val="tx1"/>
                </a:solidFill>
              </a:rPr>
            </a:br>
            <a:r>
              <a:rPr lang="ru-RU" altLang="ru-RU" sz="2800" b="1" smtClean="0">
                <a:solidFill>
                  <a:schemeClr val="tx1"/>
                </a:solidFill>
              </a:rPr>
              <a:t>научно-практическая конференция </a:t>
            </a:r>
            <a:r>
              <a:rPr lang="ru-RU" altLang="ru-RU" sz="2800" smtClean="0">
                <a:solidFill>
                  <a:schemeClr val="tx1"/>
                </a:solidFill>
              </a:rPr>
              <a:t>«Образовательные результаты и пути их достижения в рамках нового стандарта» (16 июня 2014г.);</a:t>
            </a:r>
            <a:br>
              <a:rPr lang="ru-RU" altLang="ru-RU" sz="2800" smtClean="0">
                <a:solidFill>
                  <a:schemeClr val="tx1"/>
                </a:solidFill>
              </a:rPr>
            </a:br>
            <a:r>
              <a:rPr lang="ru-RU" altLang="ru-RU" sz="2800" smtClean="0">
                <a:solidFill>
                  <a:schemeClr val="tx1"/>
                </a:solidFill>
              </a:rPr>
              <a:t>региональный </a:t>
            </a:r>
            <a:r>
              <a:rPr lang="ru-RU" altLang="ru-RU" sz="2800" b="1" smtClean="0">
                <a:solidFill>
                  <a:schemeClr val="tx1"/>
                </a:solidFill>
              </a:rPr>
              <a:t>конкурс педагогического мастерства</a:t>
            </a:r>
            <a:r>
              <a:rPr lang="ru-RU" altLang="ru-RU" sz="2800" b="1" i="1" smtClean="0">
                <a:solidFill>
                  <a:schemeClr val="tx1"/>
                </a:solidFill>
              </a:rPr>
              <a:t> </a:t>
            </a:r>
            <a:r>
              <a:rPr lang="ru-RU" altLang="ru-RU" sz="2800" smtClean="0">
                <a:solidFill>
                  <a:schemeClr val="tx1"/>
                </a:solidFill>
              </a:rPr>
              <a:t>«Изменение практики педагогов пилотных территорий по достижению планируемых результатов младшими школьниками» (4 декабря 2014 г.);</a:t>
            </a:r>
            <a:br>
              <a:rPr lang="ru-RU" altLang="ru-RU" sz="2800" smtClean="0">
                <a:solidFill>
                  <a:schemeClr val="tx1"/>
                </a:solidFill>
              </a:rPr>
            </a:br>
            <a:r>
              <a:rPr lang="ru-RU" altLang="ru-RU" sz="2800" b="1" smtClean="0">
                <a:solidFill>
                  <a:schemeClr val="tx1"/>
                </a:solidFill>
              </a:rPr>
              <a:t>фестиваль мастер-классов</a:t>
            </a:r>
            <a:r>
              <a:rPr lang="ru-RU" altLang="ru-RU" sz="2800" smtClean="0">
                <a:solidFill>
                  <a:schemeClr val="tx1"/>
                </a:solidFill>
              </a:rPr>
              <a:t> «Приёмы, направленные на формирование критериального оценивания» (16-17 июня 2015 г.);</a:t>
            </a:r>
            <a:br>
              <a:rPr lang="ru-RU" altLang="ru-RU" sz="2800" smtClean="0">
                <a:solidFill>
                  <a:schemeClr val="tx1"/>
                </a:solidFill>
              </a:rPr>
            </a:br>
            <a:r>
              <a:rPr lang="ru-RU" altLang="ru-RU" sz="2400" smtClean="0">
                <a:solidFill>
                  <a:schemeClr val="tx1"/>
                </a:solidFill>
              </a:rPr>
              <a:t/>
            </a:r>
            <a:br>
              <a:rPr lang="ru-RU" altLang="ru-RU" sz="2400" smtClean="0">
                <a:solidFill>
                  <a:schemeClr val="tx1"/>
                </a:solidFill>
              </a:rPr>
            </a:br>
            <a:r>
              <a:rPr lang="ru-RU" altLang="ru-RU" sz="2400" smtClean="0">
                <a:solidFill>
                  <a:schemeClr val="tx1"/>
                </a:solidFill>
              </a:rPr>
              <a:t/>
            </a:r>
            <a:br>
              <a:rPr lang="ru-RU" altLang="ru-RU" sz="2400" smtClean="0">
                <a:solidFill>
                  <a:schemeClr val="tx1"/>
                </a:solidFill>
              </a:rPr>
            </a:br>
            <a:r>
              <a:rPr lang="ru-RU" alt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4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Заголовок 1"/>
          <p:cNvSpPr txBox="1">
            <a:spLocks/>
          </p:cNvSpPr>
          <p:nvPr/>
        </p:nvSpPr>
        <p:spPr bwMode="auto">
          <a:xfrm>
            <a:off x="3492500" y="188913"/>
            <a:ext cx="38877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639763" indent="-2730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</a:rPr>
              <a:t>МЕРОПРИЯТИЯ КАФЕДРЫ ДЛЯ ПЕДАГОГОВ</a:t>
            </a:r>
            <a:endParaRPr lang="ru-RU" altLang="ru-RU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539750" y="2060575"/>
            <a:ext cx="8208963" cy="3313113"/>
          </a:xfrm>
        </p:spPr>
        <p:txBody>
          <a:bodyPr/>
          <a:lstStyle/>
          <a:p>
            <a:r>
              <a:rPr lang="ru-RU" altLang="ru-RU" sz="2800" b="1" smtClean="0">
                <a:solidFill>
                  <a:schemeClr val="tx1"/>
                </a:solidFill>
              </a:rPr>
              <a:t/>
            </a:r>
            <a:br>
              <a:rPr lang="ru-RU" altLang="ru-RU" sz="2800" b="1" smtClean="0">
                <a:solidFill>
                  <a:schemeClr val="tx1"/>
                </a:solidFill>
              </a:rPr>
            </a:br>
            <a:r>
              <a:rPr lang="ru-RU" altLang="ru-RU" sz="2800" b="1" smtClean="0">
                <a:solidFill>
                  <a:schemeClr val="tx1"/>
                </a:solidFill>
              </a:rPr>
              <a:t/>
            </a:r>
            <a:br>
              <a:rPr lang="ru-RU" altLang="ru-RU" sz="2800" b="1" smtClean="0">
                <a:solidFill>
                  <a:schemeClr val="tx1"/>
                </a:solidFill>
              </a:rPr>
            </a:br>
            <a:r>
              <a:rPr lang="ru-RU" altLang="ru-RU" sz="2800" b="1" smtClean="0">
                <a:solidFill>
                  <a:schemeClr val="tx1"/>
                </a:solidFill>
              </a:rPr>
              <a:t/>
            </a:r>
            <a:br>
              <a:rPr lang="ru-RU" altLang="ru-RU" sz="2800" b="1" smtClean="0">
                <a:solidFill>
                  <a:schemeClr val="tx1"/>
                </a:solidFill>
              </a:rPr>
            </a:br>
            <a:r>
              <a:rPr lang="ru-RU" altLang="ru-RU" sz="2800" b="1" smtClean="0">
                <a:solidFill>
                  <a:schemeClr val="tx1"/>
                </a:solidFill>
              </a:rPr>
              <a:t>Краевая конференция</a:t>
            </a:r>
            <a:r>
              <a:rPr lang="ru-RU" altLang="ru-RU" sz="2800" smtClean="0">
                <a:solidFill>
                  <a:schemeClr val="tx1"/>
                </a:solidFill>
              </a:rPr>
              <a:t>, посвященная 115-летию со дня рождения Л.В. Занкова «Система Л.В. Занкова: успешность достижения планируемых результатов младших школьников»; </a:t>
            </a:r>
            <a:br>
              <a:rPr lang="ru-RU" altLang="ru-RU" sz="2800" smtClean="0">
                <a:solidFill>
                  <a:schemeClr val="tx1"/>
                </a:solidFill>
              </a:rPr>
            </a:br>
            <a:r>
              <a:rPr lang="ru-RU" altLang="ru-RU" sz="2800" b="1" smtClean="0">
                <a:solidFill>
                  <a:schemeClr val="tx1"/>
                </a:solidFill>
              </a:rPr>
              <a:t>Аукцион педагогических идей </a:t>
            </a:r>
            <a:r>
              <a:rPr lang="ru-RU" altLang="ru-RU" sz="2800" smtClean="0">
                <a:solidFill>
                  <a:schemeClr val="tx1"/>
                </a:solidFill>
              </a:rPr>
              <a:t>«Универсальные учебные действия: планирую, формирую, оцениваю!» (2016, 2017 гг.);</a:t>
            </a:r>
            <a:r>
              <a:rPr lang="ru-RU" altLang="ru-RU" sz="2400" smtClean="0">
                <a:solidFill>
                  <a:schemeClr val="tx1"/>
                </a:solidFill>
              </a:rPr>
              <a:t/>
            </a:r>
            <a:br>
              <a:rPr lang="ru-RU" altLang="ru-RU" sz="2400" smtClean="0">
                <a:solidFill>
                  <a:schemeClr val="tx1"/>
                </a:solidFill>
              </a:rPr>
            </a:br>
            <a:r>
              <a:rPr lang="ru-RU" altLang="ru-RU" sz="2400" smtClean="0">
                <a:solidFill>
                  <a:schemeClr val="tx1"/>
                </a:solidFill>
              </a:rPr>
              <a:t/>
            </a:r>
            <a:br>
              <a:rPr lang="ru-RU" altLang="ru-RU" sz="2400" smtClean="0">
                <a:solidFill>
                  <a:schemeClr val="tx1"/>
                </a:solidFill>
              </a:rPr>
            </a:br>
            <a:r>
              <a:rPr lang="ru-RU" altLang="ru-RU" sz="2400" smtClean="0">
                <a:solidFill>
                  <a:schemeClr val="tx1"/>
                </a:solidFill>
              </a:rPr>
              <a:t/>
            </a:r>
            <a:br>
              <a:rPr lang="ru-RU" altLang="ru-RU" sz="2400" smtClean="0">
                <a:solidFill>
                  <a:schemeClr val="tx1"/>
                </a:solidFill>
              </a:rPr>
            </a:br>
            <a:r>
              <a:rPr lang="ru-RU" alt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4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Заголовок 1"/>
          <p:cNvSpPr txBox="1">
            <a:spLocks/>
          </p:cNvSpPr>
          <p:nvPr/>
        </p:nvSpPr>
        <p:spPr bwMode="auto">
          <a:xfrm>
            <a:off x="3492500" y="188913"/>
            <a:ext cx="38877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639763" indent="-2730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</a:rPr>
              <a:t>МЕРОПРИЯТИЯ КАФЕДРЫ ДЛЯ ПЕДАГОГОВ</a:t>
            </a:r>
            <a:endParaRPr lang="ru-RU" altLang="ru-RU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mtClean="0"/>
              <a:t>Сотрудничество с ФНМЦ, ФИРО</a:t>
            </a:r>
          </a:p>
        </p:txBody>
      </p:sp>
      <p:sp>
        <p:nvSpPr>
          <p:cNvPr id="21507" name="Прямоугольник 2"/>
          <p:cNvSpPr>
            <a:spLocks noChangeArrowheads="1"/>
          </p:cNvSpPr>
          <p:nvPr/>
        </p:nvSpPr>
        <p:spPr bwMode="auto">
          <a:xfrm>
            <a:off x="539750" y="1989138"/>
            <a:ext cx="734536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Arial" pitchFamily="34" charset="0"/>
              </a:rPr>
              <a:t>ПОДПИСАНО</a:t>
            </a:r>
            <a:r>
              <a:rPr lang="ru-RU" altLang="ru-RU" sz="1800" b="1">
                <a:latin typeface="Arial" pitchFamily="34" charset="0"/>
              </a:rPr>
              <a:t> СОГЛАШЕНИЕ ИПК С ФЕДЕРАЛЬНЫМ НАУЧНО-МЕТОДИЧЕСКИМ ЦЕНТРОМ ИМ. Л.В. ЗАНКОВА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Arial" pitchFamily="34" charset="0"/>
              </a:rPr>
              <a:t>СОГЛАШЕНИЕ С ФИРО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Arial" pitchFamily="34" charset="0"/>
              </a:rPr>
              <a:t>СОЗДАНЫ</a:t>
            </a:r>
            <a:r>
              <a:rPr lang="ru-RU" altLang="ru-RU" sz="2400" b="1">
                <a:latin typeface="Arial" pitchFamily="34" charset="0"/>
              </a:rPr>
              <a:t> ЭКСПЕРИМЕНТАЛЬНЫЕ ПЛОЩАДКИ ФИРО </a:t>
            </a:r>
            <a:r>
              <a:rPr lang="ru-RU" altLang="ru-RU" sz="2400">
                <a:latin typeface="Arial" pitchFamily="34" charset="0"/>
              </a:rPr>
              <a:t>ПО ТЕМЕ  «Система Л.В. Занкова как научно-методологическая программа «Педагогики развития» в образовательном пространстве Красноярского края» в 32-х образовательных организациях на 54 классах.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5299075"/>
            <a:ext cx="1295400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4" descr="C:\Users\raigala\Desktop\Pictures\ФНМЦ_c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88" y="5392738"/>
            <a:ext cx="2941637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2555875" y="44450"/>
            <a:ext cx="6588125" cy="1223963"/>
          </a:xfrm>
        </p:spPr>
        <p:txBody>
          <a:bodyPr/>
          <a:lstStyle/>
          <a:p>
            <a:r>
              <a:rPr lang="ru-RU" altLang="ru-RU" sz="1800" b="1" smtClean="0"/>
              <a:t>ПРОЕКТ</a:t>
            </a:r>
            <a:r>
              <a:rPr lang="ru-RU" altLang="ru-RU" sz="1800" smtClean="0"/>
              <a:t/>
            </a:r>
            <a:br>
              <a:rPr lang="ru-RU" altLang="ru-RU" sz="1800" smtClean="0"/>
            </a:br>
            <a:r>
              <a:rPr lang="ru-RU" altLang="ru-RU" sz="1800" b="1" i="1" smtClean="0"/>
              <a:t>«Возможности изменения практики педагогов по достижению младшими школьниками гарантируемых планируемых результатов»</a:t>
            </a:r>
            <a:r>
              <a:rPr lang="ru-RU" altLang="ru-RU" sz="1800" smtClean="0"/>
              <a:t/>
            </a:r>
            <a:br>
              <a:rPr lang="ru-RU" altLang="ru-RU" sz="1800" smtClean="0"/>
            </a:br>
            <a:endParaRPr lang="ru-RU" altLang="ru-RU" sz="1800" smtClean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989138"/>
            <a:ext cx="3140075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 descr="E:\_data\Desktop\Хохлова Е.Э\день открытых дверей\фото\работа, работа и ещё раз работа\эффектные звёзды проект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02383">
            <a:off x="2108994" y="2796382"/>
            <a:ext cx="4054475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810125"/>
            <a:ext cx="2952750" cy="192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4" name="TextBox 1"/>
          <p:cNvSpPr txBox="1">
            <a:spLocks noChangeArrowheads="1"/>
          </p:cNvSpPr>
          <p:nvPr/>
        </p:nvSpPr>
        <p:spPr bwMode="auto">
          <a:xfrm>
            <a:off x="179388" y="1925638"/>
            <a:ext cx="23034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400" b="1">
                <a:latin typeface="Arial" pitchFamily="34" charset="0"/>
              </a:rPr>
              <a:t>2013 – 2016 </a:t>
            </a:r>
            <a:r>
              <a:rPr lang="ru-RU" altLang="ru-RU" sz="2400" b="1">
                <a:latin typeface="Arial" pitchFamily="34" charset="0"/>
              </a:rPr>
              <a:t>гг</a:t>
            </a:r>
            <a:r>
              <a:rPr lang="ru-RU" altLang="ru-RU" sz="1800">
                <a:latin typeface="Arial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2700338" y="14288"/>
            <a:ext cx="6065837" cy="1103312"/>
          </a:xfrm>
        </p:spPr>
        <p:txBody>
          <a:bodyPr/>
          <a:lstStyle/>
          <a:p>
            <a:r>
              <a:rPr lang="ru-RU" altLang="ru-RU" sz="2000" smtClean="0"/>
              <a:t>ПРОЕКТ «</a:t>
            </a:r>
            <a:r>
              <a:rPr lang="ru-RU" altLang="ru-RU" sz="2000" b="1" i="1" smtClean="0"/>
              <a:t>Универсальные учебные действия: процедуры и механизмы изменения профессиональной деятельности педагога</a:t>
            </a:r>
            <a:r>
              <a:rPr lang="ru-RU" altLang="ru-RU" sz="2000" smtClean="0"/>
              <a:t>»</a:t>
            </a:r>
          </a:p>
        </p:txBody>
      </p:sp>
      <p:pic>
        <p:nvPicPr>
          <p:cNvPr id="23555" name="Picture 2" descr="C:\Users\martms\Documents\Кафедра НО\Фото\2017.02.03\IMG_2931_c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575"/>
            <a:ext cx="914082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684213" y="1268413"/>
            <a:ext cx="1403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Arial" pitchFamily="34" charset="0"/>
              </a:rPr>
              <a:t>с </a:t>
            </a:r>
            <a:r>
              <a:rPr lang="en-US" altLang="ru-RU" sz="2400" b="1">
                <a:latin typeface="Arial" pitchFamily="34" charset="0"/>
              </a:rPr>
              <a:t>2016 </a:t>
            </a:r>
            <a:r>
              <a:rPr lang="ru-RU" altLang="ru-RU" sz="2400" b="1">
                <a:latin typeface="Arial" pitchFamily="34" charset="0"/>
              </a:rPr>
              <a:t>г</a:t>
            </a:r>
            <a:r>
              <a:rPr lang="ru-RU" altLang="ru-RU" sz="1800">
                <a:latin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2555875" y="0"/>
            <a:ext cx="6210300" cy="1219200"/>
          </a:xfrm>
        </p:spPr>
        <p:txBody>
          <a:bodyPr/>
          <a:lstStyle/>
          <a:p>
            <a:r>
              <a:rPr lang="ru-RU" altLang="ru-RU" sz="2400" b="1" smtClean="0"/>
              <a:t>Реализация стандартов нового поколения в начальной школе» </a:t>
            </a:r>
            <a:br>
              <a:rPr lang="ru-RU" altLang="ru-RU" sz="2400" b="1" smtClean="0"/>
            </a:br>
            <a:r>
              <a:rPr lang="ru-RU" altLang="ru-RU" sz="2400" b="1" smtClean="0"/>
              <a:t>(по накопительной системе)</a:t>
            </a:r>
            <a:endParaRPr lang="ru-RU" altLang="ru-RU" sz="2400" smtClean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b="1" i="1" dirty="0" smtClean="0"/>
              <a:t>Для педагогов, работающих в начальной школе:</a:t>
            </a:r>
          </a:p>
          <a:p>
            <a:pPr>
              <a:defRPr/>
            </a:pPr>
            <a:r>
              <a:rPr lang="ru-RU" dirty="0"/>
              <a:t>о</a:t>
            </a:r>
            <a:r>
              <a:rPr lang="ru-RU" dirty="0" smtClean="0"/>
              <a:t>рганизация педагогического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  (</a:t>
            </a:r>
            <a:r>
              <a:rPr lang="ru-RU" dirty="0" err="1"/>
              <a:t>внутриклассного</a:t>
            </a:r>
            <a:r>
              <a:rPr lang="ru-RU" dirty="0"/>
              <a:t>) </a:t>
            </a:r>
            <a:r>
              <a:rPr lang="ru-RU" dirty="0" smtClean="0"/>
              <a:t>мониторинга;</a:t>
            </a:r>
          </a:p>
          <a:p>
            <a:pPr>
              <a:defRPr/>
            </a:pPr>
            <a:r>
              <a:rPr lang="ru-RU" dirty="0" smtClean="0"/>
              <a:t>деятельность </a:t>
            </a:r>
            <a:r>
              <a:rPr lang="ru-RU" dirty="0"/>
              <a:t>педагога по работе с образовательными </a:t>
            </a:r>
            <a:r>
              <a:rPr lang="ru-RU" dirty="0" smtClean="0"/>
              <a:t>результатами;</a:t>
            </a:r>
          </a:p>
          <a:p>
            <a:pPr>
              <a:defRPr/>
            </a:pPr>
            <a:r>
              <a:rPr lang="ru-RU" dirty="0" err="1" smtClean="0"/>
              <a:t>критериальный</a:t>
            </a:r>
            <a:r>
              <a:rPr lang="ru-RU" dirty="0" smtClean="0"/>
              <a:t> </a:t>
            </a:r>
            <a:r>
              <a:rPr lang="ru-RU" dirty="0"/>
              <a:t>подход к оцениванию достижений младших </a:t>
            </a:r>
            <a:r>
              <a:rPr lang="ru-RU" dirty="0" smtClean="0"/>
              <a:t>школьников;</a:t>
            </a:r>
          </a:p>
          <a:p>
            <a:pPr>
              <a:defRPr/>
            </a:pPr>
            <a:r>
              <a:rPr lang="ru-RU" dirty="0" smtClean="0"/>
              <a:t>стартовая </a:t>
            </a:r>
            <a:r>
              <a:rPr lang="ru-RU" dirty="0"/>
              <a:t>диагностика младших </a:t>
            </a:r>
            <a:r>
              <a:rPr lang="ru-RU" dirty="0" smtClean="0"/>
              <a:t>школьников.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2598738" y="115888"/>
            <a:ext cx="6167437" cy="1103312"/>
          </a:xfrm>
        </p:spPr>
        <p:txBody>
          <a:bodyPr/>
          <a:lstStyle/>
          <a:p>
            <a:r>
              <a:rPr lang="ru-RU" altLang="ru-RU" sz="3200" smtClean="0"/>
              <a:t>Научно-методические публикации сотрудников</a:t>
            </a:r>
          </a:p>
        </p:txBody>
      </p:sp>
      <p:pic>
        <p:nvPicPr>
          <p:cNvPr id="25603" name="Picture 2" descr="20150918 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74539">
            <a:off x="295275" y="2033588"/>
            <a:ext cx="1709738" cy="23399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dost ml schk 3k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912">
            <a:off x="1763713" y="2033588"/>
            <a:ext cx="1671637" cy="23399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5" name="Picture 8" descr="dost pl rez mat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4283" b="3174"/>
          <a:stretch>
            <a:fillRect/>
          </a:stretch>
        </p:blipFill>
        <p:spPr bwMode="auto">
          <a:xfrm rot="-717038">
            <a:off x="912813" y="4000500"/>
            <a:ext cx="1590675" cy="23399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10" descr="anan R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" r="4015" b="3273"/>
          <a:stretch>
            <a:fillRect/>
          </a:stretch>
        </p:blipFill>
        <p:spPr bwMode="auto">
          <a:xfrm rot="450401">
            <a:off x="3133725" y="2022475"/>
            <a:ext cx="1611313" cy="23399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7" name="Picture 6" descr="dost pl res E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" r="3311" b="3532"/>
          <a:stretch>
            <a:fillRect/>
          </a:stretch>
        </p:blipFill>
        <p:spPr bwMode="auto">
          <a:xfrm rot="576334">
            <a:off x="2451100" y="4022725"/>
            <a:ext cx="1601788" cy="23399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8" name="Picture 2" descr="Xerox Phaser 3200MFP 20140120134408 1 c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3" b="3842"/>
          <a:stretch>
            <a:fillRect/>
          </a:stretch>
        </p:blipFill>
        <p:spPr bwMode="auto">
          <a:xfrm rot="329133">
            <a:off x="6813550" y="1989138"/>
            <a:ext cx="1922463" cy="27527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9" name="Picture 4" descr="Xerox Phaser 3200MFP 20140120134408 2 c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4" b="4770"/>
          <a:stretch>
            <a:fillRect/>
          </a:stretch>
        </p:blipFill>
        <p:spPr bwMode="auto">
          <a:xfrm rot="-412542">
            <a:off x="4870450" y="2030413"/>
            <a:ext cx="1897063" cy="27051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0" name="Picture 6" descr="Xerox Phaser 3200MFP 20141030100203 1 c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44764">
            <a:off x="4962525" y="3719513"/>
            <a:ext cx="2008188" cy="28273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1" name="Picture 8" descr="SystemVSHK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6064">
            <a:off x="6837363" y="3735388"/>
            <a:ext cx="1876425" cy="273526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освоены участниками проекта </a:t>
            </a:r>
            <a:endParaRPr lang="ru-RU" altLang="ru-RU" smtClean="0"/>
          </a:p>
        </p:txBody>
      </p:sp>
      <p:sp>
        <p:nvSpPr>
          <p:cNvPr id="21507" name="Прямоугольник 2"/>
          <p:cNvSpPr>
            <a:spLocks noChangeArrowheads="1"/>
          </p:cNvSpPr>
          <p:nvPr/>
        </p:nvSpPr>
        <p:spPr bwMode="auto">
          <a:xfrm>
            <a:off x="539750" y="1947863"/>
            <a:ext cx="8135938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defRPr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способы профессиональной деятельности, направленные на обеспечение возможности достижения предметных и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результатов младшими школьниками в образовательном процессе: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способ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операционализации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способ планирования предметных и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результатов;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способ разработки листов учебных достижений младшими школьниками;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критерии и показатели уровней освоения способа работы с заданиями.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Другая 1">
      <a:dk1>
        <a:sysClr val="windowText" lastClr="000000"/>
      </a:dk1>
      <a:lt1>
        <a:sysClr val="window" lastClr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пк новый">
  <a:themeElements>
    <a:clrScheme name="Другая 1">
      <a:dk1>
        <a:sysClr val="windowText" lastClr="000000"/>
      </a:dk1>
      <a:lt1>
        <a:sysClr val="window" lastClr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политика института по введению ФГОС НОО</Template>
  <TotalTime>2379</TotalTime>
  <Words>906</Words>
  <Application>Microsoft Office PowerPoint</Application>
  <PresentationFormat>Экран (4:3)</PresentationFormat>
  <Paragraphs>94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Calibri</vt:lpstr>
      <vt:lpstr>Wingdings</vt:lpstr>
      <vt:lpstr>Wingdings 2</vt:lpstr>
      <vt:lpstr>Optima Cyr</vt:lpstr>
      <vt:lpstr>Tw Cen MT</vt:lpstr>
      <vt:lpstr>Times New Roman</vt:lpstr>
      <vt:lpstr>Обычная</vt:lpstr>
      <vt:lpstr>ипк новый</vt:lpstr>
      <vt:lpstr>КАФЕДРА  НАЧАЛЬНОГО  ОБРАЗОВАНИЯ</vt:lpstr>
      <vt:lpstr>    научно-практическая конференция «Образовательные результаты и пути их достижения в рамках нового стандарта» (16 июня 2014г.); региональный конкурс педагогического мастерства «Изменение практики педагогов пилотных территорий по достижению планируемых результатов младшими школьниками» (4 декабря 2014 г.); фестиваль мастер-классов «Приёмы, направленные на формирование критериального оценивания» (16-17 июня 2015 г.);    </vt:lpstr>
      <vt:lpstr>   Краевая конференция, посвященная 115-летию со дня рождения Л.В. Занкова «Система Л.В. Занкова: успешность достижения планируемых результатов младших школьников»;  Аукцион педагогических идей «Универсальные учебные действия: планирую, формирую, оцениваю!» (2016, 2017 гг.);    </vt:lpstr>
      <vt:lpstr>Сотрудничество с ФНМЦ, ФИРО</vt:lpstr>
      <vt:lpstr>ПРОЕКТ «Возможности изменения практики педагогов по достижению младшими школьниками гарантируемых планируемых результатов» </vt:lpstr>
      <vt:lpstr>ПРОЕКТ «Универсальные учебные действия: процедуры и механизмы изменения профессиональной деятельности педагога»</vt:lpstr>
      <vt:lpstr>Реализация стандартов нового поколения в начальной школе»  (по накопительной системе)</vt:lpstr>
      <vt:lpstr>Научно-методические публикации сотрудников</vt:lpstr>
      <vt:lpstr>освоены участниками проекта </vt:lpstr>
      <vt:lpstr>ПРОЕКТ «УУД: процедуры и механизмы изменения профессиональной деятельности педагога»</vt:lpstr>
      <vt:lpstr>Задания</vt:lpstr>
      <vt:lpstr>Задания</vt:lpstr>
      <vt:lpstr>Задание:</vt:lpstr>
      <vt:lpstr>Задание:</vt:lpstr>
      <vt:lpstr>Список публикаций.  Достижение образовательных результатов</vt:lpstr>
      <vt:lpstr>Список публикаций.  Достижение образовательных результатов</vt:lpstr>
      <vt:lpstr>Список публикаций. Оценивание результатов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востребованности  программ повышения квалификации и профессиональной переподготовки  в 2011 и первом полугодии 2012.  Прогноз на 2013</dc:title>
  <dc:creator>Андреева Светлана Юрьевна</dc:creator>
  <cp:lastModifiedBy>RTF</cp:lastModifiedBy>
  <cp:revision>381</cp:revision>
  <cp:lastPrinted>2017-08-22T02:43:37Z</cp:lastPrinted>
  <dcterms:modified xsi:type="dcterms:W3CDTF">2017-09-04T02:42:11Z</dcterms:modified>
</cp:coreProperties>
</file>