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8" r:id="rId5"/>
    <p:sldId id="259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29B5-8935-4322-ADF2-5E638BCD1B31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A008-6879-47BE-8FDC-E9F8AC543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62E8-97E0-4ACE-A569-57AF66FDD50E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68A3-1686-40A7-B373-B539EBF48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4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7B61-7E42-422A-9D7D-3187618F6ABF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A61D-9E2A-4A05-B59D-11A6394F8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2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04A6BD9-5B3B-4E81-9665-921145D9D976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5818858-4C36-4187-9B2E-B93AF38AE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25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EAC11C-2A65-4879-B3BC-D1CC5EADC168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CCA5A4E-BDBE-463C-8B2F-7DB1FF9C4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6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BB0AD2-C17F-4EFB-AFF3-C5312140E046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B37125E-9CA2-4BAE-8AF2-C73A481C6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02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49917E0-7227-4E77-8505-3599C52A3148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8384943-60A8-4B0D-975B-463427B1F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9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D3468CC-E2DC-4EAF-8C04-1D4FA8B3D4CF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898C3D6-BE4F-4E66-8F98-ECAA52FC7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5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7EAA71-D2DA-49A7-A34A-C3F9A2AEA0BE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7FACF9B-A1CD-4B9B-88F4-FA35D533E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4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FD4D8FB-3A28-49A0-8765-ACBA3BB680AF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731F50E-A2A0-44CD-9586-1CF01B905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92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78F8B0E-1D67-4A83-981C-EFB0D7C33A55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BE8609D-083C-418C-A3E1-97B42BBB1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82B5-8CC6-4AE2-A55B-8130AE37844C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C524-4FBE-4C96-8C2C-54FEFF59D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0" indent="0">
              <a:buNone/>
              <a:defRPr sz="2000"/>
            </a:lvl8pPr>
            <a:lvl9pPr marL="365723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0" indent="0">
              <a:buNone/>
              <a:defRPr sz="900"/>
            </a:lvl8pPr>
            <a:lvl9pPr marL="36572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C26871B-1F8E-435D-8833-81DC6A5D8991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384992C-83E0-484E-940B-53E93B2AA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20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D0E7349-164A-40A1-A9FE-6C2C10D00BAA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CBCF095-44C3-4837-9B69-BDA4DB1E5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36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270CACC-664E-4B20-A2D5-7EACC5564BE3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96CB601-A830-48CF-98F1-5DB3CF6A9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2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BE5F-8118-445A-83A2-A6AFC4993573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02C6-F583-4357-BC62-A1CAD002E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1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3283-E00F-40F2-A822-107F87C25037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6DBC-2432-4E77-8871-6AC9E5934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4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8D0F-5F62-445B-8933-42D60888695B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170D-340E-4860-9C08-36E026958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1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DC55-BE13-4B5B-BA67-6B663B8B5B83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DD7C-BF9F-40B2-BD48-E58AA20C8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4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3855-24D6-475D-8965-D9CE520DD4B2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6F95-8866-40FC-B403-570579FA1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4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83C2-3360-4540-9C2E-C6F8CEED12D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84C2-0B0F-4B1C-991A-1DA830F68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6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B0B6-54CE-4279-803B-DF283DC87AAF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3190-394C-4C04-9D99-D1C1C290A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8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8D287-17DE-4400-B72C-7C01317221E7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71B4E7-997B-4F02-8D55-9690B959B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589B27E-65FE-42D7-86F8-F171BD71CF82}" type="datetimeFigureOut">
              <a:rPr lang="ru-RU" altLang="ru-RU"/>
              <a:pPr/>
              <a:t>30.08.2018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37D100D-B58E-414D-BE75-E707FCEF52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0" indent="-228577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chool24.edummr.ru/wp-content/uploads/2017/09/%D0%BE%D1%82%D0%BA%D1%80%D1%8B%D1%82%D0%BA%D0%B0-%D0%BD%D0%B0-%D1%81%D0%B0%D0%B9%D1%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6/551102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6/551102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6/551102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altLang="ru-RU" sz="4800" b="1" smtClean="0"/>
              <a:t>Системно-деятельностный подход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500063" y="1447800"/>
            <a:ext cx="8434387" cy="4800600"/>
          </a:xfrm>
        </p:spPr>
        <p:txBody>
          <a:bodyPr/>
          <a:lstStyle/>
          <a:p>
            <a:pPr algn="just"/>
            <a:r>
              <a:rPr lang="ru-RU" altLang="ru-RU" sz="4800" smtClean="0"/>
              <a:t>Среди технологий, методов и приёмов развития УУД в основной школе через предмет ОБЖ особое место занимают </a:t>
            </a:r>
            <a:r>
              <a:rPr lang="ru-RU" altLang="ru-RU" sz="4800" b="1" u="sng" smtClean="0"/>
              <a:t>учебные ситуации</a:t>
            </a:r>
            <a:r>
              <a:rPr lang="ru-RU" altLang="ru-RU" sz="4800" smtClean="0"/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Учебная ситуация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395288" y="1628775"/>
            <a:ext cx="8748712" cy="47529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4300" b="1" smtClean="0">
                <a:latin typeface="Times New Roman" pitchFamily="18" charset="0"/>
                <a:cs typeface="Times New Roman" pitchFamily="18" charset="0"/>
              </a:rPr>
              <a:t>это особая единица учебного процесса, когда дети с помощью педагога обнаруживают предмет своего действия, исследуют его, совершают разнообразные учебные действия,</a:t>
            </a:r>
            <a:r>
              <a:rPr lang="ru-RU" altLang="ru-RU" sz="4300" smtClean="0"/>
              <a:t> </a:t>
            </a:r>
            <a:r>
              <a:rPr lang="ru-RU" altLang="ru-RU" sz="4300" b="1" smtClean="0">
                <a:latin typeface="Times New Roman" pitchFamily="18" charset="0"/>
                <a:cs typeface="Times New Roman" pitchFamily="18" charset="0"/>
              </a:rPr>
              <a:t>частично – запоминают.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86800" cy="1746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перевода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учебной задачи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учебную ситуацию</a:t>
            </a:r>
            <a:r>
              <a:rPr lang="ru-RU" sz="40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63" y="3170238"/>
            <a:ext cx="1714500" cy="13573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Учебная задача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2988" y="2187575"/>
            <a:ext cx="2287587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Целевая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установка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817" y="4527447"/>
            <a:ext cx="2415868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Критерии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оценки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817" y="3391590"/>
            <a:ext cx="2357438" cy="914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Содержание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8" name="Овал 7"/>
          <p:cNvSpPr/>
          <p:nvPr/>
        </p:nvSpPr>
        <p:spPr>
          <a:xfrm>
            <a:off x="5108575" y="2644775"/>
            <a:ext cx="2160588" cy="2176463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Учебная ситуация</a:t>
            </a:r>
          </a:p>
          <a:p>
            <a:pPr algn="ctr">
              <a:defRPr/>
            </a:pPr>
            <a:endParaRPr lang="ru-RU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75463" y="2644775"/>
            <a:ext cx="2138362" cy="2176463"/>
          </a:xfrm>
          <a:prstGeom prst="ellipse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Деятельность </a:t>
            </a:r>
            <a:endParaRPr lang="ru-RU" sz="2000" b="1" dirty="0">
              <a:solidFill>
                <a:srgbClr val="9933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163" y="4833938"/>
            <a:ext cx="3286125" cy="5572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Результат</a:t>
            </a:r>
          </a:p>
          <a:p>
            <a:pPr algn="ctr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6021388"/>
            <a:ext cx="3286125" cy="6429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4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метапредметный</a:t>
            </a:r>
            <a:endParaRPr lang="ru-RU" sz="2400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51263" y="6043613"/>
            <a:ext cx="2438400" cy="6207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предметный</a:t>
            </a:r>
          </a:p>
          <a:p>
            <a:pPr algn="ctr">
              <a:defRPr/>
            </a:pP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25" y="6021388"/>
            <a:ext cx="2428875" cy="6429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личностный</a:t>
            </a:r>
          </a:p>
          <a:p>
            <a:pPr algn="ctr">
              <a:defRPr/>
            </a:pPr>
            <a:endParaRPr lang="ru-RU" sz="2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476375" y="2644775"/>
            <a:ext cx="665163" cy="525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793875" y="3916363"/>
            <a:ext cx="519113" cy="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0" idx="1"/>
          </p:cNvCxnSpPr>
          <p:nvPr/>
        </p:nvCxnSpPr>
        <p:spPr>
          <a:xfrm>
            <a:off x="1628775" y="4568825"/>
            <a:ext cx="728663" cy="390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773613" y="3848100"/>
            <a:ext cx="590550" cy="12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92950" y="4224338"/>
            <a:ext cx="0" cy="490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513138" y="5402263"/>
            <a:ext cx="2520950" cy="630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092950" y="5391150"/>
            <a:ext cx="493713" cy="652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392738" y="5402263"/>
            <a:ext cx="1282700" cy="652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Проектирование 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586787" cy="4525962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1.Определение учебных задач  учителем</a:t>
            </a:r>
          </a:p>
          <a:p>
            <a:pPr marL="609600" indent="-609600">
              <a:buFontTx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2.Отбор содержания учебного материала</a:t>
            </a:r>
          </a:p>
          <a:p>
            <a:pPr marL="609600" indent="-609600">
              <a:buFontTx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3.Определение способов организации     учебных ситуаций</a:t>
            </a:r>
          </a:p>
          <a:p>
            <a:pPr marL="609600" indent="-609600">
              <a:buFontTx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4.Прогнозирование результатов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052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Типология учебных ситуаций ОБЖ в основной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052513"/>
            <a:ext cx="8856663" cy="5616575"/>
          </a:xfrm>
        </p:spPr>
        <p:txBody>
          <a:bodyPr>
            <a:normAutofit fontScale="92500" lnSpcReduction="10000"/>
          </a:bodyPr>
          <a:lstStyle/>
          <a:p>
            <a:pPr marL="82296" indent="0">
              <a:buFont typeface="Arial" charset="0"/>
              <a:buNone/>
              <a:defRPr/>
            </a:pPr>
            <a:r>
              <a:rPr lang="ru-RU" dirty="0"/>
              <a:t>• </a:t>
            </a:r>
            <a:r>
              <a:rPr lang="ru-RU" sz="3500" b="1" dirty="0"/>
              <a:t>ситуация-проблема</a:t>
            </a:r>
            <a:r>
              <a:rPr lang="ru-RU" sz="3500" dirty="0"/>
              <a:t> — прототип реальной проблемы, которая </a:t>
            </a:r>
            <a:r>
              <a:rPr lang="ru-RU" sz="3500" dirty="0" smtClean="0"/>
              <a:t>требует оперативного </a:t>
            </a:r>
            <a:r>
              <a:rPr lang="ru-RU" sz="3500" dirty="0"/>
              <a:t>решения (с помощью подобной ситуации можно </a:t>
            </a:r>
            <a:r>
              <a:rPr lang="ru-RU" sz="3500" dirty="0" smtClean="0"/>
              <a:t>вырабатывать умения </a:t>
            </a:r>
            <a:r>
              <a:rPr lang="ru-RU" sz="3500" dirty="0"/>
              <a:t>по поиску оптимального решения);</a:t>
            </a:r>
          </a:p>
          <a:p>
            <a:pPr marL="82296" indent="0">
              <a:buFont typeface="Arial" charset="0"/>
              <a:buNone/>
              <a:defRPr/>
            </a:pPr>
            <a:r>
              <a:rPr lang="ru-RU" sz="3500" dirty="0"/>
              <a:t>• </a:t>
            </a:r>
            <a:r>
              <a:rPr lang="ru-RU" sz="3500" b="1" dirty="0"/>
              <a:t>ситуация-иллюстрация</a:t>
            </a:r>
            <a:r>
              <a:rPr lang="ru-RU" sz="3500" dirty="0"/>
              <a:t> — прототип реальной ситуации, </a:t>
            </a:r>
            <a:r>
              <a:rPr lang="ru-RU" sz="3500" dirty="0" smtClean="0"/>
              <a:t>которая включается </a:t>
            </a:r>
            <a:r>
              <a:rPr lang="ru-RU" sz="3500" dirty="0"/>
              <a:t>в качестве факта в лекционный материал (визуальная </a:t>
            </a:r>
            <a:r>
              <a:rPr lang="ru-RU" sz="3500" dirty="0" smtClean="0"/>
              <a:t>образная ситуация</a:t>
            </a:r>
            <a:r>
              <a:rPr lang="ru-RU" sz="3500" dirty="0"/>
              <a:t>, представленная средствами ИКТ, вырабатывает </a:t>
            </a:r>
            <a:r>
              <a:rPr lang="ru-RU" sz="3500" dirty="0" smtClean="0"/>
              <a:t>умение визуализировать </a:t>
            </a:r>
            <a:r>
              <a:rPr lang="ru-RU" sz="3500" dirty="0"/>
              <a:t>информацию для нахождения более простого способа </a:t>
            </a:r>
            <a:r>
              <a:rPr lang="ru-RU" sz="3500" dirty="0" smtClean="0"/>
              <a:t>её решения</a:t>
            </a:r>
            <a:r>
              <a:rPr lang="ru-RU" sz="3500" dirty="0"/>
              <a:t>);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196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Типология учебных ситуаций ОБЖ в основной школе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8856663" cy="5616575"/>
          </a:xfrm>
        </p:spPr>
        <p:txBody>
          <a:bodyPr/>
          <a:lstStyle/>
          <a:p>
            <a:pPr marL="80963" indent="0">
              <a:buFont typeface="Arial" charset="0"/>
              <a:buNone/>
            </a:pPr>
            <a:r>
              <a:rPr lang="ru-RU" altLang="ru-RU" smtClean="0"/>
              <a:t>• </a:t>
            </a:r>
            <a:r>
              <a:rPr lang="ru-RU" altLang="ru-RU" sz="3600" b="1" smtClean="0"/>
              <a:t>ситуация-оценка</a:t>
            </a:r>
            <a:r>
              <a:rPr lang="ru-RU" altLang="ru-RU" sz="3600" smtClean="0"/>
              <a:t> — прототип реальной ситуации с готовым предполагаемым решением, которое следует оценить, и предложить своё адекватное решение;</a:t>
            </a:r>
          </a:p>
          <a:p>
            <a:pPr marL="80963" indent="0">
              <a:buFont typeface="Arial" charset="0"/>
              <a:buNone/>
            </a:pPr>
            <a:r>
              <a:rPr lang="ru-RU" altLang="ru-RU" sz="3600" smtClean="0"/>
              <a:t> • </a:t>
            </a:r>
            <a:r>
              <a:rPr lang="ru-RU" altLang="ru-RU" sz="3600" b="1" smtClean="0"/>
              <a:t>ситуация-тренинг </a:t>
            </a:r>
            <a:r>
              <a:rPr lang="ru-RU" altLang="ru-RU" sz="3600" smtClean="0"/>
              <a:t>— прототип стандартной или другой ситуации (тренинг возможно проводить как по описанию ситуации, так и по её решению)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Учебная ситуация: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Случайный прохожий – спаситель?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8642350" cy="56515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4005064"/>
            <a:ext cx="5976664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Знать</a:t>
            </a:r>
          </a:p>
          <a:p>
            <a:pPr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Уметь</a:t>
            </a:r>
          </a:p>
          <a:p>
            <a:pPr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Тренироваться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ctrTitle"/>
          </p:nvPr>
        </p:nvSpPr>
        <p:spPr>
          <a:xfrm>
            <a:off x="323850" y="1285875"/>
            <a:ext cx="8424863" cy="4214813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Федеральный государственный образовательный стандарт ООО</a:t>
            </a:r>
            <a:r>
              <a:rPr lang="en-US" altLang="ru-RU" b="1" dirty="0" smtClean="0"/>
              <a:t>:</a:t>
            </a:r>
            <a:br>
              <a:rPr lang="en-US" altLang="ru-RU" b="1" dirty="0" smtClean="0"/>
            </a:br>
            <a:r>
              <a:rPr lang="ru-RU" altLang="ru-RU" b="1" dirty="0" smtClean="0"/>
              <a:t>изменения в деятельности преподавателя ОБЖ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8175" y="5429250"/>
            <a:ext cx="6840538" cy="1285875"/>
          </a:xfrm>
        </p:spPr>
        <p:txBody>
          <a:bodyPr rtlCol="0">
            <a:normAutofit fontScale="47500" lnSpcReduction="20000"/>
          </a:bodyPr>
          <a:lstStyle/>
          <a:p>
            <a:pPr defTabSz="914310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                </a:t>
            </a:r>
            <a:endParaRPr lang="en-US" sz="20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defTabSz="914310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                                  </a:t>
            </a:r>
            <a:r>
              <a:rPr lang="ru-RU" sz="45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Гребенцова</a:t>
            </a:r>
            <a:r>
              <a:rPr lang="ru-RU" sz="45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ru-RU" sz="4500" b="1" dirty="0">
                <a:solidFill>
                  <a:prstClr val="black"/>
                </a:solidFill>
                <a:latin typeface="Arial Black" panose="020B0A04020102020204" pitchFamily="34" charset="0"/>
              </a:rPr>
              <a:t>Галина </a:t>
            </a:r>
            <a:r>
              <a:rPr lang="ru-RU" sz="45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Васильевна,</a:t>
            </a:r>
          </a:p>
          <a:p>
            <a:pPr defTabSz="914310" eaLnBrk="1" fontAlgn="auto" hangingPunct="1">
              <a:spcAft>
                <a:spcPts val="0"/>
              </a:spcAft>
              <a:defRPr/>
            </a:pPr>
            <a:r>
              <a:rPr lang="ru-RU" sz="45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                </a:t>
            </a:r>
            <a:r>
              <a:rPr lang="ru-RU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МКУ </a:t>
            </a:r>
            <a:r>
              <a:rPr lang="ru-RU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КИМЦ,</a:t>
            </a:r>
            <a:endParaRPr lang="en-US" sz="4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10"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grebencova.g@kimc.ms</a:t>
            </a:r>
            <a:endParaRPr lang="ru-RU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7200800" cy="13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итуация – тренинг 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спасатель»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При аварии у мотоциклиста повреждена рука. Из раны пострадавшего кровь сначала бьёт фонтаном, а затем идёт пульсирующей струёй ярко-алого цвета.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 кровеносный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повреждён?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тип кровотечения.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Докажите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Составьте  алгоритм оказания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помощи пострадавшему</a:t>
            </a:r>
            <a:r>
              <a:rPr lang="ru-RU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382963"/>
            <a:ext cx="23336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итуация – тренинг 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спасатель»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При аварии у мотоциклиста повреждена рука. Из раны пострадавшего кровь сначала бьёт фонтаном, а затем идёт пульсирующей струёй ярко-алого цвета.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 кровеносный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повреждён?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тип кровотечения.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Докажите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Составьте  алгоритм оказания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помощи пострадавшему</a:t>
            </a:r>
            <a:r>
              <a:rPr lang="ru-RU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382963"/>
            <a:ext cx="23336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http://uslide.ru/images/20/26833/960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357188"/>
            <a:ext cx="8715375" cy="57261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00" b="1" smtClean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smtClean="0">
                <a:solidFill>
                  <a:schemeClr val="folHlink"/>
                </a:solidFill>
              </a:rPr>
              <a:t>		 </a:t>
            </a:r>
            <a:r>
              <a:rPr lang="ru-RU" altLang="ru-RU" sz="7200" b="1" smtClean="0">
                <a:solidFill>
                  <a:schemeClr val="accent2"/>
                </a:solidFill>
              </a:rPr>
              <a:t>Спасибо за внимание!</a:t>
            </a:r>
          </a:p>
          <a:p>
            <a:pPr eaLnBrk="1" hangingPunct="1">
              <a:buFontTx/>
              <a:buNone/>
            </a:pPr>
            <a:endParaRPr lang="ru-RU" altLang="ru-RU" sz="7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84963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5400"/>
              <a:t>«</a:t>
            </a:r>
            <a:r>
              <a:rPr lang="ru-RU" altLang="ru-RU" sz="6000"/>
              <a:t>Все наши замыслы и поиски превращаются в прах, если у ученика нет желания учиться»</a:t>
            </a:r>
          </a:p>
          <a:p>
            <a:pPr algn="r" eaLnBrk="1" hangingPunct="1"/>
            <a:r>
              <a:rPr lang="ru-RU" altLang="ru-RU" sz="3200"/>
              <a:t>В. А. Сухомлинский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081087"/>
          </a:xfrm>
        </p:spPr>
        <p:txBody>
          <a:bodyPr/>
          <a:lstStyle/>
          <a:p>
            <a:r>
              <a:rPr lang="ru-RU" altLang="ru-RU" sz="4000" dirty="0" smtClean="0">
                <a:latin typeface="Arial Black" pitchFamily="34" charset="0"/>
              </a:rPr>
              <a:t>ОТЛИЧИТЕЛЬНЫЕ ОСОБЕННОСТИ ФГОС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857750"/>
          </a:xfrm>
        </p:spPr>
        <p:txBody>
          <a:bodyPr/>
          <a:lstStyle/>
          <a:p>
            <a:pPr marL="742950" indent="-742950" algn="just">
              <a:buFont typeface="Arial" charset="0"/>
              <a:buAutoNum type="arabicPeriod"/>
            </a:pPr>
            <a:r>
              <a:rPr lang="ru-RU" altLang="ru-RU" sz="3600" u="sng" dirty="0" smtClean="0">
                <a:latin typeface="Dotum" pitchFamily="34" charset="-127"/>
                <a:ea typeface="Dotum" pitchFamily="34" charset="-127"/>
              </a:rPr>
              <a:t>В основе ФГОС лежит системно-</a:t>
            </a:r>
            <a:r>
              <a:rPr lang="ru-RU" altLang="ru-RU" sz="3600" u="sng" dirty="0" err="1" smtClean="0">
                <a:latin typeface="Dotum" pitchFamily="34" charset="-127"/>
                <a:ea typeface="Dotum" pitchFamily="34" charset="-127"/>
              </a:rPr>
              <a:t>деятельностный</a:t>
            </a:r>
            <a:r>
              <a:rPr lang="ru-RU" altLang="ru-RU" sz="3600" u="sng" dirty="0" smtClean="0">
                <a:latin typeface="Dotum" pitchFamily="34" charset="-127"/>
                <a:ea typeface="Dotum" pitchFamily="34" charset="-127"/>
              </a:rPr>
              <a:t> подход</a:t>
            </a:r>
            <a:r>
              <a:rPr lang="ru-RU" altLang="ru-RU" sz="3600" dirty="0" smtClean="0">
                <a:latin typeface="Dotum" pitchFamily="34" charset="-127"/>
                <a:ea typeface="Dotum" pitchFamily="34" charset="-127"/>
              </a:rPr>
              <a:t>, 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предполагающий разнообразие индивидуальных образовательных траекторий. Индивидуализация каждого ребенка, независимо от его психосоматических способностей. </a:t>
            </a:r>
          </a:p>
          <a:p>
            <a:pPr marL="742950" indent="-742950" algn="just">
              <a:buFont typeface="Arial" charset="0"/>
              <a:buAutoNum type="arabicPeriod"/>
            </a:pPr>
            <a:r>
              <a:rPr lang="ru-RU" altLang="ru-RU" sz="3600" dirty="0" smtClean="0"/>
              <a:t>УУД</a:t>
            </a:r>
            <a:endParaRPr lang="ru-RU" altLang="ru-RU" sz="3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081087"/>
          </a:xfrm>
        </p:spPr>
        <p:txBody>
          <a:bodyPr/>
          <a:lstStyle/>
          <a:p>
            <a:r>
              <a:rPr lang="ru-RU" altLang="ru-RU" sz="4000" dirty="0" smtClean="0">
                <a:latin typeface="Arial Black" pitchFamily="34" charset="0"/>
              </a:rPr>
              <a:t>ОТЛИЧИТЕЛЬНЫЕ ОСОБЕННОСТИ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85775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цель – развитие личности на основе формирования УУД:</a:t>
            </a:r>
          </a:p>
          <a:p>
            <a:pPr algn="just">
              <a:buFontTx/>
              <a:buChar char="-"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познавательных,</a:t>
            </a:r>
          </a:p>
          <a:p>
            <a:pPr algn="just">
              <a:buFontTx/>
              <a:buChar char="-"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регулятивных,</a:t>
            </a:r>
          </a:p>
          <a:p>
            <a:pPr algn="just">
              <a:buFontTx/>
              <a:buChar char="-"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коммуникативных,</a:t>
            </a:r>
          </a:p>
          <a:p>
            <a:pPr algn="just">
              <a:buFontTx/>
              <a:buChar char="-"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081087"/>
          </a:xfrm>
        </p:spPr>
        <p:txBody>
          <a:bodyPr/>
          <a:lstStyle/>
          <a:p>
            <a:r>
              <a:rPr lang="ru-RU" altLang="ru-RU" sz="4000" dirty="0" smtClean="0">
                <a:latin typeface="Arial Black" pitchFamily="34" charset="0"/>
              </a:rPr>
              <a:t>ОТЛИЧИТЕЛЬНЫЕ ОСОБЕННОСТИ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85775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Изменение в требованиях к результатам: </a:t>
            </a:r>
          </a:p>
          <a:p>
            <a:pPr algn="just"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Предметные;</a:t>
            </a:r>
          </a:p>
          <a:p>
            <a:pPr algn="just">
              <a:defRPr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Личностные.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081087"/>
          </a:xfrm>
        </p:spPr>
        <p:txBody>
          <a:bodyPr/>
          <a:lstStyle/>
          <a:p>
            <a:r>
              <a:rPr lang="ru-RU" altLang="ru-RU" sz="4000" dirty="0" smtClean="0">
                <a:latin typeface="Arial Black" pitchFamily="34" charset="0"/>
              </a:rPr>
              <a:t>ОТЛИЧИТЕЛЬНЫЕ ОСОБЕННОСТИ ФГОС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8577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Изменения в образовательных технологиях. Компетентностный подход к образованию ориентируется на самостоятельное участие личности в учебно-познавательном процессе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663" cy="1081087"/>
          </a:xfrm>
        </p:spPr>
        <p:txBody>
          <a:bodyPr/>
          <a:lstStyle/>
          <a:p>
            <a:r>
              <a:rPr lang="ru-RU" altLang="ru-RU" sz="4000" dirty="0" smtClean="0">
                <a:latin typeface="Arial Black" pitchFamily="34" charset="0"/>
              </a:rPr>
              <a:t>ОТЛИЧИТЕЛЬНЫЕ ОСОБЕННОСТИ ФГОС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8577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Изменения в деятельности педагога: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-рабочая программа;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- урок;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-форма организации деятельности детей: в группах, парах, индивидуальная</a:t>
            </a: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081087"/>
          </a:xfrm>
        </p:spPr>
        <p:txBody>
          <a:bodyPr/>
          <a:lstStyle/>
          <a:p>
            <a:r>
              <a:rPr lang="ru-RU" altLang="ru-RU" sz="4000" dirty="0" smtClean="0">
                <a:latin typeface="Arial Black" pitchFamily="34" charset="0"/>
              </a:rPr>
              <a:t>Изменения в деятельности педагога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8577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-Новая система оценивания (критериальная);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-Ориентир на самооценку обучающегося, взаимооценку; 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-Учет динамики результатов обучения детей относительно самих себя.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502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Calibri</vt:lpstr>
      <vt:lpstr>Arial</vt:lpstr>
      <vt:lpstr>Arial Black</vt:lpstr>
      <vt:lpstr>Dotum</vt:lpstr>
      <vt:lpstr>Times New Roman</vt:lpstr>
      <vt:lpstr>Тема Office</vt:lpstr>
      <vt:lpstr>1_Тема Office</vt:lpstr>
      <vt:lpstr>Презентация PowerPoint</vt:lpstr>
      <vt:lpstr>Федеральный государственный образовательный стандарт ООО: изменения в деятельности преподавателя ОБЖ</vt:lpstr>
      <vt:lpstr>Презентация PowerPoint</vt:lpstr>
      <vt:lpstr>ОТЛИЧИТЕЛЬНЫЕ ОСОБЕННОСТИ ФГОС</vt:lpstr>
      <vt:lpstr>ОТЛИЧИТЕЛЬНЫЕ ОСОБЕННОСТИ ФГОС</vt:lpstr>
      <vt:lpstr>ОТЛИЧИТЕЛЬНЫЕ ОСОБЕННОСТИ ФГОС</vt:lpstr>
      <vt:lpstr>ОТЛИЧИТЕЛЬНЫЕ ОСОБЕННОСТИ ФГОС</vt:lpstr>
      <vt:lpstr>ОТЛИЧИТЕЛЬНЫЕ ОСОБЕННОСТИ ФГОС</vt:lpstr>
      <vt:lpstr>Изменения в деятельности педагога</vt:lpstr>
      <vt:lpstr>Презентация PowerPoint</vt:lpstr>
      <vt:lpstr>Презентация PowerPoint</vt:lpstr>
      <vt:lpstr>Презентация PowerPoint</vt:lpstr>
      <vt:lpstr>Системно-деятельностный подход</vt:lpstr>
      <vt:lpstr>Учебная ситуация</vt:lpstr>
      <vt:lpstr> Модель перевода  учебной задачи  в учебную ситуацию </vt:lpstr>
      <vt:lpstr>Проектирование учебного процесса</vt:lpstr>
      <vt:lpstr>Типология учебных ситуаций ОБЖ в основной школе</vt:lpstr>
      <vt:lpstr>Типология учебных ситуаций ОБЖ в основной школе</vt:lpstr>
      <vt:lpstr>Учебная ситуация:  Случайный прохожий – спаситель? </vt:lpstr>
      <vt:lpstr>ситуация – тренинг  «Я спасатель» </vt:lpstr>
      <vt:lpstr>ситуация – тренинг  «Я спасатель»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Татьяна Копылова</cp:lastModifiedBy>
  <cp:revision>27</cp:revision>
  <dcterms:created xsi:type="dcterms:W3CDTF">2012-05-08T20:01:29Z</dcterms:created>
  <dcterms:modified xsi:type="dcterms:W3CDTF">2018-08-30T05:33:49Z</dcterms:modified>
</cp:coreProperties>
</file>