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39" r:id="rId3"/>
  </p:sldMasterIdLst>
  <p:sldIdLst>
    <p:sldId id="256" r:id="rId4"/>
    <p:sldId id="258" r:id="rId5"/>
    <p:sldId id="259" r:id="rId6"/>
    <p:sldId id="263" r:id="rId7"/>
    <p:sldId id="262" r:id="rId8"/>
    <p:sldId id="266" r:id="rId9"/>
    <p:sldId id="267" r:id="rId10"/>
    <p:sldId id="268" r:id="rId11"/>
    <p:sldId id="269" r:id="rId12"/>
    <p:sldId id="270" r:id="rId13"/>
    <p:sldId id="28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C302-3A2C-4B5D-A9F9-752B94E30C34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288C-04A2-451B-B070-E9FD35559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FBBD-FFBD-4C45-85A3-9B54CFCC71AB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8088-F951-47E4-887C-225A69E4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EF1-B3B4-440F-9E5C-7EE3F4D3D581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5D38-0F45-4E78-9B84-41DBA0E9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3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3EE250-EFEA-488C-B625-B3004E2D6E91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DEF1AD4-7C3A-45C5-BB36-8855BE5FD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D704749-C970-4263-A3D3-146065DBAD6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F53B0C-C673-4E92-A2F3-07E25E89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6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EF4D2D-CB25-4632-AC79-71B17B41EF7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E6FFA1-84B9-4ECA-857A-1E685D91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6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2004D1-C0D3-4094-9BD1-8843CA244C44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E1269C-BE8F-40A7-8F75-849C9BFEA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0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09B7F4C-AA85-4F76-9BE7-7B5DCA8B1E1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7426482-157A-4CCB-93EF-98B99A22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DDBB395-3507-420B-B6BF-9CEC2816677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D7DA9E-039B-43FF-962A-E00E499AB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1C476C-C9AB-4D15-B978-8BC91583182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DBC7FD-81F2-45CA-8F1E-2A3E36E1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2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0CA576-6512-48A0-9A17-F6B3A26295C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3C5A705-5432-4489-97BA-8006EDC9C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8B04-ACD6-4242-AE58-DE5F4AC50DF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B931-8A8B-418A-816F-4E05E167B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76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9E8699-352C-4DEB-824C-93A028CE9A0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350C68-81DC-4C61-BCC3-F20649A36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4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185961A-CD4E-4E09-9EE8-446463B0A7A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C50721-B77B-458D-B595-00155C2AE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7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71C9C1-3EBB-49E4-A10A-96A469F315A4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12D574-77FB-4888-BB11-F3B10D34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87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FB46D1-AA2B-474D-991E-A7AFF00FCB5E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B06816-6D86-473B-8343-0E5FC14C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7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F525AC9-4940-4F0E-A753-F47AAFB0A9D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634C6C-EF01-4F42-B3BA-608CA0813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3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6C30575-7D49-4C91-803D-C7F34181A332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6AF367-364D-4F13-AD31-A74541F5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2025CE-EE06-4328-B55A-89E81B044AFB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9F1D2B-28B9-4AA5-8BCA-E4F926E88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93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03EFF8-A3C6-4709-AC48-46CF78CD1DD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6C8961-6005-408B-9491-438E0B9D9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7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EB4981-644B-46D0-9CCB-1BF0A5A8A860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C406D7-D68B-4D20-9DFA-078F1766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17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6DAEBAC-EE11-4036-BB78-13C50C8274A6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55444F3-A183-4CBF-9DB6-CBA769669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5507-195B-404F-B07C-AD5C25C40866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4D6E-AF14-4A76-A6D7-46FD302F5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7FAE016-3DBA-459D-B971-1C50A07E7514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571064-74F7-4A46-8B0B-EE78C6406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4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9ED61EB-9005-4909-9F92-46CBFD7F954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39AF08-58DA-418B-8F1F-4713DD26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41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8F525AA-DDA1-4A06-AD2A-211A5F88149F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56CB68-A1FD-419A-8A1C-53892BEB6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4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F099E3-F57D-48DB-BCC3-CD808B4370E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E39E4B-CA14-4C25-BB51-41803D04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0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91D5-8DD0-4132-A584-B61CE8AC6E0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6070-2C24-46A6-A781-FD3D843E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4E80-2570-45C2-A2BC-00DFD77416DE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4D54-1B3C-4E04-9C56-C4339CE6B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5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9885-E51A-476B-84E9-0899D16E6F3D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D6CC-BDAB-46B1-9335-79EFF6D1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23A8-0A8A-4338-8928-A5E88E1003B5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E804-AC78-4233-88C8-C75941E61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1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49CC-EBA8-4C8F-AC5F-1AD333498D82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920C-62BD-4634-8C1B-BEB88555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2C95-25EA-4D97-97B8-448459FBE81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CCC4-EE99-4FAE-B421-F220FD797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9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4648F9-6C79-437D-A0A3-ACA3C14E781D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BD186-8416-4897-88A3-94BE8BDEA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4654005A-6303-4582-B571-6DECD31B9017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18CC1233-05F9-41DD-B45F-D435A8B89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413FCF86-704F-4B39-AA4B-0ACC6D708EC8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AD0101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EB1DA227-F724-4A54-8192-E78172B9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ctrTitle"/>
          </p:nvPr>
        </p:nvSpPr>
        <p:spPr>
          <a:xfrm>
            <a:off x="323850" y="1285875"/>
            <a:ext cx="8424863" cy="4214813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Федеральный государственный образовательный стандарт ООО</a:t>
            </a:r>
            <a:r>
              <a:rPr lang="en-US" altLang="ru-RU" b="1" dirty="0" smtClean="0"/>
              <a:t>:</a:t>
            </a:r>
            <a:br>
              <a:rPr lang="en-US" altLang="ru-RU" b="1" dirty="0" smtClean="0"/>
            </a:br>
            <a:r>
              <a:rPr lang="ru-RU" altLang="ru-RU" b="1" dirty="0" smtClean="0"/>
              <a:t>изменения в деятельности преподавателя ОБЖ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8175" y="5429250"/>
            <a:ext cx="6840538" cy="1285875"/>
          </a:xfrm>
        </p:spPr>
        <p:txBody>
          <a:bodyPr rtlCol="0">
            <a:noAutofit/>
          </a:bodyPr>
          <a:lstStyle/>
          <a:p>
            <a:pPr algn="r" defTabSz="914310" eaLnBrk="1" fontAlgn="auto" hangingPunct="1"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Гребенцова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Васильевна,</a:t>
            </a:r>
          </a:p>
          <a:p>
            <a:pPr algn="r" defTabSz="91431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МКУ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КИМЦ,</a:t>
            </a: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defTabSz="91431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grebencova.g@kimc.ms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1750406" cy="12017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3934" y="188640"/>
            <a:ext cx="4226258" cy="1201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КРАСНОЯРСКИЙ</a:t>
            </a:r>
          </a:p>
          <a:p>
            <a:r>
              <a:rPr lang="ru-RU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ИНФОРМАЦИОННО-МЕТОДИЧЕСКИЙ</a:t>
            </a:r>
          </a:p>
          <a:p>
            <a:r>
              <a:rPr lang="ru-RU" sz="3200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ЦЕНТР</a:t>
            </a:r>
            <a:endParaRPr lang="ru-RU" sz="3200" dirty="0">
              <a:solidFill>
                <a:srgbClr val="B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er.myshared.ru/6/55110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95536" y="260648"/>
            <a:ext cx="8424936" cy="61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Хоть </a:t>
            </a:r>
            <a:r>
              <a:rPr lang="ru-RU" alt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выйди ты не в белый свет,</a:t>
            </a: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А в поле за околицей, —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Пока идешь за кем-то вслед,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Дорога не запомнится.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Зато, куда б ты ни попал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И по какой распутице,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Дорога та, что сам искал,</a:t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Вовек не позабудется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Н. </a:t>
            </a:r>
            <a:r>
              <a:rPr lang="ru-RU" alt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Рыленков</a:t>
            </a: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700213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Системно-</a:t>
            </a:r>
            <a:r>
              <a:rPr lang="ru-RU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деятельностный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подход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4000" dirty="0" smtClean="0"/>
              <a:t>Среди технологий, методов и приёмов развития УУД в основной школе через предмет ОБЖ особое место занимают </a:t>
            </a:r>
            <a:r>
              <a:rPr lang="ru-RU" altLang="ru-RU" sz="4000" b="1" u="sng" dirty="0" smtClean="0">
                <a:solidFill>
                  <a:srgbClr val="FF0000"/>
                </a:solidFill>
              </a:rPr>
              <a:t>учебные ситуации</a:t>
            </a:r>
            <a:r>
              <a:rPr lang="ru-RU" altLang="ru-RU" sz="4000" dirty="0" smtClean="0">
                <a:solidFill>
                  <a:srgbClr val="FF0000"/>
                </a:solidFill>
              </a:rPr>
              <a:t>.</a:t>
            </a:r>
            <a:endParaRPr lang="ru-RU" alt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Учебная ситуация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395288" y="1052736"/>
            <a:ext cx="8425184" cy="47529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это особая единица учебного процесса, когда дети с помощью педагога обнаруживают предмет своего действия, исследуют его, совершают разнообразные учебные действия,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частично – запоминают.</a:t>
            </a:r>
          </a:p>
          <a:p>
            <a:pPr marL="0" indent="0">
              <a:buFont typeface="Arial" charset="0"/>
              <a:buNone/>
            </a:pPr>
            <a:endParaRPr lang="ru-RU" alt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86800" cy="1412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Модель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перевода 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учебной задачи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учебную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ситуацию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871" y="2527201"/>
            <a:ext cx="1440000" cy="13573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Учебная задача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992" y="1544538"/>
            <a:ext cx="18720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Целевая 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установка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992" y="3884410"/>
            <a:ext cx="1872000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Критерии 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оценки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992" y="2748553"/>
            <a:ext cx="18720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Содержание 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Times New Roman" pitchFamily="18" charset="0"/>
              </a:rPr>
              <a:t>задачи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4834954" y="2001738"/>
            <a:ext cx="2160588" cy="2176463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Учебная ситуация</a:t>
            </a:r>
          </a:p>
          <a:p>
            <a:pPr algn="ctr">
              <a:defRPr/>
            </a:pP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01842" y="2001738"/>
            <a:ext cx="2138362" cy="2176463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Деятельность 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0542" y="4190901"/>
            <a:ext cx="3286125" cy="55721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Результат</a:t>
            </a:r>
          </a:p>
          <a:p>
            <a:pPr algn="ctr">
              <a:defRPr/>
            </a:pP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888" y="5378351"/>
            <a:ext cx="2880000" cy="6429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метапредметный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6176" y="5378351"/>
            <a:ext cx="2160000" cy="6207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предметный</a:t>
            </a: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25" y="5378351"/>
            <a:ext cx="2160000" cy="6429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личностный</a:t>
            </a: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962450" y="2001738"/>
            <a:ext cx="665163" cy="525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08500" y="3273326"/>
            <a:ext cx="519113" cy="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98950" y="3884513"/>
            <a:ext cx="728663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499992" y="3205063"/>
            <a:ext cx="590550" cy="12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04248" y="3730551"/>
            <a:ext cx="0" cy="490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13138" y="4759226"/>
            <a:ext cx="2520950" cy="630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819329" y="4748113"/>
            <a:ext cx="493713" cy="652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119117" y="4759226"/>
            <a:ext cx="1282700" cy="652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Проектирование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18" y="1340768"/>
            <a:ext cx="8525662" cy="45370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Определение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учебных задач  учителем</a:t>
            </a:r>
          </a:p>
          <a:p>
            <a:pPr marL="609600" indent="-609600">
              <a:lnSpc>
                <a:spcPct val="150000"/>
              </a:lnSpc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Отбор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содержания учебного материала</a:t>
            </a:r>
          </a:p>
          <a:p>
            <a:pPr marL="450850" indent="-450850">
              <a:lnSpc>
                <a:spcPct val="150000"/>
              </a:lnSpc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Определение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способов организации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учебных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ситуаций</a:t>
            </a:r>
          </a:p>
          <a:p>
            <a:pPr marL="609600" indent="-609600">
              <a:lnSpc>
                <a:spcPct val="150000"/>
              </a:lnSpc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Прогнозирование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результатов</a:t>
            </a:r>
          </a:p>
          <a:p>
            <a:pPr>
              <a:lnSpc>
                <a:spcPct val="150000"/>
              </a:lnSpc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412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ситуаций ОБЖ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775"/>
          </a:xfrm>
        </p:spPr>
        <p:txBody>
          <a:bodyPr>
            <a:normAutofit fontScale="85000" lnSpcReduction="10000"/>
          </a:bodyPr>
          <a:lstStyle/>
          <a:p>
            <a:pPr marL="82296" indent="0">
              <a:buFont typeface="Arial" charset="0"/>
              <a:buNone/>
              <a:defRPr/>
            </a:pPr>
            <a:r>
              <a:rPr lang="ru-RU" dirty="0"/>
              <a:t>• 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ситуация-проблема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/>
              <a:t>— прототип реальной проблемы, которая </a:t>
            </a:r>
            <a:r>
              <a:rPr lang="ru-RU" sz="3500" dirty="0" smtClean="0"/>
              <a:t>требует оперативного </a:t>
            </a:r>
            <a:r>
              <a:rPr lang="ru-RU" sz="3500" dirty="0"/>
              <a:t>решения (с помощью подобной ситуации можно </a:t>
            </a:r>
            <a:r>
              <a:rPr lang="ru-RU" sz="3500" dirty="0" smtClean="0"/>
              <a:t>вырабатывать умения </a:t>
            </a:r>
            <a:r>
              <a:rPr lang="ru-RU" sz="3500" dirty="0"/>
              <a:t>по поиску оптимального решения);</a:t>
            </a:r>
          </a:p>
          <a:p>
            <a:pPr marL="82296" indent="0">
              <a:buFont typeface="Arial" charset="0"/>
              <a:buNone/>
              <a:defRPr/>
            </a:pPr>
            <a:r>
              <a:rPr lang="ru-RU" sz="3500" dirty="0"/>
              <a:t>•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ситуация-иллюстрация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/>
              <a:t>— прототип реальной ситуации, </a:t>
            </a:r>
            <a:r>
              <a:rPr lang="ru-RU" sz="3500" dirty="0" smtClean="0"/>
              <a:t>которая включается </a:t>
            </a:r>
            <a:r>
              <a:rPr lang="ru-RU" sz="3500" dirty="0"/>
              <a:t>в качестве факта в лекционный материал (визуальная </a:t>
            </a:r>
            <a:r>
              <a:rPr lang="ru-RU" sz="3500" dirty="0" smtClean="0"/>
              <a:t>образная ситуация</a:t>
            </a:r>
            <a:r>
              <a:rPr lang="ru-RU" sz="3500" dirty="0"/>
              <a:t>, представленная средствами ИКТ, вырабатывает </a:t>
            </a:r>
            <a:r>
              <a:rPr lang="ru-RU" sz="3500" dirty="0" smtClean="0"/>
              <a:t>умение визуализировать </a:t>
            </a:r>
            <a:r>
              <a:rPr lang="ru-RU" sz="3500" dirty="0"/>
              <a:t>информацию для нахождения более простого способа </a:t>
            </a:r>
            <a:r>
              <a:rPr lang="ru-RU" sz="3500" dirty="0" smtClean="0"/>
              <a:t>её решения</a:t>
            </a:r>
            <a:r>
              <a:rPr lang="ru-RU" sz="3500" dirty="0"/>
              <a:t>);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196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учебных ситуаций ОБЖ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школе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287337" y="1340769"/>
            <a:ext cx="8533135" cy="4680520"/>
          </a:xfrm>
        </p:spPr>
        <p:txBody>
          <a:bodyPr/>
          <a:lstStyle/>
          <a:p>
            <a:pPr marL="80963" indent="0">
              <a:buFont typeface="Arial" charset="0"/>
              <a:buNone/>
            </a:pPr>
            <a:r>
              <a:rPr lang="ru-RU" altLang="ru-RU" dirty="0" smtClean="0"/>
              <a:t>• </a:t>
            </a:r>
            <a:r>
              <a:rPr lang="ru-RU" alt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ситуация-оценка </a:t>
            </a:r>
            <a:r>
              <a:rPr lang="ru-RU" altLang="ru-RU" sz="3600" dirty="0" smtClean="0"/>
              <a:t>— прототип реальной ситуации с готовым предполагаемым решением, которое следует оценить, и предложить своё адекватное решение;</a:t>
            </a:r>
          </a:p>
          <a:p>
            <a:pPr marL="80963" indent="0">
              <a:buFont typeface="Arial" charset="0"/>
              <a:buNone/>
            </a:pPr>
            <a:r>
              <a:rPr lang="ru-RU" altLang="ru-RU" sz="3600" dirty="0" smtClean="0"/>
              <a:t>• </a:t>
            </a:r>
            <a:r>
              <a:rPr lang="ru-RU" alt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ситуация-тренинг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/>
              <a:t>— прототип стандартной или другой ситуации (тренинг возможно проводить как по описанию ситуации, так и по её решению)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Учебная ситуация: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Случайный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прохожий – спаситель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124743"/>
            <a:ext cx="8496000" cy="555579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005064"/>
            <a:ext cx="5976664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Знать</a:t>
            </a:r>
          </a:p>
          <a:p>
            <a:pPr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Уметь</a:t>
            </a:r>
          </a:p>
          <a:p>
            <a:pPr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Тренироваться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ru-RU" alt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итуация</a:t>
            </a:r>
            <a: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– тренинг </a:t>
            </a:r>
            <a:b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«Я спасатель»</a:t>
            </a:r>
            <a:br>
              <a:rPr lang="ru-RU" alt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alt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45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3500" dirty="0">
                <a:cs typeface="Times New Roman" pitchFamily="18" charset="0"/>
              </a:rPr>
              <a:t>При аварии у мотоциклиста повреждена рука. Из раны пострадавшего кровь сначала бьёт фонтаном, а затем идёт пульсирующей струёй ярко-алого цвета. </a:t>
            </a:r>
            <a:endParaRPr lang="ru-RU" sz="3500" dirty="0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100" dirty="0"/>
          </a:p>
          <a:p>
            <a:pPr>
              <a:defRPr/>
            </a:pPr>
            <a:r>
              <a:rPr lang="ru-RU" dirty="0">
                <a:cs typeface="Times New Roman" pitchFamily="18" charset="0"/>
              </a:rPr>
              <a:t>Какой  кровеносный </a:t>
            </a:r>
            <a:r>
              <a:rPr lang="ru-RU" dirty="0" smtClean="0">
                <a:cs typeface="Times New Roman" pitchFamily="18" charset="0"/>
              </a:rPr>
              <a:t>сосуд</a:t>
            </a:r>
          </a:p>
          <a:p>
            <a:pPr marL="361950" indent="0">
              <a:buFont typeface="Arial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повреждён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 smtClean="0">
              <a:cs typeface="Times New Roman" pitchFamily="18" charset="0"/>
            </a:endParaRPr>
          </a:p>
          <a:p>
            <a:pPr marL="361950" indent="0">
              <a:buFont typeface="Arial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Назовите </a:t>
            </a:r>
            <a:r>
              <a:rPr lang="ru-RU" dirty="0" smtClean="0">
                <a:cs typeface="Times New Roman" pitchFamily="18" charset="0"/>
              </a:rPr>
              <a:t>тип кровотечения.</a:t>
            </a:r>
          </a:p>
          <a:p>
            <a:pPr marL="361950" indent="0">
              <a:buFont typeface="Arial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Докажите</a:t>
            </a:r>
            <a:r>
              <a:rPr lang="ru-RU" dirty="0"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dirty="0">
                <a:cs typeface="Times New Roman" pitchFamily="18" charset="0"/>
              </a:rPr>
              <a:t>Составьте  алгоритм оказания </a:t>
            </a:r>
            <a:endParaRPr lang="ru-RU" dirty="0" smtClean="0">
              <a:cs typeface="Times New Roman" pitchFamily="18" charset="0"/>
            </a:endParaRPr>
          </a:p>
          <a:p>
            <a:pPr marL="361950" indent="0">
              <a:buFont typeface="Arial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первой </a:t>
            </a:r>
            <a:r>
              <a:rPr lang="ru-RU" dirty="0">
                <a:cs typeface="Times New Roman" pitchFamily="18" charset="0"/>
              </a:rPr>
              <a:t>помощи пострадавшему</a:t>
            </a:r>
            <a:r>
              <a:rPr lang="ru-RU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847" y="3431183"/>
            <a:ext cx="23336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963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4800" i="1" dirty="0"/>
              <a:t>«Все наши замыслы и поиски превращаются в прах, если у ученика нет желания учиться»</a:t>
            </a:r>
          </a:p>
          <a:p>
            <a:pPr algn="r" eaLnBrk="1" hangingPunct="1"/>
            <a:r>
              <a:rPr lang="ru-RU" altLang="ru-RU" sz="3200" dirty="0"/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итуация – тренинг 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спасатель»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 аварии у мотоциклиста повреждена рука. Из раны пострадавшего кровь сначала бьёт фонтаном, а затем идёт пульсирующей струёй ярко-алого цвета.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 кровеносный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повреждён?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тип кровотечения.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Докажите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Составьте  алгоритм оказания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пострадавшему</a:t>
            </a:r>
            <a:r>
              <a:rPr lang="ru-RU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382963"/>
            <a:ext cx="23336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http://uslide.ru/images/20/26833/96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ttp://www.playcast.ru/uploads/2015/06/27/14126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624638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1187450" y="476250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Рефлексия</a:t>
            </a:r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357188" y="1666543"/>
            <a:ext cx="8607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Назовите на первую букву Вашего имени Ваше мнение о семинаре и учебной ситуации,  как способе реализации </a:t>
            </a:r>
            <a:r>
              <a:rPr lang="ru-RU" altLang="ru-RU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деятельностного</a:t>
            </a:r>
            <a:r>
              <a:rPr lang="ru-RU" alt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подхода</a:t>
            </a:r>
          </a:p>
        </p:txBody>
      </p:sp>
      <p:sp>
        <p:nvSpPr>
          <p:cNvPr id="4" name="Прямоугольник 3"/>
          <p:cNvSpPr/>
          <p:nvPr/>
        </p:nvSpPr>
        <p:spPr>
          <a:xfrm rot="21118180">
            <a:off x="410648" y="4635394"/>
            <a:ext cx="80775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Г – грамотно…</a:t>
            </a:r>
            <a:endParaRPr lang="ru-RU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728787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ОТЛИЧИТЕЛЬНЫЕ ОСОБЕННОСТИ ФГОС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323528" y="1817688"/>
            <a:ext cx="8569076" cy="4923680"/>
          </a:xfrm>
        </p:spPr>
        <p:txBody>
          <a:bodyPr/>
          <a:lstStyle/>
          <a:p>
            <a:pPr marL="742950" indent="-742950" algn="just">
              <a:buFont typeface="Arial" charset="0"/>
              <a:buAutoNum type="arabicPeriod"/>
            </a:pPr>
            <a:r>
              <a:rPr lang="ru-RU" altLang="ru-RU" u="sng" dirty="0" smtClean="0">
                <a:ea typeface="Dotum" pitchFamily="34" charset="-127"/>
              </a:rPr>
              <a:t>В </a:t>
            </a:r>
            <a:r>
              <a:rPr lang="ru-RU" altLang="ru-RU" u="sng" dirty="0" smtClean="0">
                <a:ea typeface="Dotum" pitchFamily="34" charset="-127"/>
              </a:rPr>
              <a:t>основе ФГОС лежит </a:t>
            </a:r>
            <a:r>
              <a:rPr lang="ru-RU" altLang="ru-RU" b="1" u="sng" dirty="0" smtClean="0">
                <a:solidFill>
                  <a:srgbClr val="FF0000"/>
                </a:solidFill>
                <a:ea typeface="Dotum" pitchFamily="34" charset="-127"/>
              </a:rPr>
              <a:t>системно-</a:t>
            </a:r>
            <a:r>
              <a:rPr lang="ru-RU" altLang="ru-RU" b="1" u="sng" dirty="0" err="1" smtClean="0">
                <a:solidFill>
                  <a:srgbClr val="FF0000"/>
                </a:solidFill>
                <a:ea typeface="Dotum" pitchFamily="34" charset="-127"/>
              </a:rPr>
              <a:t>деятельностный</a:t>
            </a:r>
            <a:r>
              <a:rPr lang="ru-RU" altLang="ru-RU" b="1" u="sng" dirty="0" smtClean="0">
                <a:solidFill>
                  <a:srgbClr val="FF0000"/>
                </a:solidFill>
                <a:ea typeface="Dotum" pitchFamily="34" charset="-127"/>
              </a:rPr>
              <a:t> подход</a:t>
            </a:r>
            <a:r>
              <a:rPr lang="ru-RU" altLang="ru-RU" dirty="0" smtClean="0">
                <a:ea typeface="Dotum" pitchFamily="34" charset="-127"/>
              </a:rPr>
              <a:t>,  </a:t>
            </a:r>
            <a:r>
              <a:rPr lang="ru-RU" altLang="ru-RU" dirty="0" smtClean="0">
                <a:cs typeface="Times New Roman" pitchFamily="18" charset="0"/>
              </a:rPr>
              <a:t>предполагающий разнообразие индивидуальных образовательных траекторий. Индивидуализация каждого ребенка, независимо от его психосоматических способностей.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3238"/>
            <a:ext cx="8424936" cy="43529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3600" dirty="0" smtClean="0"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cs typeface="Times New Roman" panose="02020603050405020304" pitchFamily="18" charset="0"/>
              </a:rPr>
              <a:t>Изменение в требованиях к результатам: 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Предметные;</a:t>
            </a:r>
          </a:p>
          <a:p>
            <a:pPr algn="just">
              <a:defRPr/>
            </a:pPr>
            <a:r>
              <a:rPr lang="ru-RU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Метапредметные</a:t>
            </a:r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Личностные.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3600" dirty="0" smtClean="0"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728787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ОТЛИЧИТЕЛЬНЫЕ ОСОБЕННОСТИ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53578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dirty="0" smtClean="0"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Основная цель </a:t>
            </a:r>
            <a:r>
              <a:rPr lang="ru-RU" dirty="0" smtClean="0">
                <a:cs typeface="Times New Roman" panose="02020603050405020304" pitchFamily="18" charset="0"/>
              </a:rPr>
              <a:t>– развитие личности на основе формирования УУД: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познавательных,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регулятивных,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коммуникативных,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личностных.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728787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ОТЛИЧИТЕЛЬНЫЕ ОСОБЕННОСТИ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9688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4</a:t>
            </a:r>
            <a:r>
              <a:rPr lang="ru-RU" altLang="ru-RU" sz="3600" dirty="0" smtClean="0">
                <a:cs typeface="Times New Roman" pitchFamily="18" charset="0"/>
              </a:rPr>
              <a:t>. Изменения 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в образовательных технологиях. </a:t>
            </a:r>
            <a:r>
              <a:rPr lang="ru-RU" altLang="ru-RU" sz="3600" dirty="0" err="1" smtClean="0">
                <a:cs typeface="Times New Roman" pitchFamily="18" charset="0"/>
              </a:rPr>
              <a:t>Компетентностный</a:t>
            </a:r>
            <a:r>
              <a:rPr lang="ru-RU" altLang="ru-RU" sz="3600" dirty="0" smtClean="0">
                <a:cs typeface="Times New Roman" pitchFamily="18" charset="0"/>
              </a:rPr>
              <a:t> подход к образованию ориентируется на самостоятельное участие личности в учебно-познавательном процессе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728787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ОТЛИЧИТЕЛЬНЫЕ ОСОБЕННОСТИ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104481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5. Изменения </a:t>
            </a: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в деятельности педагога: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-рабочая программа;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 урок;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-форма организации деятельности детей: в группах, парах, индивидуальная</a:t>
            </a:r>
            <a:r>
              <a:rPr lang="ru-RU" altLang="ru-RU" sz="3600" dirty="0" smtClean="0">
                <a:cs typeface="Times New Roman" pitchFamily="18" charset="0"/>
              </a:rPr>
              <a:t>.</a:t>
            </a:r>
            <a:endParaRPr lang="ru-RU" altLang="ru-RU" sz="3600" dirty="0" smtClean="0"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728787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ОТЛИЧИТЕЛЬНЫЕ ОСОБЕННОСТИ ФГОС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52525"/>
          </a:xfrm>
        </p:spPr>
        <p:txBody>
          <a:bodyPr/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Изменения в деятельности педагога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395535" y="1412875"/>
            <a:ext cx="8424937" cy="51847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 Новая </a:t>
            </a:r>
            <a:r>
              <a:rPr lang="ru-RU" altLang="ru-RU" sz="3600" dirty="0" smtClean="0">
                <a:cs typeface="Times New Roman" pitchFamily="18" charset="0"/>
              </a:rPr>
              <a:t>система оценивания </a:t>
            </a:r>
            <a:r>
              <a:rPr lang="ru-RU" altLang="ru-RU" sz="3600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ru-RU" altLang="ru-RU" sz="3600" dirty="0" err="1" smtClean="0">
                <a:solidFill>
                  <a:srgbClr val="FF0000"/>
                </a:solidFill>
                <a:cs typeface="Times New Roman" pitchFamily="18" charset="0"/>
              </a:rPr>
              <a:t>критериальная</a:t>
            </a:r>
            <a:r>
              <a:rPr lang="ru-RU" altLang="ru-RU" sz="3600" dirty="0" smtClean="0">
                <a:solidFill>
                  <a:srgbClr val="FF0000"/>
                </a:solidFill>
                <a:cs typeface="Times New Roman" pitchFamily="18" charset="0"/>
              </a:rPr>
              <a:t>);</a:t>
            </a:r>
          </a:p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 Ориентир </a:t>
            </a:r>
            <a:r>
              <a:rPr lang="ru-RU" altLang="ru-RU" sz="3600" dirty="0" smtClean="0">
                <a:cs typeface="Times New Roman" pitchFamily="18" charset="0"/>
              </a:rPr>
              <a:t>на </a:t>
            </a:r>
            <a:r>
              <a:rPr lang="ru-RU" altLang="ru-RU" sz="3600" dirty="0" smtClean="0">
                <a:solidFill>
                  <a:srgbClr val="FF0000"/>
                </a:solidFill>
                <a:cs typeface="Times New Roman" pitchFamily="18" charset="0"/>
              </a:rPr>
              <a:t>самооценку</a:t>
            </a:r>
            <a:r>
              <a:rPr lang="ru-RU" altLang="ru-RU" sz="3600" dirty="0" smtClean="0">
                <a:cs typeface="Times New Roman" pitchFamily="18" charset="0"/>
              </a:rPr>
              <a:t> обучающегося, </a:t>
            </a:r>
            <a:r>
              <a:rPr lang="ru-RU" altLang="ru-RU" sz="3600" dirty="0" err="1" smtClean="0">
                <a:cs typeface="Times New Roman" pitchFamily="18" charset="0"/>
              </a:rPr>
              <a:t>взаимооценку</a:t>
            </a:r>
            <a:r>
              <a:rPr lang="ru-RU" altLang="ru-RU" sz="3600" dirty="0" smtClean="0">
                <a:cs typeface="Times New Roman" pitchFamily="18" charset="0"/>
              </a:rPr>
              <a:t>; </a:t>
            </a:r>
          </a:p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cs typeface="Times New Roman" pitchFamily="18" charset="0"/>
              </a:rPr>
              <a:t>- </a:t>
            </a:r>
            <a:r>
              <a:rPr lang="ru-RU" altLang="ru-RU" sz="3600" dirty="0" smtClean="0">
                <a:solidFill>
                  <a:srgbClr val="FF0000"/>
                </a:solidFill>
                <a:cs typeface="Times New Roman" pitchFamily="18" charset="0"/>
              </a:rPr>
              <a:t>Учет </a:t>
            </a:r>
            <a:r>
              <a:rPr lang="ru-RU" altLang="ru-RU" sz="3600" dirty="0" smtClean="0">
                <a:solidFill>
                  <a:srgbClr val="FF0000"/>
                </a:solidFill>
                <a:cs typeface="Times New Roman" pitchFamily="18" charset="0"/>
              </a:rPr>
              <a:t>динамики </a:t>
            </a:r>
            <a:r>
              <a:rPr lang="ru-RU" altLang="ru-RU" sz="3600" dirty="0" smtClean="0">
                <a:cs typeface="Times New Roman" pitchFamily="18" charset="0"/>
              </a:rPr>
              <a:t>результатов обучения детей относительно самих себя.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ayer.myshared.ru/6/55110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527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Calibri</vt:lpstr>
      <vt:lpstr>Arial</vt:lpstr>
      <vt:lpstr>Franklin Gothic Medium</vt:lpstr>
      <vt:lpstr>Franklin Gothic Book</vt:lpstr>
      <vt:lpstr>Wingdings 2</vt:lpstr>
      <vt:lpstr>Arial Black</vt:lpstr>
      <vt:lpstr>Dotum</vt:lpstr>
      <vt:lpstr>Times New Roman</vt:lpstr>
      <vt:lpstr>Тема Office</vt:lpstr>
      <vt:lpstr>Трек</vt:lpstr>
      <vt:lpstr>1_Трек</vt:lpstr>
      <vt:lpstr>Федеральный государственный образовательный стандарт ООО: изменения в деятельности преподавателя ОБЖ</vt:lpstr>
      <vt:lpstr>Презентация PowerPoint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Изменения в деятельности педагога</vt:lpstr>
      <vt:lpstr>Презентация PowerPoint</vt:lpstr>
      <vt:lpstr>Презентация PowerPoint</vt:lpstr>
      <vt:lpstr>Презентация PowerPoint</vt:lpstr>
      <vt:lpstr>Системно-деятельностный подход</vt:lpstr>
      <vt:lpstr>Учебная ситуация</vt:lpstr>
      <vt:lpstr>Модель перевода  учебной задачи   в учебную ситуацию</vt:lpstr>
      <vt:lpstr>Проектирование учебного процесса</vt:lpstr>
      <vt:lpstr>Типология учебных ситуаций ОБЖ  в основной школе</vt:lpstr>
      <vt:lpstr>Типология учебных ситуаций ОБЖ  в основной школе</vt:lpstr>
      <vt:lpstr>Учебная ситуация:   Случайный прохожий – спаситель?</vt:lpstr>
      <vt:lpstr> Cитуация – тренинг  «Я спасатель» </vt:lpstr>
      <vt:lpstr>ситуация – тренинг  «Я спасатель»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Копылова</cp:lastModifiedBy>
  <cp:revision>51</cp:revision>
  <dcterms:created xsi:type="dcterms:W3CDTF">2012-05-08T20:01:29Z</dcterms:created>
  <dcterms:modified xsi:type="dcterms:W3CDTF">2019-01-17T03:10:11Z</dcterms:modified>
</cp:coreProperties>
</file>