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069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Shape 21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3" name="Shape 23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/>
            <a:ahLst/>
            <a:cxnLst/>
            <a:rect l="0" t="0" r="0" b="0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" name="Shape 26" descr="C:\Users\Administrator\Desktop\Pushpin Dev\Assets\pushpinLeft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5684">
            <a:off x="769521" y="702069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C:\Users\Administrator\Desktop\Pushpin Dev\Assets\pushpinLeft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96196">
            <a:off x="7855433" y="749720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770676" y="535759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2759337" y="822961"/>
            <a:ext cx="3603812" cy="619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hape 7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4" name="Shape 74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0" t="0" r="0" b="0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Shape 7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Shape 7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Shape 77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Shape 78"/>
          <p:cNvSpPr/>
          <p:nvPr/>
        </p:nvSpPr>
        <p:spPr>
          <a:xfrm rot="-60000">
            <a:off x="749808" y="576072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" name="Shape 79" descr="C:\Users\Administrator\Desktop\Pushpin Dev\Assets\pushpinLeft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5684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C:\Users\Administrator\Desktop\Pushpin Dev\Assets\pushpinLeft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85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60000">
            <a:off x="6341698" y="588567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1"/>
            <a:ext cx="3522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0" t="0" r="0" b="0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Shape 92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Shape 93"/>
          <p:cNvSpPr/>
          <p:nvPr/>
        </p:nvSpPr>
        <p:spPr>
          <a:xfrm rot="-60000">
            <a:off x="745058" y="575769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Shape 94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Shape 95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6" name="Shape 96" descr="C:\Users\Administrator\Desktop\Pushpin Dev\Assets\pushpinLeft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5684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C:\Users\Administrator\Desktop\Pushpin Dev\Assets\pushpinLeft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85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765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 rot="60000">
            <a:off x="6345936" y="5888737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7"/>
            <a:ext cx="3319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 rot="60000">
            <a:off x="7562089" y="5900026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Shape 9"/>
          <p:cNvSpPr/>
          <p:nvPr/>
        </p:nvSpPr>
        <p:spPr>
          <a:xfrm rot="10800000">
            <a:off x="628649" y="6069330"/>
            <a:ext cx="7920991" cy="537210"/>
          </a:xfrm>
          <a:custGeom>
            <a:avLst/>
            <a:gdLst/>
            <a:ahLst/>
            <a:cxnLst/>
            <a:rect l="0" t="0" r="0" b="0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" name="Shape 12" descr="C:\Users\Administrator\Desktop\Pushpin Dev\Assets\pushpinLeft.png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5684">
            <a:off x="543741" y="273091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C:\Users\Administrator\Desktop\Pushpin Dev\Assets\pushpinLeft.png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96196">
            <a:off x="8115079" y="298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3203849" y="692696"/>
            <a:ext cx="4968552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onstantia"/>
              <a:buNone/>
            </a:pPr>
            <a:r>
              <a:rPr lang="ru-RU" sz="4800" b="1" i="0" u="none" strike="noStrike" cap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Эффективное использование игры на уроке технологии</a:t>
            </a:r>
            <a:endParaRPr sz="4800" b="1" i="0" u="none" strike="noStrike" cap="none" dirty="0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1259632" y="4941168"/>
            <a:ext cx="63367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</a:pPr>
            <a:r>
              <a:rPr lang="ru-RU" sz="2000" b="1" i="0" u="none" strike="noStrike" cap="none" dirty="0">
                <a:solidFill>
                  <a:srgbClr val="1F394D"/>
                </a:solidFill>
                <a:latin typeface="Constantia"/>
                <a:ea typeface="Constantia"/>
                <a:cs typeface="Constantia"/>
                <a:sym typeface="Constantia"/>
              </a:rPr>
              <a:t>Попова Екатерина Игоревна</a:t>
            </a:r>
            <a:endParaRPr dirty="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</a:pPr>
            <a:r>
              <a:rPr lang="ru-RU" sz="2000" b="1" i="0" u="none" strike="noStrike" cap="none" dirty="0">
                <a:solidFill>
                  <a:srgbClr val="1F394D"/>
                </a:solidFill>
                <a:latin typeface="Constantia"/>
                <a:ea typeface="Constantia"/>
                <a:cs typeface="Constantia"/>
                <a:sym typeface="Constantia"/>
              </a:rPr>
              <a:t>МБОУ СШ № 89</a:t>
            </a:r>
            <a:endParaRPr sz="2000" b="0" i="0" u="none" strike="noStrike" cap="none" dirty="0">
              <a:solidFill>
                <a:srgbClr val="1F394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196752"/>
            <a:ext cx="2425665" cy="226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747" y="836712"/>
            <a:ext cx="6543060" cy="4879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Shape 203"/>
          <p:cNvCxnSpPr/>
          <p:nvPr/>
        </p:nvCxnSpPr>
        <p:spPr>
          <a:xfrm>
            <a:off x="1352094" y="1016732"/>
            <a:ext cx="0" cy="482453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Shape 204"/>
          <p:cNvCxnSpPr/>
          <p:nvPr/>
        </p:nvCxnSpPr>
        <p:spPr>
          <a:xfrm>
            <a:off x="1323747" y="5877272"/>
            <a:ext cx="654306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Shape 205"/>
          <p:cNvCxnSpPr/>
          <p:nvPr/>
        </p:nvCxnSpPr>
        <p:spPr>
          <a:xfrm>
            <a:off x="7856439" y="912540"/>
            <a:ext cx="0" cy="475252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Shape 206"/>
          <p:cNvCxnSpPr/>
          <p:nvPr/>
        </p:nvCxnSpPr>
        <p:spPr>
          <a:xfrm>
            <a:off x="1352094" y="2564904"/>
            <a:ext cx="65043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692696"/>
            <a:ext cx="6831586" cy="4895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onstantia"/>
              <a:buNone/>
            </a:pPr>
            <a:r>
              <a:rPr lang="ru-RU" sz="3959" b="1" i="0" u="none" strike="noStrike" cap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Кластер </a:t>
            </a:r>
            <a:r>
              <a:rPr lang="ru-RU" sz="3959" b="0" i="0" u="none" strike="noStrike" cap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ru-RU" sz="3959" b="0" i="0" u="none" strike="noStrike" cap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3959" b="0" i="0" u="none" strike="noStrike" cap="none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«Волшебный цветок»</a:t>
            </a:r>
            <a:endParaRPr sz="3959" b="0" i="0" u="none" strike="noStrike" cap="none">
              <a:solidFill>
                <a:srgbClr val="C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7" name="Shape 2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1988840"/>
            <a:ext cx="446449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 rot="-6683296">
            <a:off x="3996647" y="4815840"/>
            <a:ext cx="2281943" cy="654947"/>
          </a:xfrm>
          <a:prstGeom prst="arc">
            <a:avLst>
              <a:gd name="adj1" fmla="val 11903370"/>
              <a:gd name="adj2" fmla="val 21106890"/>
            </a:avLst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" name="Shape 219"/>
          <p:cNvSpPr/>
          <p:nvPr/>
        </p:nvSpPr>
        <p:spPr>
          <a:xfrm rot="784077">
            <a:off x="2376802" y="4856623"/>
            <a:ext cx="2527183" cy="700503"/>
          </a:xfrm>
          <a:prstGeom prst="ellipse">
            <a:avLst/>
          </a:prstGeom>
          <a:gradFill>
            <a:gsLst>
              <a:gs pos="0">
                <a:srgbClr val="E9F6A9"/>
              </a:gs>
              <a:gs pos="40000">
                <a:srgbClr val="DDE9A0"/>
              </a:gs>
              <a:gs pos="100000">
                <a:srgbClr val="C1D04F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Вид тепловой обработки</a:t>
            </a:r>
            <a:endParaRPr sz="1800" b="0" i="1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620688"/>
            <a:ext cx="1584176" cy="153137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763688" y="817582"/>
            <a:ext cx="6296580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4400" b="0" i="0" u="none" strike="noStrike" cap="none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Игра да-нетка</a:t>
            </a:r>
            <a:endParaRPr sz="4400" b="0" i="0" u="none" strike="noStrike" cap="none">
              <a:solidFill>
                <a:schemeClr val="accen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5449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None/>
            </a:pPr>
            <a:endParaRPr sz="222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Char char="O"/>
            </a:pPr>
            <a:r>
              <a:rPr lang="ru-RU" sz="222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1.Обвалка это удаление загрязнений с помощью воды?</a:t>
            </a:r>
            <a:endParaRPr/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Char char="O"/>
            </a:pPr>
            <a:r>
              <a:rPr lang="ru-RU" sz="222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2.Припускание относится к тепловой обработке мяса?</a:t>
            </a:r>
            <a:endParaRPr/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Char char="O"/>
            </a:pPr>
            <a:r>
              <a:rPr lang="ru-RU" sz="222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3.Фарш и котлетная масса это одно и тоже?</a:t>
            </a:r>
            <a:endParaRPr/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Char char="O"/>
            </a:pPr>
            <a:r>
              <a:rPr lang="ru-RU" sz="222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Для приготовления котлет луче использовать ржаной , мягкий хлеб?</a:t>
            </a:r>
            <a:endParaRPr/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Char char="O"/>
            </a:pPr>
            <a:r>
              <a:rPr lang="ru-RU" sz="222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Тефтели готовят из котлетной массы?</a:t>
            </a:r>
            <a:endParaRPr/>
          </a:p>
          <a:p>
            <a:pPr marL="274320" marR="0" lvl="0" indent="-154495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None/>
            </a:pPr>
            <a:endParaRPr sz="222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 descr="C:\Users\Екатерина\Desktop\8_list_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755916"/>
            <a:ext cx="7308304" cy="546695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Синквейн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ru-RU"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1строка –существительное.</a:t>
            </a:r>
            <a:endParaRPr/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ru-RU"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строка – 2 прилагательных.</a:t>
            </a:r>
            <a:endParaRPr/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ru-RU"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 строка – 3 глагола.</a:t>
            </a:r>
            <a:endParaRPr/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ru-RU"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строка – фраза из 5 слов.</a:t>
            </a:r>
            <a:endParaRPr/>
          </a:p>
          <a:p>
            <a:pPr marL="274320" marR="0" lvl="0" indent="-27432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ru-RU"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строка – итог по отношению  к 1 слову.</a:t>
            </a:r>
            <a:endParaRPr sz="2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4" name="Shape 234" descr="https://ds03.infourok.ru/uploads/ex/130d/0000d65c-19757598/img26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5" name="Shape 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48487">
            <a:off x="1187120" y="2419054"/>
            <a:ext cx="3200400" cy="216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163" y="693738"/>
            <a:ext cx="7304087" cy="546893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095023" y="693739"/>
            <a:ext cx="6965245" cy="79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nstantia"/>
              <a:buNone/>
            </a:pPr>
            <a:r>
              <a:rPr lang="ru-RU" sz="44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Стихотворение</a:t>
            </a:r>
            <a:endParaRPr sz="4400" b="0" i="0" u="none" strike="noStrike" cap="non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42" name="Shape 2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80202">
            <a:off x="1108023" y="1808949"/>
            <a:ext cx="4165722" cy="36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2564904"/>
            <a:ext cx="3607720" cy="268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3753278" y="5157192"/>
            <a:ext cx="2506483" cy="1125828"/>
          </a:xfrm>
          <a:prstGeom prst="roundRect">
            <a:avLst>
              <a:gd name="adj" fmla="val 10000"/>
            </a:avLst>
          </a:prstGeom>
          <a:solidFill>
            <a:srgbClr val="FBA022"/>
          </a:solidFill>
          <a:ln w="15875" cap="flat" cmpd="sng">
            <a:solidFill>
              <a:srgbClr val="CFCF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Shape 249"/>
          <p:cNvGrpSpPr/>
          <p:nvPr/>
        </p:nvGrpSpPr>
        <p:grpSpPr>
          <a:xfrm>
            <a:off x="1199284" y="835013"/>
            <a:ext cx="6793588" cy="4184056"/>
            <a:chOff x="-168853" y="430349"/>
            <a:chExt cx="6793588" cy="4184056"/>
          </a:xfrm>
        </p:grpSpPr>
        <p:sp>
          <p:nvSpPr>
            <p:cNvPr id="250" name="Shape 250"/>
            <p:cNvSpPr/>
            <p:nvPr/>
          </p:nvSpPr>
          <p:spPr>
            <a:xfrm>
              <a:off x="5344291" y="2162869"/>
              <a:ext cx="351752" cy="3042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64479"/>
                  </a:lnTo>
                  <a:lnTo>
                    <a:pt x="0" y="64479"/>
                  </a:lnTo>
                  <a:lnTo>
                    <a:pt x="0" y="120000"/>
                  </a:lnTo>
                </a:path>
              </a:pathLst>
            </a:custGeom>
            <a:noFill/>
            <a:ln w="15875" cap="flat" cmpd="sng">
              <a:solidFill>
                <a:srgbClr val="E3901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1" name="Shape 251"/>
            <p:cNvSpPr/>
            <p:nvPr/>
          </p:nvSpPr>
          <p:spPr>
            <a:xfrm>
              <a:off x="3402273" y="1395345"/>
              <a:ext cx="2293770" cy="3885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76519"/>
                  </a:lnTo>
                  <a:lnTo>
                    <a:pt x="120000" y="76519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rgbClr val="C87C1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2" name="Shape 252"/>
            <p:cNvSpPr/>
            <p:nvPr/>
          </p:nvSpPr>
          <p:spPr>
            <a:xfrm>
              <a:off x="829947" y="2131854"/>
              <a:ext cx="174689" cy="2735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58247"/>
                  </a:lnTo>
                  <a:lnTo>
                    <a:pt x="0" y="58247"/>
                  </a:lnTo>
                  <a:lnTo>
                    <a:pt x="0" y="120000"/>
                  </a:lnTo>
                </a:path>
              </a:pathLst>
            </a:custGeom>
            <a:noFill/>
            <a:ln w="15875" cap="flat" cmpd="sng">
              <a:solidFill>
                <a:srgbClr val="E3901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3" name="Shape 253"/>
            <p:cNvSpPr/>
            <p:nvPr/>
          </p:nvSpPr>
          <p:spPr>
            <a:xfrm>
              <a:off x="1004637" y="1395345"/>
              <a:ext cx="2397635" cy="3575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72747"/>
                  </a:lnTo>
                  <a:lnTo>
                    <a:pt x="0" y="72747"/>
                  </a:lnTo>
                  <a:lnTo>
                    <a:pt x="0" y="120000"/>
                  </a:lnTo>
                </a:path>
              </a:pathLst>
            </a:custGeom>
            <a:noFill/>
            <a:ln w="15875" cap="flat" cmpd="sng">
              <a:solidFill>
                <a:srgbClr val="C87C1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4" name="Shape 254"/>
            <p:cNvSpPr/>
            <p:nvPr/>
          </p:nvSpPr>
          <p:spPr>
            <a:xfrm>
              <a:off x="2328066" y="430349"/>
              <a:ext cx="2148414" cy="964995"/>
            </a:xfrm>
            <a:prstGeom prst="roundRect">
              <a:avLst>
                <a:gd name="adj" fmla="val 10000"/>
              </a:avLst>
            </a:prstGeom>
            <a:solidFill>
              <a:srgbClr val="FBA02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2496919" y="590760"/>
              <a:ext cx="2148414" cy="96499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BA0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2525183" y="619024"/>
              <a:ext cx="2091886" cy="908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ИГРА</a:t>
              </a:r>
              <a:endParaRPr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244798" y="1752862"/>
              <a:ext cx="1519678" cy="378992"/>
            </a:xfrm>
            <a:prstGeom prst="roundRect">
              <a:avLst>
                <a:gd name="adj" fmla="val 10000"/>
              </a:avLst>
            </a:prstGeom>
            <a:solidFill>
              <a:srgbClr val="FBA02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413651" y="1913272"/>
              <a:ext cx="1519678" cy="3789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BA0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424751" y="1924372"/>
              <a:ext cx="1497478" cy="356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РАЗВЛЕКАТЕЛЬНАЯ</a:t>
              </a:r>
              <a:endParaRPr sz="1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-168853" y="2405426"/>
              <a:ext cx="1997601" cy="1527916"/>
            </a:xfrm>
            <a:prstGeom prst="roundRect">
              <a:avLst>
                <a:gd name="adj" fmla="val 10000"/>
              </a:avLst>
            </a:prstGeom>
            <a:solidFill>
              <a:srgbClr val="FBA02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0" y="2565836"/>
              <a:ext cx="1997601" cy="15279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BA0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44751" y="2610587"/>
              <a:ext cx="1908099" cy="1438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 </a:t>
              </a:r>
              <a:r>
                <a:rPr lang="ru-RU" sz="14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СНИМАЕТ НАПРЯЖЕНИЕ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-ПОВЫШАЕТ ЭМОЦИОНАЛЬНЫЙ НАСТРОЙ;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</a:t>
              </a: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4936204" y="1783877"/>
              <a:ext cx="1519678" cy="378992"/>
            </a:xfrm>
            <a:prstGeom prst="roundRect">
              <a:avLst>
                <a:gd name="adj" fmla="val 10000"/>
              </a:avLst>
            </a:prstGeom>
            <a:solidFill>
              <a:srgbClr val="FBA02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105057" y="1944287"/>
              <a:ext cx="1519678" cy="3789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BA0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5116157" y="1955387"/>
              <a:ext cx="1497478" cy="356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ДИДАКТИЧЕСКАЯ</a:t>
              </a:r>
              <a:endParaRPr sz="1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4232700" y="2467147"/>
              <a:ext cx="2223182" cy="1734087"/>
            </a:xfrm>
            <a:prstGeom prst="roundRect">
              <a:avLst>
                <a:gd name="adj" fmla="val 10000"/>
              </a:avLst>
            </a:prstGeom>
            <a:solidFill>
              <a:srgbClr val="FBA02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4401553" y="2627557"/>
              <a:ext cx="2223182" cy="173408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BA0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 txBox="1"/>
            <p:nvPr/>
          </p:nvSpPr>
          <p:spPr>
            <a:xfrm>
              <a:off x="4452343" y="2678347"/>
              <a:ext cx="2121602" cy="163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 МОТИВИРУЕТ;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r>
                <a:rPr lang="ru-RU" sz="10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 ПОБУЖДАЕТ К САМОСТОЯТЕЛЬНОЙ ДЕЯТЕЛЬНОСТИ;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r>
                <a:rPr lang="ru-RU" sz="10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-ИСПОЛЬЗУЕТ УЧЕБНЫЙ МАТЕРИАЛ;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r>
                <a:rPr lang="ru-RU" sz="10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</a:t>
              </a:r>
              <a:endParaRPr sz="1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2348480" y="2719908"/>
              <a:ext cx="1899764" cy="1734087"/>
            </a:xfrm>
            <a:prstGeom prst="roundRect">
              <a:avLst>
                <a:gd name="adj" fmla="val 10000"/>
              </a:avLst>
            </a:prstGeom>
            <a:solidFill>
              <a:srgbClr val="FBA02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2517333" y="2880318"/>
              <a:ext cx="1899764" cy="173408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BA0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2568123" y="2931108"/>
              <a:ext cx="1798184" cy="163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Развивает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УУД</a:t>
              </a:r>
              <a:endParaRPr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72" name="Shape 272"/>
          <p:cNvSpPr/>
          <p:nvPr/>
        </p:nvSpPr>
        <p:spPr>
          <a:xfrm rot="2513705" flipH="1">
            <a:off x="5845336" y="2502390"/>
            <a:ext cx="149785" cy="11181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955D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3" name="Shape 273"/>
          <p:cNvSpPr/>
          <p:nvPr/>
        </p:nvSpPr>
        <p:spPr>
          <a:xfrm flipH="1">
            <a:off x="6300192" y="836712"/>
            <a:ext cx="2736304" cy="568863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955D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683568" y="851749"/>
            <a:ext cx="3096344" cy="568863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955D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75" name="Shape 275"/>
          <p:cNvGrpSpPr/>
          <p:nvPr/>
        </p:nvGrpSpPr>
        <p:grpSpPr>
          <a:xfrm>
            <a:off x="3755251" y="5439458"/>
            <a:ext cx="2506483" cy="1301909"/>
            <a:chOff x="2918284" y="2861407"/>
            <a:chExt cx="2506483" cy="1301909"/>
          </a:xfrm>
        </p:grpSpPr>
        <p:sp>
          <p:nvSpPr>
            <p:cNvPr id="276" name="Shape 276"/>
            <p:cNvSpPr/>
            <p:nvPr/>
          </p:nvSpPr>
          <p:spPr>
            <a:xfrm>
              <a:off x="2918284" y="2861407"/>
              <a:ext cx="2506483" cy="130190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CC81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Повышает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качество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образования </a:t>
              </a:r>
              <a:endParaRPr sz="2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3048503" y="2861408"/>
              <a:ext cx="2335833" cy="1100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78" name="Shape 278"/>
          <p:cNvSpPr/>
          <p:nvPr/>
        </p:nvSpPr>
        <p:spPr>
          <a:xfrm>
            <a:off x="3563888" y="2348880"/>
            <a:ext cx="2448272" cy="14401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955D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9" name="Shape 279"/>
          <p:cNvSpPr/>
          <p:nvPr/>
        </p:nvSpPr>
        <p:spPr>
          <a:xfrm rot="-2387400" flipH="1">
            <a:off x="3614798" y="2537289"/>
            <a:ext cx="162676" cy="11181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955D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444979" y="836713"/>
            <a:ext cx="625404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onstantia"/>
              <a:buNone/>
            </a:pPr>
            <a:r>
              <a:rPr lang="ru-RU" sz="40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Спасибо за внимание</a:t>
            </a:r>
            <a:endParaRPr sz="4000" b="1" i="0" u="none" strike="noStrike" cap="none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1456267" y="2492896"/>
            <a:ext cx="6231467" cy="254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1831504"/>
            <a:ext cx="4820071" cy="41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043608" y="817582"/>
            <a:ext cx="7016660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onstantia"/>
              <a:buNone/>
            </a:pPr>
            <a:r>
              <a:rPr lang="ru-RU" sz="4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Дидактическая игра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043608" y="1949364"/>
            <a:ext cx="3672408" cy="391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 характеру педагогического процесса выделяют следующие группы игр: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обучающие, тренировочные, контролирующие и обобщающие;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познавательные, воспитательные, развивающие;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репродуктивные, продуктивные, творческие;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коммуникативные, диагностические.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791479"/>
            <a:ext cx="3511550" cy="423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095023" y="817583"/>
            <a:ext cx="3620993" cy="81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4400" b="1" i="0" u="none" strike="noStrike" cap="none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Цели:</a:t>
            </a:r>
            <a:endParaRPr sz="4400" b="1" i="0" u="none" strike="noStrike" cap="none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298448" y="1556792"/>
            <a:ext cx="3200400" cy="41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Char char="O"/>
            </a:pPr>
            <a:r>
              <a:rPr lang="ru-RU" sz="222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Повысить интерес к изучаемому материалу.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Char char="O"/>
            </a:pPr>
            <a:r>
              <a:rPr lang="ru-RU" sz="222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Усилить непроизвольное запоминание.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Char char="O"/>
            </a:pPr>
            <a:r>
              <a:rPr lang="ru-RU" sz="222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Снять чувство усталости.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1887"/>
              <a:buFont typeface="Courgette"/>
              <a:buChar char="O"/>
            </a:pPr>
            <a:r>
              <a:rPr lang="ru-RU" sz="222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Развить память, внимание,речь, наблюдательность, сообразительность…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932040" y="3501007"/>
            <a:ext cx="2931800" cy="222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Pts val="2040"/>
              <a:buFont typeface="Courgette"/>
              <a:buChar char="O"/>
            </a:pPr>
            <a:r>
              <a:rPr lang="ru-RU"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ru-RU" sz="1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Формировать УУД</a:t>
            </a:r>
            <a:endParaRPr/>
          </a:p>
          <a:p>
            <a:pPr marL="274320" marR="0" lvl="0" indent="-274320" algn="l" rtl="0">
              <a:spcBef>
                <a:spcPts val="380"/>
              </a:spcBef>
              <a:spcAft>
                <a:spcPts val="0"/>
              </a:spcAft>
              <a:buClr>
                <a:srgbClr val="AA2B1E"/>
              </a:buClr>
              <a:buSzPts val="1615"/>
              <a:buFont typeface="Courgette"/>
              <a:buChar char="O"/>
            </a:pPr>
            <a:r>
              <a:rPr lang="ru-RU" sz="19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Повысить качество усвоения учебного материала</a:t>
            </a:r>
            <a:endParaRPr/>
          </a:p>
          <a:p>
            <a:pPr marL="274320" marR="0" lvl="0" indent="-1447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763562"/>
            <a:ext cx="3200400" cy="264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 rot="-394915">
            <a:off x="1890556" y="5209791"/>
            <a:ext cx="60995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0" marR="0" lvl="1" indent="-274319" algn="l" rtl="0"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Pts val="2040"/>
              <a:buFont typeface="Courgette"/>
              <a:buChar char="O"/>
            </a:pPr>
            <a:r>
              <a:rPr lang="ru-RU"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зависимости от цели, игру можно использовать на любом этапе урока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http://fb.ru/misc/i/gallery/58152/229691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92696"/>
            <a:ext cx="1368152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907704" y="817583"/>
            <a:ext cx="6152564" cy="95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lang="ru-RU" sz="3959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Дидактическая игра «Пазлы»</a:t>
            </a:r>
            <a:endParaRPr sz="3959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5" name="Shape 145" descr="C:\Users\Екатерина\Desktop\12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19" y="2064668"/>
            <a:ext cx="4961969" cy="403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492896"/>
            <a:ext cx="19639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011" y="1844824"/>
            <a:ext cx="2807381" cy="199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494" y="3933056"/>
            <a:ext cx="2126616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C:\Users\Екатерина\Desktop\8_list_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836713"/>
            <a:ext cx="7308304" cy="546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45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Технологические загадки</a:t>
            </a:r>
            <a:br>
              <a:rPr lang="ru-RU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4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Дай общее понятие из набора слов. </a:t>
            </a:r>
            <a:endParaRPr sz="3240" b="0" i="1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463040" y="2348879"/>
            <a:ext cx="6196405" cy="337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Колба. Лезвие. Острие. Ушко. Лыска. Желобок. </a:t>
            </a:r>
            <a:b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ru-RU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(Машинная игла) </a:t>
            </a:r>
            <a:r>
              <a:rPr lang="ru-RU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Лицевая и изнаночная сторона. Долевая нить. Поперечная нить. Переплетения нитей. Кромка.   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(Ткань). </a:t>
            </a:r>
            <a:br>
              <a:rPr lang="ru-RU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1" i="0" u="none" strike="noStrike" cap="none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C:\Users\Екатерина\Desktop\8_list_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802829"/>
            <a:ext cx="7610711" cy="5401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 rot="10800000" flipH="1">
            <a:off x="1095023" y="764705"/>
            <a:ext cx="6965245" cy="5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onstantia"/>
              <a:buNone/>
            </a:pPr>
            <a:endParaRPr sz="3959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043609" y="692696"/>
            <a:ext cx="3453782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Pts val="3400"/>
              <a:buFont typeface="Courgette"/>
              <a:buNone/>
            </a:pPr>
            <a:r>
              <a:rPr lang="ru-RU" sz="4000" b="1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Анаграммы</a:t>
            </a:r>
            <a:endParaRPr sz="4000" b="1" i="0" u="none" strike="noStrike" cap="non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</a:pPr>
            <a:endParaRPr sz="2000" b="1" i="0" u="none" strike="noStrike" cap="non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910668" y="764705"/>
            <a:ext cx="3333739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40"/>
              <a:buFont typeface="Courgette"/>
              <a:buNone/>
            </a:pPr>
            <a:r>
              <a:rPr lang="ru-RU" sz="4400" b="1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Ребусы</a:t>
            </a:r>
            <a:endParaRPr sz="2000" b="1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3"/>
          </p:nvPr>
        </p:nvSpPr>
        <p:spPr>
          <a:xfrm>
            <a:off x="1298448" y="1412776"/>
            <a:ext cx="3227832" cy="431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71767" algn="l" rtl="0"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Pts val="1615"/>
              <a:buFont typeface="Courgette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rgbClr val="AA2B1E"/>
              </a:buClr>
              <a:buSzPts val="1615"/>
              <a:buFont typeface="Courgette"/>
              <a:buChar char="O"/>
            </a:pP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 Л Г И (</a:t>
            </a:r>
            <a:r>
              <a:rPr lang="ru-RU" sz="19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игла</a:t>
            </a: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b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ШИНАМА (</a:t>
            </a:r>
            <a:r>
              <a:rPr lang="ru-RU" sz="19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машина</a:t>
            </a: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b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РТУКФА (</a:t>
            </a:r>
            <a:r>
              <a:rPr lang="ru-RU" sz="19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фартук</a:t>
            </a: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b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ЕЯШВ (</a:t>
            </a:r>
            <a:r>
              <a:rPr lang="ru-RU" sz="19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швея</a:t>
            </a: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b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ТКНИА (</a:t>
            </a:r>
            <a:r>
              <a:rPr lang="ru-RU" sz="19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нитка</a:t>
            </a: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b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ДОЖХУНИК (Художник) </a:t>
            </a:r>
            <a:b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КРОЙЗАЩИК (</a:t>
            </a:r>
            <a:r>
              <a:rPr lang="ru-RU" sz="19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закройщик</a:t>
            </a: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b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РВАПО (</a:t>
            </a:r>
            <a:r>
              <a:rPr lang="ru-RU" sz="19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провар</a:t>
            </a: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b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ЛЯРМА (маляр). </a:t>
            </a:r>
            <a:b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НОЛОГТЕХ (</a:t>
            </a:r>
            <a:r>
              <a:rPr lang="ru-RU" sz="19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технолог</a:t>
            </a: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5" name="Shape 16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556792"/>
            <a:ext cx="3543242" cy="4647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095023" y="620688"/>
            <a:ext cx="6965245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lang="ru-RU" sz="3959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Отгадай тему урока и сформулируй цель</a:t>
            </a:r>
            <a:endParaRPr sz="3959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1751360"/>
            <a:ext cx="470866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2" y="4437112"/>
            <a:ext cx="460851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99592" y="1751360"/>
            <a:ext cx="7344816" cy="362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930"/>
              <a:buFont typeface="Courgette"/>
              <a:buNone/>
            </a:pPr>
            <a:endParaRPr sz="5800" b="0" i="0" u="none" strike="noStrike" cap="none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2" indent="0" algn="l" rtl="0">
              <a:spcBef>
                <a:spcPts val="1160"/>
              </a:spcBef>
              <a:spcAft>
                <a:spcPts val="0"/>
              </a:spcAft>
              <a:buClr>
                <a:schemeClr val="accent2"/>
              </a:buClr>
              <a:buSzPts val="4930"/>
              <a:buFont typeface="Courgette"/>
              <a:buNone/>
            </a:pPr>
            <a:r>
              <a:rPr lang="ru-RU" sz="58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ШГУЯЛ</a:t>
            </a:r>
            <a:r>
              <a:rPr lang="ru-RU" sz="5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5800" b="0" i="0" u="none" strike="noStrike" cap="none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4320" marR="0" lvl="0" indent="-27432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</a:pPr>
            <a:r>
              <a:rPr lang="ru-RU" sz="2400" b="1" i="0" u="none" strike="noStrike" cap="none">
                <a:solidFill>
                  <a:srgbClr val="2C395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3600" b="1" i="0" u="none" strike="noStrike" cap="none">
                <a:solidFill>
                  <a:srgbClr val="2C395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Пшеничные кафтанчики, а внутри кабанчики</a:t>
            </a:r>
            <a:endParaRPr/>
          </a:p>
          <a:p>
            <a:pPr marL="274320" marR="0" lvl="0" indent="-1447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 descr="C:\Users\Екатерина\Desktop\8_list_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755916"/>
            <a:ext cx="7308304" cy="546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3883732" y="2522428"/>
            <a:ext cx="4792724" cy="52443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E2B2"/>
              </a:gs>
              <a:gs pos="40000">
                <a:srgbClr val="B3D5A7"/>
              </a:gs>
              <a:gs pos="100000">
                <a:srgbClr val="7AB35C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выполнения стачного шва нужны две детали. </a:t>
            </a:r>
            <a:br>
              <a:rPr lang="ru-RU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3881450" y="3643135"/>
            <a:ext cx="4505558" cy="6489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E2B2"/>
              </a:gs>
              <a:gs pos="40000">
                <a:srgbClr val="B3D5A7"/>
              </a:gs>
              <a:gs pos="100000">
                <a:srgbClr val="7AB35C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Стачиваем, ширина шва 1см-1см5мм</a:t>
            </a:r>
            <a:endParaRPr sz="18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3508646" y="3070105"/>
            <a:ext cx="4819358" cy="59284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E2B2"/>
              </a:gs>
              <a:gs pos="40000">
                <a:srgbClr val="B3D5A7"/>
              </a:gs>
              <a:gs pos="100000">
                <a:srgbClr val="7AB35C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ru-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Детали складываем лицевой стороной внутрь, сметываем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3650073" y="4292085"/>
            <a:ext cx="4536504" cy="58339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E2B2"/>
              </a:gs>
              <a:gs pos="40000">
                <a:srgbClr val="B3D5A7"/>
              </a:gs>
              <a:gs pos="100000">
                <a:srgbClr val="7AB35C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Удаляем нитки временного назначения. </a:t>
            </a:r>
            <a:endParaRPr sz="16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95023" y="548680"/>
            <a:ext cx="5709225" cy="96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ДОМИНО </a:t>
            </a:r>
            <a:endParaRPr sz="4400" b="1" i="0" u="none" strike="noStrike" cap="none">
              <a:solidFill>
                <a:srgbClr val="00206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15616" y="1513685"/>
            <a:ext cx="2808312" cy="421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15"/>
              <a:buFont typeface="Courgette"/>
              <a:buChar char="O"/>
            </a:pPr>
            <a:r>
              <a:rPr lang="ru-RU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 формы игры: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615"/>
              <a:buFont typeface="Courgette"/>
              <a:buNone/>
            </a:pPr>
            <a:r>
              <a:rPr lang="ru-RU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Установи последовательность.</a:t>
            </a:r>
            <a:endParaRPr/>
          </a:p>
          <a:p>
            <a:pPr marL="274320" marR="0" lvl="0" indent="-274320" algn="ctr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615"/>
              <a:buFont typeface="Courgette"/>
              <a:buChar char="O"/>
            </a:pPr>
            <a:r>
              <a:rPr lang="ru-RU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Например: выполнение стачного шва. </a:t>
            </a:r>
            <a:br>
              <a:rPr lang="ru-RU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12788" algn="ctr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12788" algn="ctr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None/>
            </a:pPr>
            <a:endParaRPr sz="11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74320" algn="ctr" rtl="0">
              <a:lnSpc>
                <a:spcPct val="80000"/>
              </a:lnSpc>
              <a:spcBef>
                <a:spcPts val="228"/>
              </a:spcBef>
              <a:spcAft>
                <a:spcPts val="0"/>
              </a:spcAft>
              <a:buClr>
                <a:schemeClr val="accent2"/>
              </a:buClr>
              <a:buSzPts val="969"/>
              <a:buFont typeface="Courgette"/>
              <a:buChar char="O"/>
            </a:pPr>
            <a: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ru-RU" sz="114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4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447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6" name="Shape 186" descr="http://eurabota.com/uploads/photo_1463048380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471226"/>
            <a:ext cx="2247802" cy="275164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3721909" y="4875476"/>
            <a:ext cx="4750458" cy="52066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E2B2"/>
              </a:gs>
              <a:gs pos="40000">
                <a:srgbClr val="B3D5A7"/>
              </a:gs>
              <a:gs pos="100000">
                <a:srgbClr val="7AB35C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Проверяем правильность выполнения работы</a:t>
            </a:r>
            <a:endParaRPr sz="16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855926" y="5361437"/>
            <a:ext cx="4539708" cy="51358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E2B2"/>
              </a:gs>
              <a:gs pos="40000">
                <a:srgbClr val="B3D5A7"/>
              </a:gs>
              <a:gs pos="100000">
                <a:srgbClr val="7AB35C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Шов проутюживаем</a:t>
            </a:r>
            <a:endParaRPr sz="16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3883732" y="1513685"/>
            <a:ext cx="4637907" cy="59284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E2B2"/>
              </a:gs>
              <a:gs pos="40000">
                <a:srgbClr val="B3D5A7"/>
              </a:gs>
              <a:gs pos="100000">
                <a:srgbClr val="7AB35C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Стачной шов относиться к машинным швам </a:t>
            </a:r>
            <a:br>
              <a:rPr lang="ru-RU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3721909" y="1997993"/>
            <a:ext cx="4597711" cy="52443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E2B2"/>
              </a:gs>
              <a:gs pos="40000">
                <a:srgbClr val="B3D5A7"/>
              </a:gs>
              <a:gs pos="100000">
                <a:srgbClr val="7AB35C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Он относится к соединительным швам</a:t>
            </a:r>
            <a:endParaRPr sz="16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 descr="C:\Users\Екатерина\Desktop\8_list_(2)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755916"/>
            <a:ext cx="7308304" cy="546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44675"/>
              </a:buClr>
              <a:buSzPts val="4400"/>
              <a:buFont typeface="Constantia"/>
              <a:buNone/>
            </a:pPr>
            <a:r>
              <a:rPr lang="ru-RU" sz="4400" b="1" i="0" u="none" strike="noStrike" cap="none">
                <a:solidFill>
                  <a:srgbClr val="344675"/>
                </a:solidFill>
                <a:latin typeface="Constantia"/>
                <a:ea typeface="Constantia"/>
                <a:cs typeface="Constantia"/>
                <a:sym typeface="Constantia"/>
              </a:rPr>
              <a:t>Игра «Лото»</a:t>
            </a:r>
            <a:endParaRPr sz="4400" b="1" i="0" u="none" strike="noStrike" cap="none">
              <a:solidFill>
                <a:srgbClr val="3446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051720" y="1628800"/>
            <a:ext cx="5256584" cy="413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нопка">
  <a:themeElements>
    <a:clrScheme name="Кнопка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Экран (4:3)</PresentationFormat>
  <Paragraphs>78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Constantia</vt:lpstr>
      <vt:lpstr>Source Sans Pro</vt:lpstr>
      <vt:lpstr>Courgette</vt:lpstr>
      <vt:lpstr>Calibri</vt:lpstr>
      <vt:lpstr>Кнопка</vt:lpstr>
      <vt:lpstr>Эффективное использование игры на уроке технологии</vt:lpstr>
      <vt:lpstr>Дидактическая игра</vt:lpstr>
      <vt:lpstr> Цели:</vt:lpstr>
      <vt:lpstr>Дидактическая игра «Пазлы»</vt:lpstr>
      <vt:lpstr>Технологические загадки Дай общее понятие из набора слов. </vt:lpstr>
      <vt:lpstr>Презентация PowerPoint</vt:lpstr>
      <vt:lpstr>Отгадай тему урока и сформулируй цель</vt:lpstr>
      <vt:lpstr>ДОМИНО </vt:lpstr>
      <vt:lpstr>Игра «Лото»</vt:lpstr>
      <vt:lpstr>Презентация PowerPoint</vt:lpstr>
      <vt:lpstr>Презентация PowerPoint</vt:lpstr>
      <vt:lpstr>Кластер  «Волшебный цветок»</vt:lpstr>
      <vt:lpstr> Игра да-нетка</vt:lpstr>
      <vt:lpstr>Синквейн</vt:lpstr>
      <vt:lpstr>Стихотворение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использование игры на уроке технологии</dc:title>
  <cp:lastModifiedBy>Татьяна Копылова</cp:lastModifiedBy>
  <cp:revision>1</cp:revision>
  <dcterms:modified xsi:type="dcterms:W3CDTF">2018-04-28T03:10:03Z</dcterms:modified>
</cp:coreProperties>
</file>