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64" r:id="rId2"/>
    <p:sldMasterId id="2147483665" r:id="rId3"/>
    <p:sldMasterId id="2147483666" r:id="rId4"/>
  </p:sldMasterIdLst>
  <p:notesMasterIdLst>
    <p:notesMasterId r:id="rId91"/>
  </p:notesMasterIdLst>
  <p:sldIdLst>
    <p:sldId id="645" r:id="rId5"/>
    <p:sldId id="401" r:id="rId6"/>
    <p:sldId id="558" r:id="rId7"/>
    <p:sldId id="559" r:id="rId8"/>
    <p:sldId id="560" r:id="rId9"/>
    <p:sldId id="561" r:id="rId10"/>
    <p:sldId id="562" r:id="rId11"/>
    <p:sldId id="600" r:id="rId12"/>
    <p:sldId id="601" r:id="rId13"/>
    <p:sldId id="602" r:id="rId14"/>
    <p:sldId id="603" r:id="rId15"/>
    <p:sldId id="563" r:id="rId16"/>
    <p:sldId id="587" r:id="rId17"/>
    <p:sldId id="564" r:id="rId18"/>
    <p:sldId id="565" r:id="rId19"/>
    <p:sldId id="566" r:id="rId20"/>
    <p:sldId id="567" r:id="rId21"/>
    <p:sldId id="570" r:id="rId22"/>
    <p:sldId id="580" r:id="rId23"/>
    <p:sldId id="581" r:id="rId24"/>
    <p:sldId id="582" r:id="rId25"/>
    <p:sldId id="583" r:id="rId26"/>
    <p:sldId id="584" r:id="rId27"/>
    <p:sldId id="597" r:id="rId28"/>
    <p:sldId id="509" r:id="rId29"/>
    <p:sldId id="611" r:id="rId30"/>
    <p:sldId id="510" r:id="rId31"/>
    <p:sldId id="512" r:id="rId32"/>
    <p:sldId id="632" r:id="rId33"/>
    <p:sldId id="633" r:id="rId34"/>
    <p:sldId id="634" r:id="rId35"/>
    <p:sldId id="543" r:id="rId36"/>
    <p:sldId id="511" r:id="rId37"/>
    <p:sldId id="513" r:id="rId38"/>
    <p:sldId id="544" r:id="rId39"/>
    <p:sldId id="546" r:id="rId40"/>
    <p:sldId id="545" r:id="rId41"/>
    <p:sldId id="612" r:id="rId42"/>
    <p:sldId id="618" r:id="rId43"/>
    <p:sldId id="619" r:id="rId44"/>
    <p:sldId id="613" r:id="rId45"/>
    <p:sldId id="614" r:id="rId46"/>
    <p:sldId id="615" r:id="rId47"/>
    <p:sldId id="616" r:id="rId48"/>
    <p:sldId id="617" r:id="rId49"/>
    <p:sldId id="620" r:id="rId50"/>
    <p:sldId id="605" r:id="rId51"/>
    <p:sldId id="607" r:id="rId52"/>
    <p:sldId id="608" r:id="rId53"/>
    <p:sldId id="623" r:id="rId54"/>
    <p:sldId id="624" r:id="rId55"/>
    <p:sldId id="625" r:id="rId56"/>
    <p:sldId id="626" r:id="rId57"/>
    <p:sldId id="627" r:id="rId58"/>
    <p:sldId id="628" r:id="rId59"/>
    <p:sldId id="629" r:id="rId60"/>
    <p:sldId id="630" r:id="rId61"/>
    <p:sldId id="646" r:id="rId62"/>
    <p:sldId id="631" r:id="rId63"/>
    <p:sldId id="635" r:id="rId64"/>
    <p:sldId id="637" r:id="rId65"/>
    <p:sldId id="638" r:id="rId66"/>
    <p:sldId id="639" r:id="rId67"/>
    <p:sldId id="640" r:id="rId68"/>
    <p:sldId id="641" r:id="rId69"/>
    <p:sldId id="642" r:id="rId70"/>
    <p:sldId id="643" r:id="rId71"/>
    <p:sldId id="644" r:id="rId72"/>
    <p:sldId id="475" r:id="rId73"/>
    <p:sldId id="450" r:id="rId74"/>
    <p:sldId id="451" r:id="rId75"/>
    <p:sldId id="454" r:id="rId76"/>
    <p:sldId id="455" r:id="rId77"/>
    <p:sldId id="452" r:id="rId78"/>
    <p:sldId id="453" r:id="rId79"/>
    <p:sldId id="456" r:id="rId80"/>
    <p:sldId id="457" r:id="rId81"/>
    <p:sldId id="458" r:id="rId82"/>
    <p:sldId id="515" r:id="rId83"/>
    <p:sldId id="517" r:id="rId84"/>
    <p:sldId id="519" r:id="rId85"/>
    <p:sldId id="521" r:id="rId86"/>
    <p:sldId id="522" r:id="rId87"/>
    <p:sldId id="508" r:id="rId88"/>
    <p:sldId id="621" r:id="rId89"/>
    <p:sldId id="460" r:id="rId90"/>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0033C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45" autoAdjust="0"/>
    <p:restoredTop sz="94011" autoAdjust="0"/>
  </p:normalViewPr>
  <p:slideViewPr>
    <p:cSldViewPr>
      <p:cViewPr varScale="1">
        <p:scale>
          <a:sx n="84" d="100"/>
          <a:sy n="84" d="100"/>
        </p:scale>
        <p:origin x="-114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oleObject" Target="file:///C:\Users\user\Desktop\&#1056;&#1086;&#1084;&#1072;&#1096;&#1082;&#1080;%20&#1074;&#1089;&#1077;.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radarChart>
        <c:radarStyle val="marker"/>
        <c:varyColors val="0"/>
        <c:ser>
          <c:idx val="0"/>
          <c:order val="0"/>
          <c:spPr>
            <a:ln w="28575" cap="rnd" cmpd="sng" algn="ctr">
              <a:solidFill>
                <a:schemeClr val="accent2">
                  <a:shade val="95000"/>
                  <a:satMod val="105000"/>
                </a:schemeClr>
              </a:solidFill>
              <a:prstDash val="solid"/>
              <a:round/>
            </a:ln>
            <a:effectLst/>
          </c:spPr>
          <c:marker>
            <c:spPr>
              <a:solidFill>
                <a:schemeClr val="accent2"/>
              </a:solidFill>
              <a:ln w="9525" cap="flat" cmpd="sng" algn="ctr">
                <a:solidFill>
                  <a:schemeClr val="accent2">
                    <a:shade val="95000"/>
                    <a:satMod val="105000"/>
                  </a:schemeClr>
                </a:solidFill>
                <a:prstDash val="solid"/>
                <a:round/>
              </a:ln>
              <a:effectLst/>
            </c:spPr>
          </c:marker>
          <c:val>
            <c:numRef>
              <c:f>'[Ромашки все.xlsx]1468'!$C$1:$C$48</c:f>
              <c:numCache>
                <c:formatCode>General</c:formatCode>
                <c:ptCount val="48"/>
                <c:pt idx="0">
                  <c:v>2</c:v>
                </c:pt>
                <c:pt idx="1">
                  <c:v>4.2</c:v>
                </c:pt>
                <c:pt idx="2">
                  <c:v>3.6</c:v>
                </c:pt>
                <c:pt idx="3">
                  <c:v>2.2000000000000002</c:v>
                </c:pt>
                <c:pt idx="4">
                  <c:v>3</c:v>
                </c:pt>
                <c:pt idx="5">
                  <c:v>3</c:v>
                </c:pt>
                <c:pt idx="6">
                  <c:v>3</c:v>
                </c:pt>
                <c:pt idx="7">
                  <c:v>2.2000000000000002</c:v>
                </c:pt>
                <c:pt idx="8">
                  <c:v>3.2</c:v>
                </c:pt>
                <c:pt idx="9">
                  <c:v>2</c:v>
                </c:pt>
                <c:pt idx="10">
                  <c:v>1.4</c:v>
                </c:pt>
                <c:pt idx="11">
                  <c:v>2.2000000000000002</c:v>
                </c:pt>
                <c:pt idx="12">
                  <c:v>2</c:v>
                </c:pt>
                <c:pt idx="13">
                  <c:v>2.6</c:v>
                </c:pt>
                <c:pt idx="14">
                  <c:v>1.8</c:v>
                </c:pt>
                <c:pt idx="15">
                  <c:v>6.6</c:v>
                </c:pt>
                <c:pt idx="16">
                  <c:v>2.8</c:v>
                </c:pt>
                <c:pt idx="17">
                  <c:v>3.8</c:v>
                </c:pt>
                <c:pt idx="18">
                  <c:v>1.6</c:v>
                </c:pt>
                <c:pt idx="19">
                  <c:v>1.6</c:v>
                </c:pt>
                <c:pt idx="20">
                  <c:v>4.8</c:v>
                </c:pt>
                <c:pt idx="21">
                  <c:v>4.4000000000000004</c:v>
                </c:pt>
                <c:pt idx="22">
                  <c:v>2.6</c:v>
                </c:pt>
                <c:pt idx="23">
                  <c:v>4</c:v>
                </c:pt>
                <c:pt idx="24">
                  <c:v>3.2</c:v>
                </c:pt>
                <c:pt idx="25">
                  <c:v>5</c:v>
                </c:pt>
                <c:pt idx="26">
                  <c:v>3</c:v>
                </c:pt>
                <c:pt idx="27">
                  <c:v>2.8</c:v>
                </c:pt>
                <c:pt idx="28">
                  <c:v>5.8</c:v>
                </c:pt>
                <c:pt idx="29">
                  <c:v>3.8</c:v>
                </c:pt>
                <c:pt idx="30">
                  <c:v>4</c:v>
                </c:pt>
                <c:pt idx="31">
                  <c:v>5</c:v>
                </c:pt>
                <c:pt idx="32">
                  <c:v>5.6</c:v>
                </c:pt>
                <c:pt idx="33">
                  <c:v>4.8</c:v>
                </c:pt>
                <c:pt idx="34">
                  <c:v>3.2</c:v>
                </c:pt>
                <c:pt idx="35">
                  <c:v>2.8</c:v>
                </c:pt>
                <c:pt idx="36">
                  <c:v>5</c:v>
                </c:pt>
                <c:pt idx="37">
                  <c:v>3.4</c:v>
                </c:pt>
                <c:pt idx="38">
                  <c:v>5.2</c:v>
                </c:pt>
                <c:pt idx="39">
                  <c:v>4.2</c:v>
                </c:pt>
                <c:pt idx="40">
                  <c:v>5.2</c:v>
                </c:pt>
                <c:pt idx="41">
                  <c:v>3.4</c:v>
                </c:pt>
                <c:pt idx="42">
                  <c:v>5.6</c:v>
                </c:pt>
                <c:pt idx="43">
                  <c:v>3.6</c:v>
                </c:pt>
                <c:pt idx="44">
                  <c:v>3</c:v>
                </c:pt>
                <c:pt idx="45">
                  <c:v>2.8</c:v>
                </c:pt>
                <c:pt idx="46">
                  <c:v>5.4</c:v>
                </c:pt>
                <c:pt idx="47">
                  <c:v>5.4</c:v>
                </c:pt>
              </c:numCache>
            </c:numRef>
          </c:val>
          <c:extLst xmlns:c16r2="http://schemas.microsoft.com/office/drawing/2015/06/chart">
            <c:ext xmlns:c16="http://schemas.microsoft.com/office/drawing/2014/chart" uri="{C3380CC4-5D6E-409C-BE32-E72D297353CC}">
              <c16:uniqueId val="{00000000-C77C-40E6-ADE4-895FBC33B1BF}"/>
            </c:ext>
          </c:extLst>
        </c:ser>
        <c:dLbls>
          <c:showLegendKey val="0"/>
          <c:showVal val="0"/>
          <c:showCatName val="0"/>
          <c:showSerName val="0"/>
          <c:showPercent val="0"/>
          <c:showBubbleSize val="0"/>
        </c:dLbls>
        <c:axId val="202614656"/>
        <c:axId val="202629504"/>
      </c:radarChart>
      <c:catAx>
        <c:axId val="202614656"/>
        <c:scaling>
          <c:orientation val="minMax"/>
        </c:scaling>
        <c:delete val="0"/>
        <c:axPos val="b"/>
        <c:majorGridlines>
          <c:spPr>
            <a:ln w="9525" cap="flat" cmpd="sng" algn="ctr">
              <a:solidFill>
                <a:schemeClr val="tx1">
                  <a:tint val="75000"/>
                  <a:shade val="95000"/>
                  <a:satMod val="105000"/>
                </a:schemeClr>
              </a:solidFill>
              <a:prstDash val="solid"/>
              <a:round/>
            </a:ln>
            <a:effectLst/>
          </c:spPr>
        </c:majorGridlines>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ru-RU"/>
          </a:p>
        </c:txPr>
        <c:crossAx val="202629504"/>
        <c:crosses val="autoZero"/>
        <c:auto val="1"/>
        <c:lblAlgn val="ctr"/>
        <c:lblOffset val="100"/>
        <c:noMultiLvlLbl val="0"/>
      </c:catAx>
      <c:valAx>
        <c:axId val="202629504"/>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cross"/>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ru-RU"/>
          </a:p>
        </c:txPr>
        <c:crossAx val="202614656"/>
        <c:crosses val="autoZero"/>
        <c:crossBetween val="between"/>
      </c:valAx>
      <c:spPr>
        <a:noFill/>
        <a:ln>
          <a:noFill/>
        </a:ln>
        <a:effectLst/>
      </c:spPr>
    </c:plotArea>
    <c:plotVisOnly val="1"/>
    <c:dispBlanksAs val="gap"/>
    <c:showDLblsOverMax val="0"/>
  </c:chart>
  <c:spPr>
    <a:noFill/>
    <a:ln w="12700" cap="flat" cmpd="sng" algn="ctr">
      <a:noFill/>
      <a:prstDash val="solid"/>
    </a:ln>
    <a:effectLst/>
  </c:spPr>
  <c:txPr>
    <a:bodyPr/>
    <a:lstStyle/>
    <a:p>
      <a:pPr>
        <a:defRPr/>
      </a:pPr>
      <a:endParaRPr lang="ru-RU"/>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82198F-F972-4638-95D2-327325A79BB7}"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ru-RU"/>
        </a:p>
      </dgm:t>
    </dgm:pt>
    <dgm:pt modelId="{3BE1038C-250A-427B-B642-A7E87671F92A}">
      <dgm:prSet phldrT="[Текст]" custT="1"/>
      <dgm:spPr/>
      <dgm:t>
        <a:bodyPr/>
        <a:lstStyle/>
        <a:p>
          <a:r>
            <a:rPr lang="ru-RU" sz="3200" b="1" dirty="0" smtClean="0"/>
            <a:t>Внутренние </a:t>
          </a:r>
          <a:endParaRPr lang="ru-RU" sz="3200" b="1" dirty="0"/>
        </a:p>
      </dgm:t>
    </dgm:pt>
    <dgm:pt modelId="{6A09BF04-9580-4C2C-9845-73397C871338}" type="parTrans" cxnId="{CA696C1F-DEBD-46BD-98E5-44D58BB5BC87}">
      <dgm:prSet/>
      <dgm:spPr/>
      <dgm:t>
        <a:bodyPr/>
        <a:lstStyle/>
        <a:p>
          <a:endParaRPr lang="ru-RU"/>
        </a:p>
      </dgm:t>
    </dgm:pt>
    <dgm:pt modelId="{BA87EE20-787C-4BBA-AA5E-7305C29594D8}" type="sibTrans" cxnId="{CA696C1F-DEBD-46BD-98E5-44D58BB5BC87}">
      <dgm:prSet/>
      <dgm:spPr/>
      <dgm:t>
        <a:bodyPr/>
        <a:lstStyle/>
        <a:p>
          <a:endParaRPr lang="ru-RU"/>
        </a:p>
      </dgm:t>
    </dgm:pt>
    <dgm:pt modelId="{91886E15-F9B2-4FF4-9DFA-8CD868CD9B1D}">
      <dgm:prSet phldrT="[Текст]" custT="1"/>
      <dgm:spPr/>
      <dgm:t>
        <a:bodyPr/>
        <a:lstStyle/>
        <a:p>
          <a:r>
            <a:rPr lang="ru-RU" sz="1800" b="1" dirty="0" smtClean="0"/>
            <a:t>Текущее оценивание в классе(контролирующее, формирующее)</a:t>
          </a:r>
          <a:endParaRPr lang="ru-RU" sz="1800" b="1" dirty="0"/>
        </a:p>
      </dgm:t>
    </dgm:pt>
    <dgm:pt modelId="{AE6464F0-3664-4682-A8C3-2725F7D5D481}" type="parTrans" cxnId="{EC8D3480-FE32-4D90-A3CD-4E5091AEF4D3}">
      <dgm:prSet/>
      <dgm:spPr/>
      <dgm:t>
        <a:bodyPr/>
        <a:lstStyle/>
        <a:p>
          <a:endParaRPr lang="ru-RU"/>
        </a:p>
      </dgm:t>
    </dgm:pt>
    <dgm:pt modelId="{7F8C94D4-C2BC-4962-8D6C-D9D0113446BA}" type="sibTrans" cxnId="{EC8D3480-FE32-4D90-A3CD-4E5091AEF4D3}">
      <dgm:prSet/>
      <dgm:spPr/>
      <dgm:t>
        <a:bodyPr/>
        <a:lstStyle/>
        <a:p>
          <a:endParaRPr lang="ru-RU"/>
        </a:p>
      </dgm:t>
    </dgm:pt>
    <dgm:pt modelId="{160599CC-3FFE-4024-AB24-778E8494B4EE}">
      <dgm:prSet phldrT="[Текст]" custT="1"/>
      <dgm:spPr/>
      <dgm:t>
        <a:bodyPr/>
        <a:lstStyle/>
        <a:p>
          <a:r>
            <a:rPr lang="ru-RU" sz="1800" b="1" dirty="0" smtClean="0"/>
            <a:t>Наблюдения психолога и узких специалистов</a:t>
          </a:r>
          <a:endParaRPr lang="ru-RU" sz="1800" b="1" dirty="0"/>
        </a:p>
      </dgm:t>
    </dgm:pt>
    <dgm:pt modelId="{73048691-56CE-4443-9D38-ACD171C84371}" type="parTrans" cxnId="{2E0C1280-CC0E-4A56-B65D-22CE77EBE14D}">
      <dgm:prSet/>
      <dgm:spPr/>
      <dgm:t>
        <a:bodyPr/>
        <a:lstStyle/>
        <a:p>
          <a:endParaRPr lang="ru-RU"/>
        </a:p>
      </dgm:t>
    </dgm:pt>
    <dgm:pt modelId="{9BA4D00B-46F7-4C92-A21A-164739D972D6}" type="sibTrans" cxnId="{2E0C1280-CC0E-4A56-B65D-22CE77EBE14D}">
      <dgm:prSet/>
      <dgm:spPr/>
      <dgm:t>
        <a:bodyPr/>
        <a:lstStyle/>
        <a:p>
          <a:endParaRPr lang="ru-RU"/>
        </a:p>
      </dgm:t>
    </dgm:pt>
    <dgm:pt modelId="{46F348AB-6D64-4610-81C8-7D36F25FC994}">
      <dgm:prSet phldrT="[Текст]" custT="1"/>
      <dgm:spPr/>
      <dgm:t>
        <a:bodyPr/>
        <a:lstStyle/>
        <a:p>
          <a:r>
            <a:rPr lang="ru-RU" sz="3200" b="1" dirty="0" smtClean="0"/>
            <a:t>Внешние</a:t>
          </a:r>
          <a:endParaRPr lang="ru-RU" sz="3200" b="1" dirty="0"/>
        </a:p>
      </dgm:t>
    </dgm:pt>
    <dgm:pt modelId="{A2B9DDEF-D6AB-442D-8025-7B0FF9836AB0}" type="parTrans" cxnId="{2AC23A91-4EB0-4130-98E0-3C45963AADE8}">
      <dgm:prSet/>
      <dgm:spPr/>
      <dgm:t>
        <a:bodyPr/>
        <a:lstStyle/>
        <a:p>
          <a:endParaRPr lang="ru-RU"/>
        </a:p>
      </dgm:t>
    </dgm:pt>
    <dgm:pt modelId="{CD5D357F-9CE3-4DAC-9807-30E5C1DD429C}" type="sibTrans" cxnId="{2AC23A91-4EB0-4130-98E0-3C45963AADE8}">
      <dgm:prSet/>
      <dgm:spPr/>
      <dgm:t>
        <a:bodyPr/>
        <a:lstStyle/>
        <a:p>
          <a:endParaRPr lang="ru-RU"/>
        </a:p>
      </dgm:t>
    </dgm:pt>
    <dgm:pt modelId="{89443B31-74A6-40E4-8FB4-F7566EDF870D}">
      <dgm:prSet phldrT="[Текст]" custT="1"/>
      <dgm:spPr/>
      <dgm:t>
        <a:bodyPr/>
        <a:lstStyle/>
        <a:p>
          <a:r>
            <a:rPr lang="ru-RU" sz="1800" b="1" dirty="0" smtClean="0"/>
            <a:t>Государственные экзамены</a:t>
          </a:r>
        </a:p>
      </dgm:t>
    </dgm:pt>
    <dgm:pt modelId="{35700EB8-5A52-4C84-86F2-3635E8EFF340}" type="parTrans" cxnId="{092C1308-6B5B-414A-9648-E39C1B46AF84}">
      <dgm:prSet/>
      <dgm:spPr/>
      <dgm:t>
        <a:bodyPr/>
        <a:lstStyle/>
        <a:p>
          <a:endParaRPr lang="ru-RU"/>
        </a:p>
      </dgm:t>
    </dgm:pt>
    <dgm:pt modelId="{279261E0-D813-422D-A07C-0C6BED454E93}" type="sibTrans" cxnId="{092C1308-6B5B-414A-9648-E39C1B46AF84}">
      <dgm:prSet/>
      <dgm:spPr/>
      <dgm:t>
        <a:bodyPr/>
        <a:lstStyle/>
        <a:p>
          <a:endParaRPr lang="ru-RU"/>
        </a:p>
      </dgm:t>
    </dgm:pt>
    <dgm:pt modelId="{8FF542E5-2CE3-4BB3-B8A5-CAD7127DF670}">
      <dgm:prSet phldrT="[Текст]" custT="1"/>
      <dgm:spPr/>
      <dgm:t>
        <a:bodyPr/>
        <a:lstStyle/>
        <a:p>
          <a:r>
            <a:rPr lang="ru-RU" sz="1800" b="1" dirty="0" smtClean="0"/>
            <a:t>Государственная регламентация (лицензирование, аккредитация, контроль и надзор)</a:t>
          </a:r>
        </a:p>
      </dgm:t>
    </dgm:pt>
    <dgm:pt modelId="{F6B7C030-2BD9-4D87-9AB1-48601BA9A224}" type="parTrans" cxnId="{33213A9D-4273-468D-B7D2-3D15AF07865E}">
      <dgm:prSet/>
      <dgm:spPr/>
      <dgm:t>
        <a:bodyPr/>
        <a:lstStyle/>
        <a:p>
          <a:endParaRPr lang="ru-RU"/>
        </a:p>
      </dgm:t>
    </dgm:pt>
    <dgm:pt modelId="{4C5DEDE8-690B-4DF5-B37C-A9195A22D345}" type="sibTrans" cxnId="{33213A9D-4273-468D-B7D2-3D15AF07865E}">
      <dgm:prSet/>
      <dgm:spPr/>
      <dgm:t>
        <a:bodyPr/>
        <a:lstStyle/>
        <a:p>
          <a:endParaRPr lang="ru-RU"/>
        </a:p>
      </dgm:t>
    </dgm:pt>
    <dgm:pt modelId="{883D1984-C218-44A7-ABF5-0F6413683DF4}">
      <dgm:prSet phldrT="[Текст]" custT="1"/>
      <dgm:spPr/>
      <dgm:t>
        <a:bodyPr/>
        <a:lstStyle/>
        <a:p>
          <a:r>
            <a:rPr lang="ru-RU" sz="1800" b="1" dirty="0" smtClean="0"/>
            <a:t>ВШК и мониторинги (стартовый, тематический, промежуточный, итоговый контроль)</a:t>
          </a:r>
          <a:endParaRPr lang="ru-RU" sz="1800" b="1" dirty="0"/>
        </a:p>
      </dgm:t>
    </dgm:pt>
    <dgm:pt modelId="{DF2E964D-AD63-4F42-B751-8E1C0C9CC93E}" type="parTrans" cxnId="{A561C61E-35EA-4298-B448-EB895FF568FF}">
      <dgm:prSet/>
      <dgm:spPr/>
      <dgm:t>
        <a:bodyPr/>
        <a:lstStyle/>
        <a:p>
          <a:endParaRPr lang="ru-RU"/>
        </a:p>
      </dgm:t>
    </dgm:pt>
    <dgm:pt modelId="{2DCD7935-A40A-4CEC-9784-7417C6D40AE5}" type="sibTrans" cxnId="{A561C61E-35EA-4298-B448-EB895FF568FF}">
      <dgm:prSet/>
      <dgm:spPr/>
      <dgm:t>
        <a:bodyPr/>
        <a:lstStyle/>
        <a:p>
          <a:endParaRPr lang="ru-RU"/>
        </a:p>
      </dgm:t>
    </dgm:pt>
    <dgm:pt modelId="{4DD515D1-FE74-465E-9E45-56002A7096F1}">
      <dgm:prSet phldrT="[Текст]" custT="1"/>
      <dgm:spPr/>
      <dgm:t>
        <a:bodyPr/>
        <a:lstStyle/>
        <a:p>
          <a:r>
            <a:rPr lang="ru-RU" sz="1800" b="1" dirty="0" err="1" smtClean="0"/>
            <a:t>Самообследование</a:t>
          </a:r>
          <a:endParaRPr lang="ru-RU" sz="1800" b="1" dirty="0"/>
        </a:p>
      </dgm:t>
    </dgm:pt>
    <dgm:pt modelId="{8B2F58C9-A936-4B4F-BE3A-BBCC07174E72}" type="parTrans" cxnId="{07D70C9B-1380-4531-A8E0-6107D47425C9}">
      <dgm:prSet/>
      <dgm:spPr/>
      <dgm:t>
        <a:bodyPr/>
        <a:lstStyle/>
        <a:p>
          <a:endParaRPr lang="ru-RU"/>
        </a:p>
      </dgm:t>
    </dgm:pt>
    <dgm:pt modelId="{67CE1171-DBDA-4E68-A3F2-2269B9CFAD3F}" type="sibTrans" cxnId="{07D70C9B-1380-4531-A8E0-6107D47425C9}">
      <dgm:prSet/>
      <dgm:spPr/>
      <dgm:t>
        <a:bodyPr/>
        <a:lstStyle/>
        <a:p>
          <a:endParaRPr lang="ru-RU"/>
        </a:p>
      </dgm:t>
    </dgm:pt>
    <dgm:pt modelId="{D50C99E8-53C2-488B-BEFB-1F8E41C4F03D}">
      <dgm:prSet phldrT="[Текст]" custT="1"/>
      <dgm:spPr/>
      <dgm:t>
        <a:bodyPr/>
        <a:lstStyle/>
        <a:p>
          <a:r>
            <a:rPr lang="ru-RU" sz="1800" b="1" dirty="0" smtClean="0"/>
            <a:t>Учет динамики учебных и </a:t>
          </a:r>
          <a:r>
            <a:rPr lang="ru-RU" sz="1800" b="1" dirty="0" err="1" smtClean="0"/>
            <a:t>внеучебных</a:t>
          </a:r>
          <a:r>
            <a:rPr lang="ru-RU" sz="1800" b="1" dirty="0" smtClean="0"/>
            <a:t> достижений (портфолио, …)</a:t>
          </a:r>
          <a:endParaRPr lang="ru-RU" sz="1800" b="1" dirty="0"/>
        </a:p>
      </dgm:t>
    </dgm:pt>
    <dgm:pt modelId="{E47E4FB4-C47A-4131-8CDA-161EE64312ED}" type="parTrans" cxnId="{374A011B-6CED-4E05-9FE9-3234C0DC9089}">
      <dgm:prSet/>
      <dgm:spPr/>
      <dgm:t>
        <a:bodyPr/>
        <a:lstStyle/>
        <a:p>
          <a:endParaRPr lang="ru-RU"/>
        </a:p>
      </dgm:t>
    </dgm:pt>
    <dgm:pt modelId="{92311181-AE49-4205-9535-17D74063E7F9}" type="sibTrans" cxnId="{374A011B-6CED-4E05-9FE9-3234C0DC9089}">
      <dgm:prSet/>
      <dgm:spPr/>
      <dgm:t>
        <a:bodyPr/>
        <a:lstStyle/>
        <a:p>
          <a:endParaRPr lang="ru-RU"/>
        </a:p>
      </dgm:t>
    </dgm:pt>
    <dgm:pt modelId="{C4C4E02F-A4DE-43AA-92E3-5404D7A2200C}">
      <dgm:prSet phldrT="[Текст]" custT="1"/>
      <dgm:spPr/>
      <dgm:t>
        <a:bodyPr/>
        <a:lstStyle/>
        <a:p>
          <a:r>
            <a:rPr lang="ru-RU" sz="1800" b="1" dirty="0" smtClean="0"/>
            <a:t>Аттестация педагогов</a:t>
          </a:r>
        </a:p>
      </dgm:t>
    </dgm:pt>
    <dgm:pt modelId="{57440B75-F155-448F-801B-82EC81B0A180}" type="parTrans" cxnId="{56390C25-EA78-4244-8403-18F4712FAED6}">
      <dgm:prSet/>
      <dgm:spPr/>
      <dgm:t>
        <a:bodyPr/>
        <a:lstStyle/>
        <a:p>
          <a:endParaRPr lang="ru-RU"/>
        </a:p>
      </dgm:t>
    </dgm:pt>
    <dgm:pt modelId="{73FBED93-BD2E-4917-9B39-4E8F5BE5FD73}" type="sibTrans" cxnId="{56390C25-EA78-4244-8403-18F4712FAED6}">
      <dgm:prSet/>
      <dgm:spPr/>
      <dgm:t>
        <a:bodyPr/>
        <a:lstStyle/>
        <a:p>
          <a:endParaRPr lang="ru-RU"/>
        </a:p>
      </dgm:t>
    </dgm:pt>
    <dgm:pt modelId="{D6D4E26B-0E03-465B-A668-30A52536C832}">
      <dgm:prSet phldrT="[Текст]" custT="1"/>
      <dgm:spPr/>
      <dgm:t>
        <a:bodyPr/>
        <a:lstStyle/>
        <a:p>
          <a:r>
            <a:rPr lang="ru-RU" sz="1800" b="1" dirty="0" smtClean="0">
              <a:solidFill>
                <a:srgbClr val="000000"/>
              </a:solidFill>
              <a:cs typeface="Arial" charset="0"/>
            </a:rPr>
            <a:t>Независимая оценка, общественная, общественно-профессиональная аккредитация</a:t>
          </a:r>
        </a:p>
      </dgm:t>
    </dgm:pt>
    <dgm:pt modelId="{C7081571-F7A0-4408-9278-4F53CA322A26}" type="parTrans" cxnId="{E357173F-E2D7-4A2E-A231-0E2A375FD105}">
      <dgm:prSet/>
      <dgm:spPr/>
      <dgm:t>
        <a:bodyPr/>
        <a:lstStyle/>
        <a:p>
          <a:endParaRPr lang="ru-RU"/>
        </a:p>
      </dgm:t>
    </dgm:pt>
    <dgm:pt modelId="{9519BA20-6A34-4542-ABC1-191BEE2D063A}" type="sibTrans" cxnId="{E357173F-E2D7-4A2E-A231-0E2A375FD105}">
      <dgm:prSet/>
      <dgm:spPr/>
      <dgm:t>
        <a:bodyPr/>
        <a:lstStyle/>
        <a:p>
          <a:endParaRPr lang="ru-RU"/>
        </a:p>
      </dgm:t>
    </dgm:pt>
    <dgm:pt modelId="{699A525B-AA20-420A-B30A-2F52CA6F71E7}">
      <dgm:prSet phldrT="[Текст]" custT="1"/>
      <dgm:spPr/>
      <dgm:t>
        <a:bodyPr/>
        <a:lstStyle/>
        <a:p>
          <a:r>
            <a:rPr lang="ru-RU" sz="1800" b="1" dirty="0" smtClean="0">
              <a:solidFill>
                <a:srgbClr val="000000"/>
              </a:solidFill>
              <a:cs typeface="Arial" charset="0"/>
            </a:rPr>
            <a:t>Мониторинги(</a:t>
          </a:r>
          <a:r>
            <a:rPr lang="ru-RU" sz="1800" b="1" dirty="0" err="1" smtClean="0">
              <a:solidFill>
                <a:srgbClr val="000000"/>
              </a:solidFill>
              <a:cs typeface="Arial" charset="0"/>
            </a:rPr>
            <a:t>фед</a:t>
          </a:r>
          <a:r>
            <a:rPr lang="ru-RU" sz="1800" b="1" dirty="0" smtClean="0">
              <a:solidFill>
                <a:srgbClr val="000000"/>
              </a:solidFill>
              <a:cs typeface="Arial" charset="0"/>
            </a:rPr>
            <a:t>., регион., </a:t>
          </a:r>
          <a:r>
            <a:rPr lang="ru-RU" sz="1800" b="1" dirty="0" err="1" smtClean="0">
              <a:solidFill>
                <a:srgbClr val="000000"/>
              </a:solidFill>
              <a:cs typeface="Arial" charset="0"/>
            </a:rPr>
            <a:t>муниц</a:t>
          </a:r>
          <a:r>
            <a:rPr lang="ru-RU" sz="1800" b="1" dirty="0" smtClean="0">
              <a:solidFill>
                <a:srgbClr val="000000"/>
              </a:solidFill>
              <a:cs typeface="Arial" charset="0"/>
            </a:rPr>
            <a:t>.)</a:t>
          </a:r>
        </a:p>
      </dgm:t>
    </dgm:pt>
    <dgm:pt modelId="{D8CA1920-EDC5-4E70-B2C5-CE46CE5649F7}" type="parTrans" cxnId="{E71C67F3-CBEB-4162-B216-7929BDC5BCFF}">
      <dgm:prSet/>
      <dgm:spPr/>
      <dgm:t>
        <a:bodyPr/>
        <a:lstStyle/>
        <a:p>
          <a:endParaRPr lang="ru-RU"/>
        </a:p>
      </dgm:t>
    </dgm:pt>
    <dgm:pt modelId="{0D7C33D7-DC9F-4B95-B49B-511F5B1D398C}" type="sibTrans" cxnId="{E71C67F3-CBEB-4162-B216-7929BDC5BCFF}">
      <dgm:prSet/>
      <dgm:spPr/>
      <dgm:t>
        <a:bodyPr/>
        <a:lstStyle/>
        <a:p>
          <a:endParaRPr lang="ru-RU"/>
        </a:p>
      </dgm:t>
    </dgm:pt>
    <dgm:pt modelId="{ED8271DF-30C6-4680-A0F8-F7C2508A8501}">
      <dgm:prSet phldrT="[Текст]"/>
      <dgm:spPr/>
      <dgm:t>
        <a:bodyPr/>
        <a:lstStyle/>
        <a:p>
          <a:r>
            <a:rPr lang="ru-RU" b="1" dirty="0" smtClean="0">
              <a:solidFill>
                <a:srgbClr val="000000"/>
              </a:solidFill>
              <a:cs typeface="Arial" charset="0"/>
            </a:rPr>
            <a:t>Национальные и международные исследования</a:t>
          </a:r>
        </a:p>
      </dgm:t>
    </dgm:pt>
    <dgm:pt modelId="{271D57BB-73EE-483B-BBE7-0B87E599CADF}" type="parTrans" cxnId="{6E64E268-3763-4D80-91DF-D744B05A49EC}">
      <dgm:prSet/>
      <dgm:spPr/>
      <dgm:t>
        <a:bodyPr/>
        <a:lstStyle/>
        <a:p>
          <a:endParaRPr lang="ru-RU"/>
        </a:p>
      </dgm:t>
    </dgm:pt>
    <dgm:pt modelId="{5964AC45-CF71-4440-BFE9-A8C98A1B9584}" type="sibTrans" cxnId="{6E64E268-3763-4D80-91DF-D744B05A49EC}">
      <dgm:prSet/>
      <dgm:spPr/>
      <dgm:t>
        <a:bodyPr/>
        <a:lstStyle/>
        <a:p>
          <a:endParaRPr lang="ru-RU"/>
        </a:p>
      </dgm:t>
    </dgm:pt>
    <dgm:pt modelId="{05E31CFC-8759-4C3F-884F-C209F2E2D310}" type="pres">
      <dgm:prSet presAssocID="{AA82198F-F972-4638-95D2-327325A79BB7}" presName="diagram" presStyleCnt="0">
        <dgm:presLayoutVars>
          <dgm:chPref val="1"/>
          <dgm:dir/>
          <dgm:animOne val="branch"/>
          <dgm:animLvl val="lvl"/>
          <dgm:resizeHandles/>
        </dgm:presLayoutVars>
      </dgm:prSet>
      <dgm:spPr/>
      <dgm:t>
        <a:bodyPr/>
        <a:lstStyle/>
        <a:p>
          <a:endParaRPr lang="ru-RU"/>
        </a:p>
      </dgm:t>
    </dgm:pt>
    <dgm:pt modelId="{CABFB03A-29B3-46FF-A03F-1B03AB8E2544}" type="pres">
      <dgm:prSet presAssocID="{3BE1038C-250A-427B-B642-A7E87671F92A}" presName="root" presStyleCnt="0"/>
      <dgm:spPr/>
    </dgm:pt>
    <dgm:pt modelId="{20DA9B18-90C5-4233-BB75-900768894F01}" type="pres">
      <dgm:prSet presAssocID="{3BE1038C-250A-427B-B642-A7E87671F92A}" presName="rootComposite" presStyleCnt="0"/>
      <dgm:spPr/>
    </dgm:pt>
    <dgm:pt modelId="{DEBDE8C3-41B6-4971-80F0-39B0A464ADFC}" type="pres">
      <dgm:prSet presAssocID="{3BE1038C-250A-427B-B642-A7E87671F92A}" presName="rootText" presStyleLbl="node1" presStyleIdx="0" presStyleCnt="2" custScaleX="361655" custScaleY="127674" custLinFactNeighborX="6225" custLinFactNeighborY="-580"/>
      <dgm:spPr/>
      <dgm:t>
        <a:bodyPr/>
        <a:lstStyle/>
        <a:p>
          <a:endParaRPr lang="ru-RU"/>
        </a:p>
      </dgm:t>
    </dgm:pt>
    <dgm:pt modelId="{1182F66C-6010-425E-88C7-4428EAE43C29}" type="pres">
      <dgm:prSet presAssocID="{3BE1038C-250A-427B-B642-A7E87671F92A}" presName="rootConnector" presStyleLbl="node1" presStyleIdx="0" presStyleCnt="2"/>
      <dgm:spPr/>
      <dgm:t>
        <a:bodyPr/>
        <a:lstStyle/>
        <a:p>
          <a:endParaRPr lang="ru-RU"/>
        </a:p>
      </dgm:t>
    </dgm:pt>
    <dgm:pt modelId="{FD0CC5A0-E259-4B07-9A0C-8139AB1116A6}" type="pres">
      <dgm:prSet presAssocID="{3BE1038C-250A-427B-B642-A7E87671F92A}" presName="childShape" presStyleCnt="0"/>
      <dgm:spPr/>
    </dgm:pt>
    <dgm:pt modelId="{04A59E2F-64B7-431B-9421-B5866CBE29C9}" type="pres">
      <dgm:prSet presAssocID="{AE6464F0-3664-4682-A8C3-2725F7D5D481}" presName="Name13" presStyleLbl="parChTrans1D2" presStyleIdx="0" presStyleCnt="11"/>
      <dgm:spPr/>
      <dgm:t>
        <a:bodyPr/>
        <a:lstStyle/>
        <a:p>
          <a:endParaRPr lang="ru-RU"/>
        </a:p>
      </dgm:t>
    </dgm:pt>
    <dgm:pt modelId="{83D49539-CDBA-4A15-A6AA-24BC4E010605}" type="pres">
      <dgm:prSet presAssocID="{91886E15-F9B2-4FF4-9DFA-8CD868CD9B1D}" presName="childText" presStyleLbl="bgAcc1" presStyleIdx="0" presStyleCnt="11" custScaleX="430757" custScaleY="183137" custLinFactNeighborX="-7184" custLinFactNeighborY="11239">
        <dgm:presLayoutVars>
          <dgm:bulletEnabled val="1"/>
        </dgm:presLayoutVars>
      </dgm:prSet>
      <dgm:spPr/>
      <dgm:t>
        <a:bodyPr/>
        <a:lstStyle/>
        <a:p>
          <a:endParaRPr lang="ru-RU"/>
        </a:p>
      </dgm:t>
    </dgm:pt>
    <dgm:pt modelId="{F6385096-D9D1-4A48-A229-2831DD83AAE4}" type="pres">
      <dgm:prSet presAssocID="{73048691-56CE-4443-9D38-ACD171C84371}" presName="Name13" presStyleLbl="parChTrans1D2" presStyleIdx="1" presStyleCnt="11"/>
      <dgm:spPr/>
      <dgm:t>
        <a:bodyPr/>
        <a:lstStyle/>
        <a:p>
          <a:endParaRPr lang="ru-RU"/>
        </a:p>
      </dgm:t>
    </dgm:pt>
    <dgm:pt modelId="{9B3D7E6A-16EB-46FD-934C-3E2068DDB063}" type="pres">
      <dgm:prSet presAssocID="{160599CC-3FFE-4024-AB24-778E8494B4EE}" presName="childText" presStyleLbl="bgAcc1" presStyleIdx="1" presStyleCnt="11" custScaleX="392917" custScaleY="138743" custLinFactNeighborX="740" custLinFactNeighborY="348">
        <dgm:presLayoutVars>
          <dgm:bulletEnabled val="1"/>
        </dgm:presLayoutVars>
      </dgm:prSet>
      <dgm:spPr/>
      <dgm:t>
        <a:bodyPr/>
        <a:lstStyle/>
        <a:p>
          <a:endParaRPr lang="ru-RU"/>
        </a:p>
      </dgm:t>
    </dgm:pt>
    <dgm:pt modelId="{85B83E43-17BA-4529-AFB6-B8FF942E3104}" type="pres">
      <dgm:prSet presAssocID="{DF2E964D-AD63-4F42-B751-8E1C0C9CC93E}" presName="Name13" presStyleLbl="parChTrans1D2" presStyleIdx="2" presStyleCnt="11"/>
      <dgm:spPr/>
      <dgm:t>
        <a:bodyPr/>
        <a:lstStyle/>
        <a:p>
          <a:endParaRPr lang="ru-RU"/>
        </a:p>
      </dgm:t>
    </dgm:pt>
    <dgm:pt modelId="{87498E29-119D-4978-958B-3454E9678D7B}" type="pres">
      <dgm:prSet presAssocID="{883D1984-C218-44A7-ABF5-0F6413683DF4}" presName="childText" presStyleLbl="bgAcc1" presStyleIdx="2" presStyleCnt="11" custScaleX="404686" custScaleY="231086" custLinFactNeighborX="740" custLinFactNeighborY="-10543">
        <dgm:presLayoutVars>
          <dgm:bulletEnabled val="1"/>
        </dgm:presLayoutVars>
      </dgm:prSet>
      <dgm:spPr/>
      <dgm:t>
        <a:bodyPr/>
        <a:lstStyle/>
        <a:p>
          <a:endParaRPr lang="ru-RU"/>
        </a:p>
      </dgm:t>
    </dgm:pt>
    <dgm:pt modelId="{640D6FE5-3124-4270-98AF-ED42CE31F6E6}" type="pres">
      <dgm:prSet presAssocID="{E47E4FB4-C47A-4131-8CDA-161EE64312ED}" presName="Name13" presStyleLbl="parChTrans1D2" presStyleIdx="3" presStyleCnt="11"/>
      <dgm:spPr/>
      <dgm:t>
        <a:bodyPr/>
        <a:lstStyle/>
        <a:p>
          <a:endParaRPr lang="ru-RU"/>
        </a:p>
      </dgm:t>
    </dgm:pt>
    <dgm:pt modelId="{A83A21CA-B5B7-4088-BB4E-037DD0EC64CF}" type="pres">
      <dgm:prSet presAssocID="{D50C99E8-53C2-488B-BEFB-1F8E41C4F03D}" presName="childText" presStyleLbl="bgAcc1" presStyleIdx="3" presStyleCnt="11" custScaleX="407821" custScaleY="173605" custLinFactNeighborX="-15108" custLinFactNeighborY="-8022">
        <dgm:presLayoutVars>
          <dgm:bulletEnabled val="1"/>
        </dgm:presLayoutVars>
      </dgm:prSet>
      <dgm:spPr/>
      <dgm:t>
        <a:bodyPr/>
        <a:lstStyle/>
        <a:p>
          <a:endParaRPr lang="ru-RU"/>
        </a:p>
      </dgm:t>
    </dgm:pt>
    <dgm:pt modelId="{B98639ED-958F-4D42-8238-444E7CA9CBDE}" type="pres">
      <dgm:prSet presAssocID="{8B2F58C9-A936-4B4F-BE3A-BBCC07174E72}" presName="Name13" presStyleLbl="parChTrans1D2" presStyleIdx="4" presStyleCnt="11"/>
      <dgm:spPr/>
      <dgm:t>
        <a:bodyPr/>
        <a:lstStyle/>
        <a:p>
          <a:endParaRPr lang="ru-RU"/>
        </a:p>
      </dgm:t>
    </dgm:pt>
    <dgm:pt modelId="{00A27616-CF3D-4DD4-BFE5-B23D0A61175C}" type="pres">
      <dgm:prSet presAssocID="{4DD515D1-FE74-465E-9E45-56002A7096F1}" presName="childText" presStyleLbl="bgAcc1" presStyleIdx="4" presStyleCnt="11" custScaleX="378935" custScaleY="102078" custLinFactNeighborX="8664" custLinFactNeighborY="6445">
        <dgm:presLayoutVars>
          <dgm:bulletEnabled val="1"/>
        </dgm:presLayoutVars>
      </dgm:prSet>
      <dgm:spPr/>
      <dgm:t>
        <a:bodyPr/>
        <a:lstStyle/>
        <a:p>
          <a:endParaRPr lang="ru-RU"/>
        </a:p>
      </dgm:t>
    </dgm:pt>
    <dgm:pt modelId="{6D146B8C-86CF-4B25-8B48-25FAD4255EE0}" type="pres">
      <dgm:prSet presAssocID="{46F348AB-6D64-4610-81C8-7D36F25FC994}" presName="root" presStyleCnt="0"/>
      <dgm:spPr/>
    </dgm:pt>
    <dgm:pt modelId="{46C494B9-F74D-4540-B7E5-A500389752E6}" type="pres">
      <dgm:prSet presAssocID="{46F348AB-6D64-4610-81C8-7D36F25FC994}" presName="rootComposite" presStyleCnt="0"/>
      <dgm:spPr/>
    </dgm:pt>
    <dgm:pt modelId="{F487B530-78EC-4FC4-9F1D-237C8FB98637}" type="pres">
      <dgm:prSet presAssocID="{46F348AB-6D64-4610-81C8-7D36F25FC994}" presName="rootText" presStyleLbl="node1" presStyleIdx="1" presStyleCnt="2" custScaleX="417347" custScaleY="130605" custLinFactNeighborX="-3486" custLinFactNeighborY="2844"/>
      <dgm:spPr/>
      <dgm:t>
        <a:bodyPr/>
        <a:lstStyle/>
        <a:p>
          <a:endParaRPr lang="ru-RU"/>
        </a:p>
      </dgm:t>
    </dgm:pt>
    <dgm:pt modelId="{537A4062-C523-4657-8AB7-A0AB88541E58}" type="pres">
      <dgm:prSet presAssocID="{46F348AB-6D64-4610-81C8-7D36F25FC994}" presName="rootConnector" presStyleLbl="node1" presStyleIdx="1" presStyleCnt="2"/>
      <dgm:spPr/>
      <dgm:t>
        <a:bodyPr/>
        <a:lstStyle/>
        <a:p>
          <a:endParaRPr lang="ru-RU"/>
        </a:p>
      </dgm:t>
    </dgm:pt>
    <dgm:pt modelId="{BFF2634B-B3FD-41E6-9ABE-18B4E70292C4}" type="pres">
      <dgm:prSet presAssocID="{46F348AB-6D64-4610-81C8-7D36F25FC994}" presName="childShape" presStyleCnt="0"/>
      <dgm:spPr/>
    </dgm:pt>
    <dgm:pt modelId="{4D4D0C05-35AA-4A11-9EFC-EE47219FDE8B}" type="pres">
      <dgm:prSet presAssocID="{35700EB8-5A52-4C84-86F2-3635E8EFF340}" presName="Name13" presStyleLbl="parChTrans1D2" presStyleIdx="5" presStyleCnt="11"/>
      <dgm:spPr/>
      <dgm:t>
        <a:bodyPr/>
        <a:lstStyle/>
        <a:p>
          <a:endParaRPr lang="ru-RU"/>
        </a:p>
      </dgm:t>
    </dgm:pt>
    <dgm:pt modelId="{0851E14E-D64D-4112-894F-FA1E8F5B0313}" type="pres">
      <dgm:prSet presAssocID="{89443B31-74A6-40E4-8FB4-F7566EDF870D}" presName="childText" presStyleLbl="bgAcc1" presStyleIdx="5" presStyleCnt="11" custScaleX="331626" custScaleY="112820">
        <dgm:presLayoutVars>
          <dgm:bulletEnabled val="1"/>
        </dgm:presLayoutVars>
      </dgm:prSet>
      <dgm:spPr/>
      <dgm:t>
        <a:bodyPr/>
        <a:lstStyle/>
        <a:p>
          <a:endParaRPr lang="ru-RU"/>
        </a:p>
      </dgm:t>
    </dgm:pt>
    <dgm:pt modelId="{439D80C8-CB28-4A37-BD4F-66C28D583C1C}" type="pres">
      <dgm:prSet presAssocID="{F6B7C030-2BD9-4D87-9AB1-48601BA9A224}" presName="Name13" presStyleLbl="parChTrans1D2" presStyleIdx="6" presStyleCnt="11"/>
      <dgm:spPr/>
      <dgm:t>
        <a:bodyPr/>
        <a:lstStyle/>
        <a:p>
          <a:endParaRPr lang="ru-RU"/>
        </a:p>
      </dgm:t>
    </dgm:pt>
    <dgm:pt modelId="{A014DB15-F690-455F-8761-7AE66FA8E702}" type="pres">
      <dgm:prSet presAssocID="{8FF542E5-2CE3-4BB3-B8A5-CAD7127DF670}" presName="childText" presStyleLbl="bgAcc1" presStyleIdx="6" presStyleCnt="11" custScaleX="514429" custScaleY="214744" custLinFactNeighborX="-179" custLinFactNeighborY="3808">
        <dgm:presLayoutVars>
          <dgm:bulletEnabled val="1"/>
        </dgm:presLayoutVars>
      </dgm:prSet>
      <dgm:spPr/>
      <dgm:t>
        <a:bodyPr/>
        <a:lstStyle/>
        <a:p>
          <a:endParaRPr lang="ru-RU"/>
        </a:p>
      </dgm:t>
    </dgm:pt>
    <dgm:pt modelId="{C31CD9FE-A6B0-44F7-8D9C-AF509AFD8106}" type="pres">
      <dgm:prSet presAssocID="{57440B75-F155-448F-801B-82EC81B0A180}" presName="Name13" presStyleLbl="parChTrans1D2" presStyleIdx="7" presStyleCnt="11"/>
      <dgm:spPr/>
      <dgm:t>
        <a:bodyPr/>
        <a:lstStyle/>
        <a:p>
          <a:endParaRPr lang="ru-RU"/>
        </a:p>
      </dgm:t>
    </dgm:pt>
    <dgm:pt modelId="{A1FC6C5C-E435-48E3-B595-63FAFE0248EB}" type="pres">
      <dgm:prSet presAssocID="{C4C4E02F-A4DE-43AA-92E3-5404D7A2200C}" presName="childText" presStyleLbl="bgAcc1" presStyleIdx="7" presStyleCnt="11" custScaleX="383975" custScaleY="88056">
        <dgm:presLayoutVars>
          <dgm:bulletEnabled val="1"/>
        </dgm:presLayoutVars>
      </dgm:prSet>
      <dgm:spPr/>
      <dgm:t>
        <a:bodyPr/>
        <a:lstStyle/>
        <a:p>
          <a:endParaRPr lang="ru-RU"/>
        </a:p>
      </dgm:t>
    </dgm:pt>
    <dgm:pt modelId="{FD82F31A-7A79-4CD6-B085-763B002952F9}" type="pres">
      <dgm:prSet presAssocID="{C7081571-F7A0-4408-9278-4F53CA322A26}" presName="Name13" presStyleLbl="parChTrans1D2" presStyleIdx="8" presStyleCnt="11"/>
      <dgm:spPr/>
      <dgm:t>
        <a:bodyPr/>
        <a:lstStyle/>
        <a:p>
          <a:endParaRPr lang="ru-RU"/>
        </a:p>
      </dgm:t>
    </dgm:pt>
    <dgm:pt modelId="{AB4B1971-6ED9-4093-8F0B-01085D1146B0}" type="pres">
      <dgm:prSet presAssocID="{D6D4E26B-0E03-465B-A668-30A52536C832}" presName="childText" presStyleLbl="bgAcc1" presStyleIdx="8" presStyleCnt="11" custScaleX="500746" custScaleY="171545">
        <dgm:presLayoutVars>
          <dgm:bulletEnabled val="1"/>
        </dgm:presLayoutVars>
      </dgm:prSet>
      <dgm:spPr/>
      <dgm:t>
        <a:bodyPr/>
        <a:lstStyle/>
        <a:p>
          <a:endParaRPr lang="ru-RU"/>
        </a:p>
      </dgm:t>
    </dgm:pt>
    <dgm:pt modelId="{1E4D50A8-ABE2-448B-AC3D-D594F4044F8F}" type="pres">
      <dgm:prSet presAssocID="{D8CA1920-EDC5-4E70-B2C5-CE46CE5649F7}" presName="Name13" presStyleLbl="parChTrans1D2" presStyleIdx="9" presStyleCnt="11"/>
      <dgm:spPr/>
      <dgm:t>
        <a:bodyPr/>
        <a:lstStyle/>
        <a:p>
          <a:endParaRPr lang="ru-RU"/>
        </a:p>
      </dgm:t>
    </dgm:pt>
    <dgm:pt modelId="{66C230AB-28E6-46F4-BD5E-4649DCC162CD}" type="pres">
      <dgm:prSet presAssocID="{699A525B-AA20-420A-B30A-2F52CA6F71E7}" presName="childText" presStyleLbl="bgAcc1" presStyleIdx="9" presStyleCnt="11" custScaleX="435189" custScaleY="103820">
        <dgm:presLayoutVars>
          <dgm:bulletEnabled val="1"/>
        </dgm:presLayoutVars>
      </dgm:prSet>
      <dgm:spPr/>
      <dgm:t>
        <a:bodyPr/>
        <a:lstStyle/>
        <a:p>
          <a:endParaRPr lang="ru-RU"/>
        </a:p>
      </dgm:t>
    </dgm:pt>
    <dgm:pt modelId="{27512F25-1B2E-4872-9246-C3C96B31F934}" type="pres">
      <dgm:prSet presAssocID="{271D57BB-73EE-483B-BBE7-0B87E599CADF}" presName="Name13" presStyleLbl="parChTrans1D2" presStyleIdx="10" presStyleCnt="11"/>
      <dgm:spPr/>
      <dgm:t>
        <a:bodyPr/>
        <a:lstStyle/>
        <a:p>
          <a:endParaRPr lang="ru-RU"/>
        </a:p>
      </dgm:t>
    </dgm:pt>
    <dgm:pt modelId="{93673639-A0D8-41F2-855C-A17CA6AFD866}" type="pres">
      <dgm:prSet presAssocID="{ED8271DF-30C6-4680-A0F8-F7C2508A8501}" presName="childText" presStyleLbl="bgAcc1" presStyleIdx="10" presStyleCnt="11" custScaleX="477047" custScaleY="119572">
        <dgm:presLayoutVars>
          <dgm:bulletEnabled val="1"/>
        </dgm:presLayoutVars>
      </dgm:prSet>
      <dgm:spPr/>
      <dgm:t>
        <a:bodyPr/>
        <a:lstStyle/>
        <a:p>
          <a:endParaRPr lang="ru-RU"/>
        </a:p>
      </dgm:t>
    </dgm:pt>
  </dgm:ptLst>
  <dgm:cxnLst>
    <dgm:cxn modelId="{374A011B-6CED-4E05-9FE9-3234C0DC9089}" srcId="{3BE1038C-250A-427B-B642-A7E87671F92A}" destId="{D50C99E8-53C2-488B-BEFB-1F8E41C4F03D}" srcOrd="3" destOrd="0" parTransId="{E47E4FB4-C47A-4131-8CDA-161EE64312ED}" sibTransId="{92311181-AE49-4205-9535-17D74063E7F9}"/>
    <dgm:cxn modelId="{EC8D3480-FE32-4D90-A3CD-4E5091AEF4D3}" srcId="{3BE1038C-250A-427B-B642-A7E87671F92A}" destId="{91886E15-F9B2-4FF4-9DFA-8CD868CD9B1D}" srcOrd="0" destOrd="0" parTransId="{AE6464F0-3664-4682-A8C3-2725F7D5D481}" sibTransId="{7F8C94D4-C2BC-4962-8D6C-D9D0113446BA}"/>
    <dgm:cxn modelId="{7E99ED9E-30EB-4CBC-A4D0-B77657B72107}" type="presOf" srcId="{C7081571-F7A0-4408-9278-4F53CA322A26}" destId="{FD82F31A-7A79-4CD6-B085-763B002952F9}" srcOrd="0" destOrd="0" presId="urn:microsoft.com/office/officeart/2005/8/layout/hierarchy3"/>
    <dgm:cxn modelId="{B4EA4AAC-FE93-4CE7-A7C4-36A6D79CAF1F}" type="presOf" srcId="{57440B75-F155-448F-801B-82EC81B0A180}" destId="{C31CD9FE-A6B0-44F7-8D9C-AF509AFD8106}" srcOrd="0" destOrd="0" presId="urn:microsoft.com/office/officeart/2005/8/layout/hierarchy3"/>
    <dgm:cxn modelId="{C089905F-BACE-4FD9-BBED-9C8D2D2A68A4}" type="presOf" srcId="{46F348AB-6D64-4610-81C8-7D36F25FC994}" destId="{537A4062-C523-4657-8AB7-A0AB88541E58}" srcOrd="1" destOrd="0" presId="urn:microsoft.com/office/officeart/2005/8/layout/hierarchy3"/>
    <dgm:cxn modelId="{E32E9AB5-AF78-4FF1-A252-AC2CBE317F04}" type="presOf" srcId="{C4C4E02F-A4DE-43AA-92E3-5404D7A2200C}" destId="{A1FC6C5C-E435-48E3-B595-63FAFE0248EB}" srcOrd="0" destOrd="0" presId="urn:microsoft.com/office/officeart/2005/8/layout/hierarchy3"/>
    <dgm:cxn modelId="{4F1C094B-D39F-4519-B15F-F3C6210DEA30}" type="presOf" srcId="{E47E4FB4-C47A-4131-8CDA-161EE64312ED}" destId="{640D6FE5-3124-4270-98AF-ED42CE31F6E6}" srcOrd="0" destOrd="0" presId="urn:microsoft.com/office/officeart/2005/8/layout/hierarchy3"/>
    <dgm:cxn modelId="{A561C61E-35EA-4298-B448-EB895FF568FF}" srcId="{3BE1038C-250A-427B-B642-A7E87671F92A}" destId="{883D1984-C218-44A7-ABF5-0F6413683DF4}" srcOrd="2" destOrd="0" parTransId="{DF2E964D-AD63-4F42-B751-8E1C0C9CC93E}" sibTransId="{2DCD7935-A40A-4CEC-9784-7417C6D40AE5}"/>
    <dgm:cxn modelId="{AD0FC39A-4F94-4EEB-8FE7-15739906E4B4}" type="presOf" srcId="{883D1984-C218-44A7-ABF5-0F6413683DF4}" destId="{87498E29-119D-4978-958B-3454E9678D7B}" srcOrd="0" destOrd="0" presId="urn:microsoft.com/office/officeart/2005/8/layout/hierarchy3"/>
    <dgm:cxn modelId="{B6D6764B-9CB2-493E-A98A-C597AD690D27}" type="presOf" srcId="{8B2F58C9-A936-4B4F-BE3A-BBCC07174E72}" destId="{B98639ED-958F-4D42-8238-444E7CA9CBDE}" srcOrd="0" destOrd="0" presId="urn:microsoft.com/office/officeart/2005/8/layout/hierarchy3"/>
    <dgm:cxn modelId="{07D70C9B-1380-4531-A8E0-6107D47425C9}" srcId="{3BE1038C-250A-427B-B642-A7E87671F92A}" destId="{4DD515D1-FE74-465E-9E45-56002A7096F1}" srcOrd="4" destOrd="0" parTransId="{8B2F58C9-A936-4B4F-BE3A-BBCC07174E72}" sibTransId="{67CE1171-DBDA-4E68-A3F2-2269B9CFAD3F}"/>
    <dgm:cxn modelId="{79C86B9A-63DC-439E-973E-8772E17ED070}" type="presOf" srcId="{AA82198F-F972-4638-95D2-327325A79BB7}" destId="{05E31CFC-8759-4C3F-884F-C209F2E2D310}" srcOrd="0" destOrd="0" presId="urn:microsoft.com/office/officeart/2005/8/layout/hierarchy3"/>
    <dgm:cxn modelId="{BFE13DC7-A173-43B9-B199-715B7D39F8D2}" type="presOf" srcId="{91886E15-F9B2-4FF4-9DFA-8CD868CD9B1D}" destId="{83D49539-CDBA-4A15-A6AA-24BC4E010605}" srcOrd="0" destOrd="0" presId="urn:microsoft.com/office/officeart/2005/8/layout/hierarchy3"/>
    <dgm:cxn modelId="{8E5DFEB3-1034-4559-8569-46F3DAAC8F0B}" type="presOf" srcId="{46F348AB-6D64-4610-81C8-7D36F25FC994}" destId="{F487B530-78EC-4FC4-9F1D-237C8FB98637}" srcOrd="0" destOrd="0" presId="urn:microsoft.com/office/officeart/2005/8/layout/hierarchy3"/>
    <dgm:cxn modelId="{CA696C1F-DEBD-46BD-98E5-44D58BB5BC87}" srcId="{AA82198F-F972-4638-95D2-327325A79BB7}" destId="{3BE1038C-250A-427B-B642-A7E87671F92A}" srcOrd="0" destOrd="0" parTransId="{6A09BF04-9580-4C2C-9845-73397C871338}" sibTransId="{BA87EE20-787C-4BBA-AA5E-7305C29594D8}"/>
    <dgm:cxn modelId="{EE365B6B-34C9-4EA2-BFE1-1F77770935F9}" type="presOf" srcId="{AE6464F0-3664-4682-A8C3-2725F7D5D481}" destId="{04A59E2F-64B7-431B-9421-B5866CBE29C9}" srcOrd="0" destOrd="0" presId="urn:microsoft.com/office/officeart/2005/8/layout/hierarchy3"/>
    <dgm:cxn modelId="{88669888-5697-4D55-8284-8008FA6DD528}" type="presOf" srcId="{D8CA1920-EDC5-4E70-B2C5-CE46CE5649F7}" destId="{1E4D50A8-ABE2-448B-AC3D-D594F4044F8F}" srcOrd="0" destOrd="0" presId="urn:microsoft.com/office/officeart/2005/8/layout/hierarchy3"/>
    <dgm:cxn modelId="{33213A9D-4273-468D-B7D2-3D15AF07865E}" srcId="{46F348AB-6D64-4610-81C8-7D36F25FC994}" destId="{8FF542E5-2CE3-4BB3-B8A5-CAD7127DF670}" srcOrd="1" destOrd="0" parTransId="{F6B7C030-2BD9-4D87-9AB1-48601BA9A224}" sibTransId="{4C5DEDE8-690B-4DF5-B37C-A9195A22D345}"/>
    <dgm:cxn modelId="{37E9D33D-2AF7-43D2-BD6B-03227D73C577}" type="presOf" srcId="{D6D4E26B-0E03-465B-A668-30A52536C832}" destId="{AB4B1971-6ED9-4093-8F0B-01085D1146B0}" srcOrd="0" destOrd="0" presId="urn:microsoft.com/office/officeart/2005/8/layout/hierarchy3"/>
    <dgm:cxn modelId="{6E64E268-3763-4D80-91DF-D744B05A49EC}" srcId="{46F348AB-6D64-4610-81C8-7D36F25FC994}" destId="{ED8271DF-30C6-4680-A0F8-F7C2508A8501}" srcOrd="5" destOrd="0" parTransId="{271D57BB-73EE-483B-BBE7-0B87E599CADF}" sibTransId="{5964AC45-CF71-4440-BFE9-A8C98A1B9584}"/>
    <dgm:cxn modelId="{E44DA11E-E75F-42AE-933F-8165DBB20042}" type="presOf" srcId="{3BE1038C-250A-427B-B642-A7E87671F92A}" destId="{DEBDE8C3-41B6-4971-80F0-39B0A464ADFC}" srcOrd="0" destOrd="0" presId="urn:microsoft.com/office/officeart/2005/8/layout/hierarchy3"/>
    <dgm:cxn modelId="{95309875-30BF-431C-A707-FCAB5B18C0EA}" type="presOf" srcId="{271D57BB-73EE-483B-BBE7-0B87E599CADF}" destId="{27512F25-1B2E-4872-9246-C3C96B31F934}" srcOrd="0" destOrd="0" presId="urn:microsoft.com/office/officeart/2005/8/layout/hierarchy3"/>
    <dgm:cxn modelId="{56390C25-EA78-4244-8403-18F4712FAED6}" srcId="{46F348AB-6D64-4610-81C8-7D36F25FC994}" destId="{C4C4E02F-A4DE-43AA-92E3-5404D7A2200C}" srcOrd="2" destOrd="0" parTransId="{57440B75-F155-448F-801B-82EC81B0A180}" sibTransId="{73FBED93-BD2E-4917-9B39-4E8F5BE5FD73}"/>
    <dgm:cxn modelId="{64F56177-37F3-4710-9342-ADFA58E092EF}" type="presOf" srcId="{73048691-56CE-4443-9D38-ACD171C84371}" destId="{F6385096-D9D1-4A48-A229-2831DD83AAE4}" srcOrd="0" destOrd="0" presId="urn:microsoft.com/office/officeart/2005/8/layout/hierarchy3"/>
    <dgm:cxn modelId="{F2540FE2-0EB2-4574-B7CC-83ABCD83FB95}" type="presOf" srcId="{3BE1038C-250A-427B-B642-A7E87671F92A}" destId="{1182F66C-6010-425E-88C7-4428EAE43C29}" srcOrd="1" destOrd="0" presId="urn:microsoft.com/office/officeart/2005/8/layout/hierarchy3"/>
    <dgm:cxn modelId="{5C938F28-740E-4DAC-93CB-B8666DBDBBA7}" type="presOf" srcId="{699A525B-AA20-420A-B30A-2F52CA6F71E7}" destId="{66C230AB-28E6-46F4-BD5E-4649DCC162CD}" srcOrd="0" destOrd="0" presId="urn:microsoft.com/office/officeart/2005/8/layout/hierarchy3"/>
    <dgm:cxn modelId="{B23B9FEE-DB45-4197-A19F-21E12192F496}" type="presOf" srcId="{8FF542E5-2CE3-4BB3-B8A5-CAD7127DF670}" destId="{A014DB15-F690-455F-8761-7AE66FA8E702}" srcOrd="0" destOrd="0" presId="urn:microsoft.com/office/officeart/2005/8/layout/hierarchy3"/>
    <dgm:cxn modelId="{481C93FD-5E3C-4941-8BA6-9DFF0CC1840D}" type="presOf" srcId="{160599CC-3FFE-4024-AB24-778E8494B4EE}" destId="{9B3D7E6A-16EB-46FD-934C-3E2068DDB063}" srcOrd="0" destOrd="0" presId="urn:microsoft.com/office/officeart/2005/8/layout/hierarchy3"/>
    <dgm:cxn modelId="{AF63ED8B-EA3A-41DE-BF9F-AF10FA01A4D4}" type="presOf" srcId="{F6B7C030-2BD9-4D87-9AB1-48601BA9A224}" destId="{439D80C8-CB28-4A37-BD4F-66C28D583C1C}" srcOrd="0" destOrd="0" presId="urn:microsoft.com/office/officeart/2005/8/layout/hierarchy3"/>
    <dgm:cxn modelId="{E5871744-0F8B-4E6D-AF0B-7FDDACC141DF}" type="presOf" srcId="{35700EB8-5A52-4C84-86F2-3635E8EFF340}" destId="{4D4D0C05-35AA-4A11-9EFC-EE47219FDE8B}" srcOrd="0" destOrd="0" presId="urn:microsoft.com/office/officeart/2005/8/layout/hierarchy3"/>
    <dgm:cxn modelId="{E9E13CB0-30F8-4F7D-9B7E-50D1981F2247}" type="presOf" srcId="{89443B31-74A6-40E4-8FB4-F7566EDF870D}" destId="{0851E14E-D64D-4112-894F-FA1E8F5B0313}" srcOrd="0" destOrd="0" presId="urn:microsoft.com/office/officeart/2005/8/layout/hierarchy3"/>
    <dgm:cxn modelId="{47AA9293-0FC9-4FDE-AA36-A89984E7EEC5}" type="presOf" srcId="{D50C99E8-53C2-488B-BEFB-1F8E41C4F03D}" destId="{A83A21CA-B5B7-4088-BB4E-037DD0EC64CF}" srcOrd="0" destOrd="0" presId="urn:microsoft.com/office/officeart/2005/8/layout/hierarchy3"/>
    <dgm:cxn modelId="{2AC23A91-4EB0-4130-98E0-3C45963AADE8}" srcId="{AA82198F-F972-4638-95D2-327325A79BB7}" destId="{46F348AB-6D64-4610-81C8-7D36F25FC994}" srcOrd="1" destOrd="0" parTransId="{A2B9DDEF-D6AB-442D-8025-7B0FF9836AB0}" sibTransId="{CD5D357F-9CE3-4DAC-9807-30E5C1DD429C}"/>
    <dgm:cxn modelId="{E71C67F3-CBEB-4162-B216-7929BDC5BCFF}" srcId="{46F348AB-6D64-4610-81C8-7D36F25FC994}" destId="{699A525B-AA20-420A-B30A-2F52CA6F71E7}" srcOrd="4" destOrd="0" parTransId="{D8CA1920-EDC5-4E70-B2C5-CE46CE5649F7}" sibTransId="{0D7C33D7-DC9F-4B95-B49B-511F5B1D398C}"/>
    <dgm:cxn modelId="{2E0C1280-CC0E-4A56-B65D-22CE77EBE14D}" srcId="{3BE1038C-250A-427B-B642-A7E87671F92A}" destId="{160599CC-3FFE-4024-AB24-778E8494B4EE}" srcOrd="1" destOrd="0" parTransId="{73048691-56CE-4443-9D38-ACD171C84371}" sibTransId="{9BA4D00B-46F7-4C92-A21A-164739D972D6}"/>
    <dgm:cxn modelId="{092C1308-6B5B-414A-9648-E39C1B46AF84}" srcId="{46F348AB-6D64-4610-81C8-7D36F25FC994}" destId="{89443B31-74A6-40E4-8FB4-F7566EDF870D}" srcOrd="0" destOrd="0" parTransId="{35700EB8-5A52-4C84-86F2-3635E8EFF340}" sibTransId="{279261E0-D813-422D-A07C-0C6BED454E93}"/>
    <dgm:cxn modelId="{1D1BE709-F3F3-4659-9845-6D99B126D4C7}" type="presOf" srcId="{ED8271DF-30C6-4680-A0F8-F7C2508A8501}" destId="{93673639-A0D8-41F2-855C-A17CA6AFD866}" srcOrd="0" destOrd="0" presId="urn:microsoft.com/office/officeart/2005/8/layout/hierarchy3"/>
    <dgm:cxn modelId="{B8B37CCF-4763-4192-B359-596765ABC518}" type="presOf" srcId="{4DD515D1-FE74-465E-9E45-56002A7096F1}" destId="{00A27616-CF3D-4DD4-BFE5-B23D0A61175C}" srcOrd="0" destOrd="0" presId="urn:microsoft.com/office/officeart/2005/8/layout/hierarchy3"/>
    <dgm:cxn modelId="{9FA2DF51-89A5-4308-8B4D-ABFFCA0478D9}" type="presOf" srcId="{DF2E964D-AD63-4F42-B751-8E1C0C9CC93E}" destId="{85B83E43-17BA-4529-AFB6-B8FF942E3104}" srcOrd="0" destOrd="0" presId="urn:microsoft.com/office/officeart/2005/8/layout/hierarchy3"/>
    <dgm:cxn modelId="{E357173F-E2D7-4A2E-A231-0E2A375FD105}" srcId="{46F348AB-6D64-4610-81C8-7D36F25FC994}" destId="{D6D4E26B-0E03-465B-A668-30A52536C832}" srcOrd="3" destOrd="0" parTransId="{C7081571-F7A0-4408-9278-4F53CA322A26}" sibTransId="{9519BA20-6A34-4542-ABC1-191BEE2D063A}"/>
    <dgm:cxn modelId="{3091B98B-8EBA-46C8-8BC4-836AD5C0EAB0}" type="presParOf" srcId="{05E31CFC-8759-4C3F-884F-C209F2E2D310}" destId="{CABFB03A-29B3-46FF-A03F-1B03AB8E2544}" srcOrd="0" destOrd="0" presId="urn:microsoft.com/office/officeart/2005/8/layout/hierarchy3"/>
    <dgm:cxn modelId="{ACA92D26-77AC-4A39-A541-589C8214E270}" type="presParOf" srcId="{CABFB03A-29B3-46FF-A03F-1B03AB8E2544}" destId="{20DA9B18-90C5-4233-BB75-900768894F01}" srcOrd="0" destOrd="0" presId="urn:microsoft.com/office/officeart/2005/8/layout/hierarchy3"/>
    <dgm:cxn modelId="{6395F9D8-3C88-4DEB-ADBE-2063ECC0479F}" type="presParOf" srcId="{20DA9B18-90C5-4233-BB75-900768894F01}" destId="{DEBDE8C3-41B6-4971-80F0-39B0A464ADFC}" srcOrd="0" destOrd="0" presId="urn:microsoft.com/office/officeart/2005/8/layout/hierarchy3"/>
    <dgm:cxn modelId="{E6C00814-EEAD-46F9-81DD-34CA8176385B}" type="presParOf" srcId="{20DA9B18-90C5-4233-BB75-900768894F01}" destId="{1182F66C-6010-425E-88C7-4428EAE43C29}" srcOrd="1" destOrd="0" presId="urn:microsoft.com/office/officeart/2005/8/layout/hierarchy3"/>
    <dgm:cxn modelId="{C6D822EE-5E6F-459B-B850-A7512FC1D9A0}" type="presParOf" srcId="{CABFB03A-29B3-46FF-A03F-1B03AB8E2544}" destId="{FD0CC5A0-E259-4B07-9A0C-8139AB1116A6}" srcOrd="1" destOrd="0" presId="urn:microsoft.com/office/officeart/2005/8/layout/hierarchy3"/>
    <dgm:cxn modelId="{1AAD4513-305F-4861-A79A-D415F0103BB2}" type="presParOf" srcId="{FD0CC5A0-E259-4B07-9A0C-8139AB1116A6}" destId="{04A59E2F-64B7-431B-9421-B5866CBE29C9}" srcOrd="0" destOrd="0" presId="urn:microsoft.com/office/officeart/2005/8/layout/hierarchy3"/>
    <dgm:cxn modelId="{10B04D5E-B2B2-40C8-8F20-880CBCECEED0}" type="presParOf" srcId="{FD0CC5A0-E259-4B07-9A0C-8139AB1116A6}" destId="{83D49539-CDBA-4A15-A6AA-24BC4E010605}" srcOrd="1" destOrd="0" presId="urn:microsoft.com/office/officeart/2005/8/layout/hierarchy3"/>
    <dgm:cxn modelId="{68D484DF-72B5-40D9-A557-DB32AD1F7699}" type="presParOf" srcId="{FD0CC5A0-E259-4B07-9A0C-8139AB1116A6}" destId="{F6385096-D9D1-4A48-A229-2831DD83AAE4}" srcOrd="2" destOrd="0" presId="urn:microsoft.com/office/officeart/2005/8/layout/hierarchy3"/>
    <dgm:cxn modelId="{27A661AB-DB9C-4568-8C49-A18F52AEC102}" type="presParOf" srcId="{FD0CC5A0-E259-4B07-9A0C-8139AB1116A6}" destId="{9B3D7E6A-16EB-46FD-934C-3E2068DDB063}" srcOrd="3" destOrd="0" presId="urn:microsoft.com/office/officeart/2005/8/layout/hierarchy3"/>
    <dgm:cxn modelId="{81AE698F-A217-4557-9C41-2DD0DD359C19}" type="presParOf" srcId="{FD0CC5A0-E259-4B07-9A0C-8139AB1116A6}" destId="{85B83E43-17BA-4529-AFB6-B8FF942E3104}" srcOrd="4" destOrd="0" presId="urn:microsoft.com/office/officeart/2005/8/layout/hierarchy3"/>
    <dgm:cxn modelId="{86CE9E9C-017C-4131-B440-36051F5B49D4}" type="presParOf" srcId="{FD0CC5A0-E259-4B07-9A0C-8139AB1116A6}" destId="{87498E29-119D-4978-958B-3454E9678D7B}" srcOrd="5" destOrd="0" presId="urn:microsoft.com/office/officeart/2005/8/layout/hierarchy3"/>
    <dgm:cxn modelId="{9D2FDD43-EDFA-47DD-9430-34B7C3901AC1}" type="presParOf" srcId="{FD0CC5A0-E259-4B07-9A0C-8139AB1116A6}" destId="{640D6FE5-3124-4270-98AF-ED42CE31F6E6}" srcOrd="6" destOrd="0" presId="urn:microsoft.com/office/officeart/2005/8/layout/hierarchy3"/>
    <dgm:cxn modelId="{EA39C646-CA36-4B02-80E8-5925CB39425B}" type="presParOf" srcId="{FD0CC5A0-E259-4B07-9A0C-8139AB1116A6}" destId="{A83A21CA-B5B7-4088-BB4E-037DD0EC64CF}" srcOrd="7" destOrd="0" presId="urn:microsoft.com/office/officeart/2005/8/layout/hierarchy3"/>
    <dgm:cxn modelId="{04BD8C76-8230-4A57-BD94-66F6E2B302AF}" type="presParOf" srcId="{FD0CC5A0-E259-4B07-9A0C-8139AB1116A6}" destId="{B98639ED-958F-4D42-8238-444E7CA9CBDE}" srcOrd="8" destOrd="0" presId="urn:microsoft.com/office/officeart/2005/8/layout/hierarchy3"/>
    <dgm:cxn modelId="{2A33A4BB-5EB3-43F2-8A42-6959E6F2C4F4}" type="presParOf" srcId="{FD0CC5A0-E259-4B07-9A0C-8139AB1116A6}" destId="{00A27616-CF3D-4DD4-BFE5-B23D0A61175C}" srcOrd="9" destOrd="0" presId="urn:microsoft.com/office/officeart/2005/8/layout/hierarchy3"/>
    <dgm:cxn modelId="{5A7F70AA-CBC6-4EDD-8E1F-4DEB90650FFE}" type="presParOf" srcId="{05E31CFC-8759-4C3F-884F-C209F2E2D310}" destId="{6D146B8C-86CF-4B25-8B48-25FAD4255EE0}" srcOrd="1" destOrd="0" presId="urn:microsoft.com/office/officeart/2005/8/layout/hierarchy3"/>
    <dgm:cxn modelId="{49776EBA-C37F-415A-A673-063D474E9273}" type="presParOf" srcId="{6D146B8C-86CF-4B25-8B48-25FAD4255EE0}" destId="{46C494B9-F74D-4540-B7E5-A500389752E6}" srcOrd="0" destOrd="0" presId="urn:microsoft.com/office/officeart/2005/8/layout/hierarchy3"/>
    <dgm:cxn modelId="{7A3674D2-35B9-4F25-96C8-FC871CAFD2A4}" type="presParOf" srcId="{46C494B9-F74D-4540-B7E5-A500389752E6}" destId="{F487B530-78EC-4FC4-9F1D-237C8FB98637}" srcOrd="0" destOrd="0" presId="urn:microsoft.com/office/officeart/2005/8/layout/hierarchy3"/>
    <dgm:cxn modelId="{F8A273CF-B599-47DA-9286-1CE4AB077B7D}" type="presParOf" srcId="{46C494B9-F74D-4540-B7E5-A500389752E6}" destId="{537A4062-C523-4657-8AB7-A0AB88541E58}" srcOrd="1" destOrd="0" presId="urn:microsoft.com/office/officeart/2005/8/layout/hierarchy3"/>
    <dgm:cxn modelId="{C11164B5-D572-49A6-9EA3-7745CB12AE2F}" type="presParOf" srcId="{6D146B8C-86CF-4B25-8B48-25FAD4255EE0}" destId="{BFF2634B-B3FD-41E6-9ABE-18B4E70292C4}" srcOrd="1" destOrd="0" presId="urn:microsoft.com/office/officeart/2005/8/layout/hierarchy3"/>
    <dgm:cxn modelId="{EEC453B5-9E13-490F-8457-5353097FCBE2}" type="presParOf" srcId="{BFF2634B-B3FD-41E6-9ABE-18B4E70292C4}" destId="{4D4D0C05-35AA-4A11-9EFC-EE47219FDE8B}" srcOrd="0" destOrd="0" presId="urn:microsoft.com/office/officeart/2005/8/layout/hierarchy3"/>
    <dgm:cxn modelId="{68FA72BE-547C-4932-8716-C6C1538B0F1F}" type="presParOf" srcId="{BFF2634B-B3FD-41E6-9ABE-18B4E70292C4}" destId="{0851E14E-D64D-4112-894F-FA1E8F5B0313}" srcOrd="1" destOrd="0" presId="urn:microsoft.com/office/officeart/2005/8/layout/hierarchy3"/>
    <dgm:cxn modelId="{75EFFE95-23C4-450E-9EF9-DD563B0C5003}" type="presParOf" srcId="{BFF2634B-B3FD-41E6-9ABE-18B4E70292C4}" destId="{439D80C8-CB28-4A37-BD4F-66C28D583C1C}" srcOrd="2" destOrd="0" presId="urn:microsoft.com/office/officeart/2005/8/layout/hierarchy3"/>
    <dgm:cxn modelId="{B7317CFA-6251-4048-93BF-D4A8A15FDF13}" type="presParOf" srcId="{BFF2634B-B3FD-41E6-9ABE-18B4E70292C4}" destId="{A014DB15-F690-455F-8761-7AE66FA8E702}" srcOrd="3" destOrd="0" presId="urn:microsoft.com/office/officeart/2005/8/layout/hierarchy3"/>
    <dgm:cxn modelId="{650BA6A0-6872-4EFC-BF10-EC8D1FAA7156}" type="presParOf" srcId="{BFF2634B-B3FD-41E6-9ABE-18B4E70292C4}" destId="{C31CD9FE-A6B0-44F7-8D9C-AF509AFD8106}" srcOrd="4" destOrd="0" presId="urn:microsoft.com/office/officeart/2005/8/layout/hierarchy3"/>
    <dgm:cxn modelId="{0FF4649F-55E8-4212-98FA-AA7060760976}" type="presParOf" srcId="{BFF2634B-B3FD-41E6-9ABE-18B4E70292C4}" destId="{A1FC6C5C-E435-48E3-B595-63FAFE0248EB}" srcOrd="5" destOrd="0" presId="urn:microsoft.com/office/officeart/2005/8/layout/hierarchy3"/>
    <dgm:cxn modelId="{66604EB6-8F20-44B1-91BF-F468214DF4EB}" type="presParOf" srcId="{BFF2634B-B3FD-41E6-9ABE-18B4E70292C4}" destId="{FD82F31A-7A79-4CD6-B085-763B002952F9}" srcOrd="6" destOrd="0" presId="urn:microsoft.com/office/officeart/2005/8/layout/hierarchy3"/>
    <dgm:cxn modelId="{5479E4CE-91A8-4A3B-B522-A5D0FC385962}" type="presParOf" srcId="{BFF2634B-B3FD-41E6-9ABE-18B4E70292C4}" destId="{AB4B1971-6ED9-4093-8F0B-01085D1146B0}" srcOrd="7" destOrd="0" presId="urn:microsoft.com/office/officeart/2005/8/layout/hierarchy3"/>
    <dgm:cxn modelId="{3791999E-4861-4F51-B9E1-81AC718635A8}" type="presParOf" srcId="{BFF2634B-B3FD-41E6-9ABE-18B4E70292C4}" destId="{1E4D50A8-ABE2-448B-AC3D-D594F4044F8F}" srcOrd="8" destOrd="0" presId="urn:microsoft.com/office/officeart/2005/8/layout/hierarchy3"/>
    <dgm:cxn modelId="{573F38CF-C78B-47E6-A5E1-EA3A76176EB8}" type="presParOf" srcId="{BFF2634B-B3FD-41E6-9ABE-18B4E70292C4}" destId="{66C230AB-28E6-46F4-BD5E-4649DCC162CD}" srcOrd="9" destOrd="0" presId="urn:microsoft.com/office/officeart/2005/8/layout/hierarchy3"/>
    <dgm:cxn modelId="{7CCB898B-9803-4F74-AE33-9E8B98E23064}" type="presParOf" srcId="{BFF2634B-B3FD-41E6-9ABE-18B4E70292C4}" destId="{27512F25-1B2E-4872-9246-C3C96B31F934}" srcOrd="10" destOrd="0" presId="urn:microsoft.com/office/officeart/2005/8/layout/hierarchy3"/>
    <dgm:cxn modelId="{12BB8874-E8A0-4180-8C4F-B7E3C319EC1A}" type="presParOf" srcId="{BFF2634B-B3FD-41E6-9ABE-18B4E70292C4}" destId="{93673639-A0D8-41F2-855C-A17CA6AFD866}" srcOrd="1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DE8C3-41B6-4971-80F0-39B0A464ADFC}">
      <dsp:nvSpPr>
        <dsp:cNvPr id="0" name=""/>
        <dsp:cNvSpPr/>
      </dsp:nvSpPr>
      <dsp:spPr>
        <a:xfrm>
          <a:off x="288732" y="0"/>
          <a:ext cx="3385276" cy="5975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ru-RU" sz="3200" b="1" kern="1200" dirty="0" smtClean="0"/>
            <a:t>Внутренние </a:t>
          </a:r>
          <a:endParaRPr lang="ru-RU" sz="3200" b="1" kern="1200" dirty="0"/>
        </a:p>
      </dsp:txBody>
      <dsp:txXfrm>
        <a:off x="306234" y="17502"/>
        <a:ext cx="3350272" cy="562543"/>
      </dsp:txXfrm>
    </dsp:sp>
    <dsp:sp modelId="{04A59E2F-64B7-431B-9421-B5866CBE29C9}">
      <dsp:nvSpPr>
        <dsp:cNvPr id="0" name=""/>
        <dsp:cNvSpPr/>
      </dsp:nvSpPr>
      <dsp:spPr>
        <a:xfrm>
          <a:off x="627259" y="597547"/>
          <a:ext cx="226461" cy="600885"/>
        </a:xfrm>
        <a:custGeom>
          <a:avLst/>
          <a:gdLst/>
          <a:ahLst/>
          <a:cxnLst/>
          <a:rect l="0" t="0" r="0" b="0"/>
          <a:pathLst>
            <a:path>
              <a:moveTo>
                <a:pt x="0" y="0"/>
              </a:moveTo>
              <a:lnTo>
                <a:pt x="0" y="600885"/>
              </a:lnTo>
              <a:lnTo>
                <a:pt x="226461" y="6008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D49539-CDBA-4A15-A6AA-24BC4E010605}">
      <dsp:nvSpPr>
        <dsp:cNvPr id="0" name=""/>
        <dsp:cNvSpPr/>
      </dsp:nvSpPr>
      <dsp:spPr>
        <a:xfrm>
          <a:off x="853721" y="769868"/>
          <a:ext cx="3225685" cy="85712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ru-RU" sz="1800" b="1" kern="1200" dirty="0" smtClean="0"/>
            <a:t>Текущее оценивание в классе(контролирующее, формирующее)</a:t>
          </a:r>
          <a:endParaRPr lang="ru-RU" sz="1800" b="1" kern="1200" dirty="0"/>
        </a:p>
      </dsp:txBody>
      <dsp:txXfrm>
        <a:off x="878825" y="794972"/>
        <a:ext cx="3175477" cy="806920"/>
      </dsp:txXfrm>
    </dsp:sp>
    <dsp:sp modelId="{F6385096-D9D1-4A48-A229-2831DD83AAE4}">
      <dsp:nvSpPr>
        <dsp:cNvPr id="0" name=""/>
        <dsp:cNvSpPr/>
      </dsp:nvSpPr>
      <dsp:spPr>
        <a:xfrm>
          <a:off x="627259" y="597547"/>
          <a:ext cx="285799" cy="1420159"/>
        </a:xfrm>
        <a:custGeom>
          <a:avLst/>
          <a:gdLst/>
          <a:ahLst/>
          <a:cxnLst/>
          <a:rect l="0" t="0" r="0" b="0"/>
          <a:pathLst>
            <a:path>
              <a:moveTo>
                <a:pt x="0" y="0"/>
              </a:moveTo>
              <a:lnTo>
                <a:pt x="0" y="1420159"/>
              </a:lnTo>
              <a:lnTo>
                <a:pt x="285799" y="14201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3D7E6A-16EB-46FD-934C-3E2068DDB063}">
      <dsp:nvSpPr>
        <dsp:cNvPr id="0" name=""/>
        <dsp:cNvSpPr/>
      </dsp:nvSpPr>
      <dsp:spPr>
        <a:xfrm>
          <a:off x="913059" y="1693030"/>
          <a:ext cx="2942324" cy="64935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ru-RU" sz="1800" b="1" kern="1200" dirty="0" smtClean="0"/>
            <a:t>Наблюдения психолога и узких специалистов</a:t>
          </a:r>
          <a:endParaRPr lang="ru-RU" sz="1800" b="1" kern="1200" dirty="0"/>
        </a:p>
      </dsp:txBody>
      <dsp:txXfrm>
        <a:off x="932078" y="1712049"/>
        <a:ext cx="2904286" cy="611314"/>
      </dsp:txXfrm>
    </dsp:sp>
    <dsp:sp modelId="{85B83E43-17BA-4529-AFB6-B8FF942E3104}">
      <dsp:nvSpPr>
        <dsp:cNvPr id="0" name=""/>
        <dsp:cNvSpPr/>
      </dsp:nvSpPr>
      <dsp:spPr>
        <a:xfrm>
          <a:off x="627259" y="597547"/>
          <a:ext cx="285799" cy="2351641"/>
        </a:xfrm>
        <a:custGeom>
          <a:avLst/>
          <a:gdLst/>
          <a:ahLst/>
          <a:cxnLst/>
          <a:rect l="0" t="0" r="0" b="0"/>
          <a:pathLst>
            <a:path>
              <a:moveTo>
                <a:pt x="0" y="0"/>
              </a:moveTo>
              <a:lnTo>
                <a:pt x="0" y="2351641"/>
              </a:lnTo>
              <a:lnTo>
                <a:pt x="285799" y="23516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498E29-119D-4978-958B-3454E9678D7B}">
      <dsp:nvSpPr>
        <dsp:cNvPr id="0" name=""/>
        <dsp:cNvSpPr/>
      </dsp:nvSpPr>
      <dsp:spPr>
        <a:xfrm>
          <a:off x="913059" y="2408417"/>
          <a:ext cx="3030455" cy="108154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ru-RU" sz="1800" b="1" kern="1200" dirty="0" smtClean="0"/>
            <a:t>ВШК и мониторинги (стартовый, тематический, промежуточный, итоговый контроль)</a:t>
          </a:r>
          <a:endParaRPr lang="ru-RU" sz="1800" b="1" kern="1200" dirty="0"/>
        </a:p>
      </dsp:txBody>
      <dsp:txXfrm>
        <a:off x="944736" y="2440094"/>
        <a:ext cx="2967101" cy="1018187"/>
      </dsp:txXfrm>
    </dsp:sp>
    <dsp:sp modelId="{640D6FE5-3124-4270-98AF-ED42CE31F6E6}">
      <dsp:nvSpPr>
        <dsp:cNvPr id="0" name=""/>
        <dsp:cNvSpPr/>
      </dsp:nvSpPr>
      <dsp:spPr>
        <a:xfrm>
          <a:off x="627259" y="597547"/>
          <a:ext cx="167123" cy="3427475"/>
        </a:xfrm>
        <a:custGeom>
          <a:avLst/>
          <a:gdLst/>
          <a:ahLst/>
          <a:cxnLst/>
          <a:rect l="0" t="0" r="0" b="0"/>
          <a:pathLst>
            <a:path>
              <a:moveTo>
                <a:pt x="0" y="0"/>
              </a:moveTo>
              <a:lnTo>
                <a:pt x="0" y="3427475"/>
              </a:lnTo>
              <a:lnTo>
                <a:pt x="167123" y="34274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3A21CA-B5B7-4088-BB4E-037DD0EC64CF}">
      <dsp:nvSpPr>
        <dsp:cNvPr id="0" name=""/>
        <dsp:cNvSpPr/>
      </dsp:nvSpPr>
      <dsp:spPr>
        <a:xfrm>
          <a:off x="794383" y="3618764"/>
          <a:ext cx="3053931" cy="8125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ru-RU" sz="1800" b="1" kern="1200" dirty="0" smtClean="0"/>
            <a:t>Учет динамики учебных и </a:t>
          </a:r>
          <a:r>
            <a:rPr lang="ru-RU" sz="1800" b="1" kern="1200" dirty="0" err="1" smtClean="0"/>
            <a:t>внеучебных</a:t>
          </a:r>
          <a:r>
            <a:rPr lang="ru-RU" sz="1800" b="1" kern="1200" dirty="0" smtClean="0"/>
            <a:t> достижений (портфолио, …)</a:t>
          </a:r>
          <a:endParaRPr lang="ru-RU" sz="1800" b="1" kern="1200" dirty="0"/>
        </a:p>
      </dsp:txBody>
      <dsp:txXfrm>
        <a:off x="818181" y="3642562"/>
        <a:ext cx="3006335" cy="764920"/>
      </dsp:txXfrm>
    </dsp:sp>
    <dsp:sp modelId="{B98639ED-958F-4D42-8238-444E7CA9CBDE}">
      <dsp:nvSpPr>
        <dsp:cNvPr id="0" name=""/>
        <dsp:cNvSpPr/>
      </dsp:nvSpPr>
      <dsp:spPr>
        <a:xfrm>
          <a:off x="627259" y="597547"/>
          <a:ext cx="345138" cy="4257324"/>
        </a:xfrm>
        <a:custGeom>
          <a:avLst/>
          <a:gdLst/>
          <a:ahLst/>
          <a:cxnLst/>
          <a:rect l="0" t="0" r="0" b="0"/>
          <a:pathLst>
            <a:path>
              <a:moveTo>
                <a:pt x="0" y="0"/>
              </a:moveTo>
              <a:lnTo>
                <a:pt x="0" y="4257324"/>
              </a:lnTo>
              <a:lnTo>
                <a:pt x="345138" y="42573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A27616-CF3D-4DD4-BFE5-B23D0A61175C}">
      <dsp:nvSpPr>
        <dsp:cNvPr id="0" name=""/>
        <dsp:cNvSpPr/>
      </dsp:nvSpPr>
      <dsp:spPr>
        <a:xfrm>
          <a:off x="972397" y="4615996"/>
          <a:ext cx="2837621" cy="47775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ru-RU" sz="1800" b="1" kern="1200" dirty="0" err="1" smtClean="0"/>
            <a:t>Самообследование</a:t>
          </a:r>
          <a:endParaRPr lang="ru-RU" sz="1800" b="1" kern="1200" dirty="0"/>
        </a:p>
      </dsp:txBody>
      <dsp:txXfrm>
        <a:off x="986390" y="4629989"/>
        <a:ext cx="2809635" cy="449765"/>
      </dsp:txXfrm>
    </dsp:sp>
    <dsp:sp modelId="{F487B530-78EC-4FC4-9F1D-237C8FB98637}">
      <dsp:nvSpPr>
        <dsp:cNvPr id="0" name=""/>
        <dsp:cNvSpPr/>
      </dsp:nvSpPr>
      <dsp:spPr>
        <a:xfrm>
          <a:off x="3817121" y="16024"/>
          <a:ext cx="3906582" cy="6112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ru-RU" sz="3200" b="1" kern="1200" dirty="0" smtClean="0"/>
            <a:t>Внешние</a:t>
          </a:r>
          <a:endParaRPr lang="ru-RU" sz="3200" b="1" kern="1200" dirty="0"/>
        </a:p>
      </dsp:txBody>
      <dsp:txXfrm>
        <a:off x="3835024" y="33927"/>
        <a:ext cx="3870776" cy="575458"/>
      </dsp:txXfrm>
    </dsp:sp>
    <dsp:sp modelId="{4D4D0C05-35AA-4A11-9EFC-EE47219FDE8B}">
      <dsp:nvSpPr>
        <dsp:cNvPr id="0" name=""/>
        <dsp:cNvSpPr/>
      </dsp:nvSpPr>
      <dsp:spPr>
        <a:xfrm>
          <a:off x="4207780" y="627289"/>
          <a:ext cx="423289" cy="367709"/>
        </a:xfrm>
        <a:custGeom>
          <a:avLst/>
          <a:gdLst/>
          <a:ahLst/>
          <a:cxnLst/>
          <a:rect l="0" t="0" r="0" b="0"/>
          <a:pathLst>
            <a:path>
              <a:moveTo>
                <a:pt x="0" y="0"/>
              </a:moveTo>
              <a:lnTo>
                <a:pt x="0" y="367709"/>
              </a:lnTo>
              <a:lnTo>
                <a:pt x="423289" y="3677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51E14E-D64D-4112-894F-FA1E8F5B0313}">
      <dsp:nvSpPr>
        <dsp:cNvPr id="0" name=""/>
        <dsp:cNvSpPr/>
      </dsp:nvSpPr>
      <dsp:spPr>
        <a:xfrm>
          <a:off x="4631069" y="730985"/>
          <a:ext cx="2483351" cy="5280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ru-RU" sz="1800" b="1" kern="1200" dirty="0" smtClean="0"/>
            <a:t>Государственные экзамены</a:t>
          </a:r>
        </a:p>
      </dsp:txBody>
      <dsp:txXfrm>
        <a:off x="4646534" y="746450"/>
        <a:ext cx="2452421" cy="497096"/>
      </dsp:txXfrm>
    </dsp:sp>
    <dsp:sp modelId="{439D80C8-CB28-4A37-BD4F-66C28D583C1C}">
      <dsp:nvSpPr>
        <dsp:cNvPr id="0" name=""/>
        <dsp:cNvSpPr/>
      </dsp:nvSpPr>
      <dsp:spPr>
        <a:xfrm>
          <a:off x="4207780" y="627289"/>
          <a:ext cx="421948" cy="1269079"/>
        </a:xfrm>
        <a:custGeom>
          <a:avLst/>
          <a:gdLst/>
          <a:ahLst/>
          <a:cxnLst/>
          <a:rect l="0" t="0" r="0" b="0"/>
          <a:pathLst>
            <a:path>
              <a:moveTo>
                <a:pt x="0" y="0"/>
              </a:moveTo>
              <a:lnTo>
                <a:pt x="0" y="1269079"/>
              </a:lnTo>
              <a:lnTo>
                <a:pt x="421948" y="126907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14DB15-F690-455F-8761-7AE66FA8E702}">
      <dsp:nvSpPr>
        <dsp:cNvPr id="0" name=""/>
        <dsp:cNvSpPr/>
      </dsp:nvSpPr>
      <dsp:spPr>
        <a:xfrm>
          <a:off x="4629728" y="1393840"/>
          <a:ext cx="3852256" cy="100505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ru-RU" sz="1800" b="1" kern="1200" dirty="0" smtClean="0"/>
            <a:t>Государственная регламентация (лицензирование, аккредитация, контроль и надзор)</a:t>
          </a:r>
        </a:p>
      </dsp:txBody>
      <dsp:txXfrm>
        <a:off x="4659165" y="1423277"/>
        <a:ext cx="3793382" cy="946183"/>
      </dsp:txXfrm>
    </dsp:sp>
    <dsp:sp modelId="{C31CD9FE-A6B0-44F7-8D9C-AF509AFD8106}">
      <dsp:nvSpPr>
        <dsp:cNvPr id="0" name=""/>
        <dsp:cNvSpPr/>
      </dsp:nvSpPr>
      <dsp:spPr>
        <a:xfrm>
          <a:off x="4207780" y="627289"/>
          <a:ext cx="423289" cy="2076854"/>
        </a:xfrm>
        <a:custGeom>
          <a:avLst/>
          <a:gdLst/>
          <a:ahLst/>
          <a:cxnLst/>
          <a:rect l="0" t="0" r="0" b="0"/>
          <a:pathLst>
            <a:path>
              <a:moveTo>
                <a:pt x="0" y="0"/>
              </a:moveTo>
              <a:lnTo>
                <a:pt x="0" y="2076854"/>
              </a:lnTo>
              <a:lnTo>
                <a:pt x="423289" y="20768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FC6C5C-E435-48E3-B595-63FAFE0248EB}">
      <dsp:nvSpPr>
        <dsp:cNvPr id="0" name=""/>
        <dsp:cNvSpPr/>
      </dsp:nvSpPr>
      <dsp:spPr>
        <a:xfrm>
          <a:off x="4631069" y="2498081"/>
          <a:ext cx="2875362" cy="4121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ru-RU" sz="1800" b="1" kern="1200" dirty="0" smtClean="0"/>
            <a:t>Аттестация педагогов</a:t>
          </a:r>
        </a:p>
      </dsp:txBody>
      <dsp:txXfrm>
        <a:off x="4643140" y="2510152"/>
        <a:ext cx="2851220" cy="387982"/>
      </dsp:txXfrm>
    </dsp:sp>
    <dsp:sp modelId="{FD82F31A-7A79-4CD6-B085-763B002952F9}">
      <dsp:nvSpPr>
        <dsp:cNvPr id="0" name=""/>
        <dsp:cNvSpPr/>
      </dsp:nvSpPr>
      <dsp:spPr>
        <a:xfrm>
          <a:off x="4207780" y="627289"/>
          <a:ext cx="423289" cy="2801360"/>
        </a:xfrm>
        <a:custGeom>
          <a:avLst/>
          <a:gdLst/>
          <a:ahLst/>
          <a:cxnLst/>
          <a:rect l="0" t="0" r="0" b="0"/>
          <a:pathLst>
            <a:path>
              <a:moveTo>
                <a:pt x="0" y="0"/>
              </a:moveTo>
              <a:lnTo>
                <a:pt x="0" y="2801360"/>
              </a:lnTo>
              <a:lnTo>
                <a:pt x="423289" y="28013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4B1971-6ED9-4093-8F0B-01085D1146B0}">
      <dsp:nvSpPr>
        <dsp:cNvPr id="0" name=""/>
        <dsp:cNvSpPr/>
      </dsp:nvSpPr>
      <dsp:spPr>
        <a:xfrm>
          <a:off x="4631069" y="3027212"/>
          <a:ext cx="3749792" cy="80287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ru-RU" sz="1800" b="1" kern="1200" dirty="0" smtClean="0">
              <a:solidFill>
                <a:srgbClr val="000000"/>
              </a:solidFill>
              <a:cs typeface="Arial" charset="0"/>
            </a:rPr>
            <a:t>Независимая оценка, общественная, общественно-профессиональная аккредитация</a:t>
          </a:r>
        </a:p>
      </dsp:txBody>
      <dsp:txXfrm>
        <a:off x="4654584" y="3050727"/>
        <a:ext cx="3702762" cy="755844"/>
      </dsp:txXfrm>
    </dsp:sp>
    <dsp:sp modelId="{1E4D50A8-ABE2-448B-AC3D-D594F4044F8F}">
      <dsp:nvSpPr>
        <dsp:cNvPr id="0" name=""/>
        <dsp:cNvSpPr/>
      </dsp:nvSpPr>
      <dsp:spPr>
        <a:xfrm>
          <a:off x="4207780" y="627289"/>
          <a:ext cx="423289" cy="3562756"/>
        </a:xfrm>
        <a:custGeom>
          <a:avLst/>
          <a:gdLst/>
          <a:ahLst/>
          <a:cxnLst/>
          <a:rect l="0" t="0" r="0" b="0"/>
          <a:pathLst>
            <a:path>
              <a:moveTo>
                <a:pt x="0" y="0"/>
              </a:moveTo>
              <a:lnTo>
                <a:pt x="0" y="3562756"/>
              </a:lnTo>
              <a:lnTo>
                <a:pt x="423289" y="35627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C230AB-28E6-46F4-BD5E-4649DCC162CD}">
      <dsp:nvSpPr>
        <dsp:cNvPr id="0" name=""/>
        <dsp:cNvSpPr/>
      </dsp:nvSpPr>
      <dsp:spPr>
        <a:xfrm>
          <a:off x="4631069" y="3947093"/>
          <a:ext cx="3258874" cy="48590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ru-RU" sz="1800" b="1" kern="1200" dirty="0" smtClean="0">
              <a:solidFill>
                <a:srgbClr val="000000"/>
              </a:solidFill>
              <a:cs typeface="Arial" charset="0"/>
            </a:rPr>
            <a:t>Мониторинги(</a:t>
          </a:r>
          <a:r>
            <a:rPr lang="ru-RU" sz="1800" b="1" kern="1200" dirty="0" err="1" smtClean="0">
              <a:solidFill>
                <a:srgbClr val="000000"/>
              </a:solidFill>
              <a:cs typeface="Arial" charset="0"/>
            </a:rPr>
            <a:t>фед</a:t>
          </a:r>
          <a:r>
            <a:rPr lang="ru-RU" sz="1800" b="1" kern="1200" dirty="0" smtClean="0">
              <a:solidFill>
                <a:srgbClr val="000000"/>
              </a:solidFill>
              <a:cs typeface="Arial" charset="0"/>
            </a:rPr>
            <a:t>., регион., </a:t>
          </a:r>
          <a:r>
            <a:rPr lang="ru-RU" sz="1800" b="1" kern="1200" dirty="0" err="1" smtClean="0">
              <a:solidFill>
                <a:srgbClr val="000000"/>
              </a:solidFill>
              <a:cs typeface="Arial" charset="0"/>
            </a:rPr>
            <a:t>муниц</a:t>
          </a:r>
          <a:r>
            <a:rPr lang="ru-RU" sz="1800" b="1" kern="1200" dirty="0" smtClean="0">
              <a:solidFill>
                <a:srgbClr val="000000"/>
              </a:solidFill>
              <a:cs typeface="Arial" charset="0"/>
            </a:rPr>
            <a:t>.)</a:t>
          </a:r>
        </a:p>
      </dsp:txBody>
      <dsp:txXfrm>
        <a:off x="4645301" y="3961325"/>
        <a:ext cx="3230410" cy="457440"/>
      </dsp:txXfrm>
    </dsp:sp>
    <dsp:sp modelId="{27512F25-1B2E-4872-9246-C3C96B31F934}">
      <dsp:nvSpPr>
        <dsp:cNvPr id="0" name=""/>
        <dsp:cNvSpPr/>
      </dsp:nvSpPr>
      <dsp:spPr>
        <a:xfrm>
          <a:off x="4207780" y="627289"/>
          <a:ext cx="423289" cy="4202529"/>
        </a:xfrm>
        <a:custGeom>
          <a:avLst/>
          <a:gdLst/>
          <a:ahLst/>
          <a:cxnLst/>
          <a:rect l="0" t="0" r="0" b="0"/>
          <a:pathLst>
            <a:path>
              <a:moveTo>
                <a:pt x="0" y="0"/>
              </a:moveTo>
              <a:lnTo>
                <a:pt x="0" y="4202529"/>
              </a:lnTo>
              <a:lnTo>
                <a:pt x="423289" y="42025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673639-A0D8-41F2-855C-A17CA6AFD866}">
      <dsp:nvSpPr>
        <dsp:cNvPr id="0" name=""/>
        <dsp:cNvSpPr/>
      </dsp:nvSpPr>
      <dsp:spPr>
        <a:xfrm>
          <a:off x="4631069" y="4550004"/>
          <a:ext cx="3572324" cy="55962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ru-RU" sz="1700" b="1" kern="1200" dirty="0" smtClean="0">
              <a:solidFill>
                <a:srgbClr val="000000"/>
              </a:solidFill>
              <a:cs typeface="Arial" charset="0"/>
            </a:rPr>
            <a:t>Национальные и международные исследования</a:t>
          </a:r>
        </a:p>
      </dsp:txBody>
      <dsp:txXfrm>
        <a:off x="4647460" y="4566395"/>
        <a:ext cx="3539542" cy="52684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B8CBF94D-A8FB-4759-948C-C34BB5BD8EA1}" type="datetimeFigureOut">
              <a:rPr lang="ru-RU"/>
              <a:pPr>
                <a:defRPr/>
              </a:pPr>
              <a:t>24.08.2017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DF8B752C-E9B6-4DA5-BBF5-A27F80FCAD58}" type="slidenum">
              <a:rPr lang="ru-RU" altLang="ru-RU"/>
              <a:pPr/>
              <a:t>‹#›</a:t>
            </a:fld>
            <a:endParaRPr lang="ru-RU" altLang="ru-RU"/>
          </a:p>
        </p:txBody>
      </p:sp>
    </p:spTree>
    <p:extLst>
      <p:ext uri="{BB962C8B-B14F-4D97-AF65-F5344CB8AC3E}">
        <p14:creationId xmlns:p14="http://schemas.microsoft.com/office/powerpoint/2010/main" val="5145164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раз слайда 1"/>
          <p:cNvSpPr>
            <a:spLocks noGrp="1" noRot="1" noChangeAspect="1" noTextEdit="1"/>
          </p:cNvSpPr>
          <p:nvPr>
            <p:ph type="sldImg"/>
          </p:nvPr>
        </p:nvSpPr>
        <p:spPr bwMode="auto">
          <a:xfrm>
            <a:off x="1141413" y="685800"/>
            <a:ext cx="4573587"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eaLnBrk="1" hangingPunct="1">
              <a:spcBef>
                <a:spcPct val="0"/>
              </a:spcBef>
            </a:pPr>
            <a:r>
              <a:rPr lang="ru-RU" altLang="ru-RU" smtClean="0"/>
              <a:t> </a:t>
            </a:r>
          </a:p>
        </p:txBody>
      </p:sp>
      <p:sp>
        <p:nvSpPr>
          <p:cNvPr id="9220" name="Номер слайда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6616996F-0884-4C1B-ABB5-A90266B01680}" type="slidenum">
              <a:rPr lang="ru-RU" altLang="ru-RU" sz="1200">
                <a:latin typeface="Calibri" pitchFamily="34" charset="0"/>
              </a:rPr>
              <a:pPr algn="r" eaLnBrk="1" hangingPunct="1"/>
              <a:t>2</a:t>
            </a:fld>
            <a:endParaRPr lang="ru-RU" altLang="ru-RU" sz="120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Образ слайда 1"/>
          <p:cNvSpPr>
            <a:spLocks noGrp="1" noRot="1" noChangeAspect="1" noTextEdit="1"/>
          </p:cNvSpPr>
          <p:nvPr>
            <p:ph type="sldImg"/>
          </p:nvPr>
        </p:nvSpPr>
        <p:spPr bwMode="auto">
          <a:xfrm>
            <a:off x="1141413" y="685800"/>
            <a:ext cx="4573587"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eaLnBrk="1" hangingPunct="1">
              <a:spcBef>
                <a:spcPct val="0"/>
              </a:spcBef>
            </a:pPr>
            <a:r>
              <a:rPr lang="ru-RU" altLang="ru-RU" smtClean="0"/>
              <a:t> </a:t>
            </a:r>
          </a:p>
        </p:txBody>
      </p:sp>
      <p:sp>
        <p:nvSpPr>
          <p:cNvPr id="52228" name="Номер слайда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26CD3F6D-4C67-47C9-9DC5-A8462BB3A462}" type="slidenum">
              <a:rPr lang="ru-RU" altLang="ru-RU" sz="1200">
                <a:latin typeface="Calibri" pitchFamily="34" charset="0"/>
              </a:rPr>
              <a:pPr algn="r" eaLnBrk="1" hangingPunct="1"/>
              <a:t>35</a:t>
            </a:fld>
            <a:endParaRPr lang="ru-RU" altLang="ru-RU"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bwMode="auto">
          <a:xfrm>
            <a:off x="1141413" y="685800"/>
            <a:ext cx="4573587"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eaLnBrk="1" hangingPunct="1">
              <a:spcBef>
                <a:spcPct val="0"/>
              </a:spcBef>
            </a:pPr>
            <a:endParaRPr lang="ru-RU" altLang="ru-RU" smtClean="0"/>
          </a:p>
        </p:txBody>
      </p:sp>
      <p:sp>
        <p:nvSpPr>
          <p:cNvPr id="79876" name="Номер слайда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fld id="{156722B9-0119-4ADE-9768-55B6D67FE6DC}" type="slidenum">
              <a:rPr lang="ru-RU" altLang="ru-RU" sz="1200">
                <a:latin typeface="Calibri" pitchFamily="34" charset="0"/>
              </a:rPr>
              <a:pPr algn="r"/>
              <a:t>61</a:t>
            </a:fld>
            <a:endParaRPr lang="ru-RU" altLang="ru-RU" sz="12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Образ слайда 1"/>
          <p:cNvSpPr>
            <a:spLocks noGrp="1" noRot="1" noChangeAspect="1" noTextEdit="1"/>
          </p:cNvSpPr>
          <p:nvPr>
            <p:ph type="sldImg"/>
          </p:nvPr>
        </p:nvSpPr>
        <p:spPr bwMode="auto">
          <a:xfrm>
            <a:off x="1141413" y="685800"/>
            <a:ext cx="4573587"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eaLnBrk="1" hangingPunct="1">
              <a:spcBef>
                <a:spcPct val="0"/>
              </a:spcBef>
            </a:pPr>
            <a:endParaRPr lang="ru-RU" altLang="ru-RU" smtClean="0"/>
          </a:p>
        </p:txBody>
      </p:sp>
      <p:sp>
        <p:nvSpPr>
          <p:cNvPr id="81924" name="Номер слайда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fld id="{547241B8-AF34-428C-9632-5A3B647F435E}" type="slidenum">
              <a:rPr lang="ru-RU" altLang="ru-RU" sz="1200">
                <a:latin typeface="Calibri" pitchFamily="34" charset="0"/>
              </a:rPr>
              <a:pPr algn="r"/>
              <a:t>62</a:t>
            </a:fld>
            <a:endParaRPr lang="ru-RU" altLang="ru-RU" sz="120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Образ слайда 1"/>
          <p:cNvSpPr>
            <a:spLocks noGrp="1" noRot="1" noChangeAspect="1" noTextEdit="1"/>
          </p:cNvSpPr>
          <p:nvPr>
            <p:ph type="sldImg"/>
          </p:nvPr>
        </p:nvSpPr>
        <p:spPr bwMode="auto">
          <a:xfrm>
            <a:off x="1141413" y="685800"/>
            <a:ext cx="4573587"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eaLnBrk="1" hangingPunct="1">
              <a:spcBef>
                <a:spcPct val="0"/>
              </a:spcBef>
            </a:pPr>
            <a:endParaRPr lang="ru-RU" altLang="ru-RU" smtClean="0"/>
          </a:p>
        </p:txBody>
      </p:sp>
      <p:sp>
        <p:nvSpPr>
          <p:cNvPr id="83972" name="Номер слайда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fld id="{40B7089A-3F18-4E3E-9E90-4E79D0436FDE}" type="slidenum">
              <a:rPr lang="ru-RU" altLang="ru-RU" sz="1200">
                <a:latin typeface="Calibri" pitchFamily="34" charset="0"/>
              </a:rPr>
              <a:pPr algn="r"/>
              <a:t>63</a:t>
            </a:fld>
            <a:endParaRPr lang="ru-RU" altLang="ru-RU" sz="120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xfrm>
            <a:off x="1141413" y="685800"/>
            <a:ext cx="4573587"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eaLnBrk="1" hangingPunct="1">
              <a:spcBef>
                <a:spcPct val="0"/>
              </a:spcBef>
            </a:pPr>
            <a:endParaRPr lang="ru-RU" altLang="ru-RU" smtClean="0"/>
          </a:p>
        </p:txBody>
      </p:sp>
      <p:sp>
        <p:nvSpPr>
          <p:cNvPr id="87044" name="Номер слайда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fld id="{35DFD822-FF63-42DC-BD67-22A7E428220A}" type="slidenum">
              <a:rPr lang="ru-RU" altLang="ru-RU" sz="1200">
                <a:latin typeface="Calibri" pitchFamily="34" charset="0"/>
              </a:rPr>
              <a:pPr algn="r"/>
              <a:t>65</a:t>
            </a:fld>
            <a:endParaRPr lang="ru-RU" altLang="ru-RU" sz="120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Образ слайда 1"/>
          <p:cNvSpPr>
            <a:spLocks noGrp="1" noRot="1" noChangeAspect="1" noTextEdit="1"/>
          </p:cNvSpPr>
          <p:nvPr>
            <p:ph type="sldImg"/>
          </p:nvPr>
        </p:nvSpPr>
        <p:spPr bwMode="auto">
          <a:xfrm>
            <a:off x="1141413" y="685800"/>
            <a:ext cx="4573587"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eaLnBrk="1" hangingPunct="1">
              <a:spcBef>
                <a:spcPct val="0"/>
              </a:spcBef>
            </a:pPr>
            <a:endParaRPr lang="ru-RU" altLang="ru-RU" smtClean="0"/>
          </a:p>
        </p:txBody>
      </p:sp>
      <p:sp>
        <p:nvSpPr>
          <p:cNvPr id="89092" name="Номер слайда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fld id="{10359FDC-2798-431F-91DA-7BB40CADB412}" type="slidenum">
              <a:rPr lang="ru-RU" altLang="ru-RU" sz="1200">
                <a:latin typeface="Calibri" pitchFamily="34" charset="0"/>
              </a:rPr>
              <a:pPr algn="r"/>
              <a:t>66</a:t>
            </a:fld>
            <a:endParaRPr lang="ru-RU" altLang="ru-RU" sz="120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Образ слайда 1"/>
          <p:cNvSpPr>
            <a:spLocks noGrp="1" noRot="1" noChangeAspect="1" noTextEdit="1"/>
          </p:cNvSpPr>
          <p:nvPr>
            <p:ph type="sldImg"/>
          </p:nvPr>
        </p:nvSpPr>
        <p:spPr bwMode="auto">
          <a:xfrm>
            <a:off x="1141413" y="685800"/>
            <a:ext cx="4573587"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eaLnBrk="1" hangingPunct="1">
              <a:spcBef>
                <a:spcPct val="0"/>
              </a:spcBef>
            </a:pPr>
            <a:endParaRPr lang="ru-RU" altLang="ru-RU" smtClean="0"/>
          </a:p>
        </p:txBody>
      </p:sp>
      <p:sp>
        <p:nvSpPr>
          <p:cNvPr id="91140" name="Номер слайда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fld id="{7B0BB5B2-6811-466A-B7A4-0F9BCA2CD2DF}" type="slidenum">
              <a:rPr lang="ru-RU" altLang="ru-RU" sz="1200">
                <a:latin typeface="Calibri" pitchFamily="34" charset="0"/>
              </a:rPr>
              <a:pPr algn="r"/>
              <a:t>67</a:t>
            </a:fld>
            <a:endParaRPr lang="ru-RU" altLang="ru-RU" sz="120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Образ слайда 1"/>
          <p:cNvSpPr>
            <a:spLocks noGrp="1" noRot="1" noChangeAspect="1" noTextEdit="1"/>
          </p:cNvSpPr>
          <p:nvPr>
            <p:ph type="sldImg"/>
          </p:nvPr>
        </p:nvSpPr>
        <p:spPr bwMode="auto">
          <a:xfrm>
            <a:off x="1141413" y="685800"/>
            <a:ext cx="4573587"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eaLnBrk="1" hangingPunct="1">
              <a:spcBef>
                <a:spcPct val="0"/>
              </a:spcBef>
            </a:pPr>
            <a:endParaRPr lang="ru-RU" altLang="ru-RU" smtClean="0"/>
          </a:p>
        </p:txBody>
      </p:sp>
      <p:sp>
        <p:nvSpPr>
          <p:cNvPr id="93188" name="Номер слайда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fld id="{5CFD84A7-625E-4A80-BADC-9AEE409851DE}" type="slidenum">
              <a:rPr lang="ru-RU" altLang="ru-RU" sz="1200">
                <a:latin typeface="Calibri" pitchFamily="34" charset="0"/>
              </a:rPr>
              <a:pPr algn="r"/>
              <a:t>68</a:t>
            </a:fld>
            <a:endParaRPr lang="ru-RU" altLang="ru-RU" sz="120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Образ слайда 1"/>
          <p:cNvSpPr>
            <a:spLocks noGrp="1" noRot="1" noChangeAspect="1" noTextEdit="1"/>
          </p:cNvSpPr>
          <p:nvPr>
            <p:ph type="sldImg"/>
          </p:nvPr>
        </p:nvSpPr>
        <p:spPr bwMode="auto">
          <a:xfrm>
            <a:off x="1141413" y="685800"/>
            <a:ext cx="4573587"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eaLnBrk="1" hangingPunct="1">
              <a:spcBef>
                <a:spcPct val="0"/>
              </a:spcBef>
            </a:pPr>
            <a:r>
              <a:rPr lang="ru-RU" altLang="ru-RU" smtClean="0"/>
              <a:t> </a:t>
            </a:r>
          </a:p>
        </p:txBody>
      </p:sp>
      <p:sp>
        <p:nvSpPr>
          <p:cNvPr id="96260" name="Номер слайда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AC23F98-37D6-45F5-9172-C825831BB76D}" type="slidenum">
              <a:rPr lang="ru-RU" altLang="ru-RU" sz="1200">
                <a:latin typeface="Calibri" pitchFamily="34" charset="0"/>
              </a:rPr>
              <a:pPr algn="r" eaLnBrk="1" hangingPunct="1"/>
              <a:t>70</a:t>
            </a:fld>
            <a:endParaRPr lang="ru-RU" altLang="ru-RU" sz="120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Образ слайда 1"/>
          <p:cNvSpPr>
            <a:spLocks noGrp="1" noRot="1" noChangeAspect="1" noTextEdit="1"/>
          </p:cNvSpPr>
          <p:nvPr>
            <p:ph type="sldImg"/>
          </p:nvPr>
        </p:nvSpPr>
        <p:spPr bwMode="auto">
          <a:xfrm>
            <a:off x="1141413" y="685800"/>
            <a:ext cx="4573587"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eaLnBrk="1" hangingPunct="1">
              <a:spcBef>
                <a:spcPct val="0"/>
              </a:spcBef>
            </a:pPr>
            <a:r>
              <a:rPr lang="ru-RU" altLang="ru-RU" smtClean="0"/>
              <a:t> </a:t>
            </a:r>
          </a:p>
        </p:txBody>
      </p:sp>
      <p:sp>
        <p:nvSpPr>
          <p:cNvPr id="98308" name="Номер слайда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7C251935-E647-4176-B0CE-F5C91C284187}" type="slidenum">
              <a:rPr lang="ru-RU" altLang="ru-RU" sz="1200">
                <a:latin typeface="Calibri" pitchFamily="34" charset="0"/>
              </a:rPr>
              <a:pPr algn="r" eaLnBrk="1" hangingPunct="1"/>
              <a:t>71</a:t>
            </a:fld>
            <a:endParaRPr lang="ru-RU" altLang="ru-RU"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Shape 100"/>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6387" name="Shape 101"/>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r>
              <a:rPr lang="ru-RU" altLang="ru-RU" sz="1100" smtClean="0"/>
              <a:t>Оценка нужна человеку, чтобы понимать, что ты уже умеешь, а чему ещё надо научиться – оценивается качество; оценка помогает планировать следующий шаг (перспективу). Отметка же количественное выражение оценки. Она лишь фиксирует какой-то конкретный результат работы.</a:t>
            </a:r>
          </a:p>
          <a:p>
            <a:pPr>
              <a:spcBef>
                <a:spcPct val="0"/>
              </a:spcBef>
            </a:pPr>
            <a:endParaRPr lang="ru-RU" altLang="ru-RU"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Образ слайда 1"/>
          <p:cNvSpPr>
            <a:spLocks noGrp="1" noRot="1" noChangeAspect="1" noTextEdit="1"/>
          </p:cNvSpPr>
          <p:nvPr>
            <p:ph type="sldImg"/>
          </p:nvPr>
        </p:nvSpPr>
        <p:spPr bwMode="auto">
          <a:xfrm>
            <a:off x="1141413" y="685800"/>
            <a:ext cx="4573587"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eaLnBrk="1" hangingPunct="1">
              <a:spcBef>
                <a:spcPct val="0"/>
              </a:spcBef>
            </a:pPr>
            <a:r>
              <a:rPr lang="ru-RU" altLang="ru-RU" smtClean="0"/>
              <a:t> </a:t>
            </a:r>
          </a:p>
        </p:txBody>
      </p:sp>
      <p:sp>
        <p:nvSpPr>
          <p:cNvPr id="100356" name="Номер слайда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7A65D230-96B6-492C-A2C3-B912C5F06EB4}" type="slidenum">
              <a:rPr lang="ru-RU" altLang="ru-RU" sz="1200">
                <a:latin typeface="Calibri" pitchFamily="34" charset="0"/>
              </a:rPr>
              <a:pPr algn="r" eaLnBrk="1" hangingPunct="1"/>
              <a:t>72</a:t>
            </a:fld>
            <a:endParaRPr lang="ru-RU" altLang="ru-RU" sz="120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Образ слайда 1"/>
          <p:cNvSpPr>
            <a:spLocks noGrp="1" noRot="1" noChangeAspect="1" noTextEdit="1"/>
          </p:cNvSpPr>
          <p:nvPr>
            <p:ph type="sldImg"/>
          </p:nvPr>
        </p:nvSpPr>
        <p:spPr bwMode="auto">
          <a:xfrm>
            <a:off x="1141413" y="685800"/>
            <a:ext cx="4573587"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eaLnBrk="1" hangingPunct="1">
              <a:spcBef>
                <a:spcPct val="0"/>
              </a:spcBef>
            </a:pPr>
            <a:r>
              <a:rPr lang="ru-RU" altLang="ru-RU" smtClean="0"/>
              <a:t> </a:t>
            </a:r>
          </a:p>
        </p:txBody>
      </p:sp>
      <p:sp>
        <p:nvSpPr>
          <p:cNvPr id="102404" name="Номер слайда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5ABD7F60-2E11-4442-8149-B07A0248CB60}" type="slidenum">
              <a:rPr lang="ru-RU" altLang="ru-RU" sz="1200">
                <a:latin typeface="Calibri" pitchFamily="34" charset="0"/>
              </a:rPr>
              <a:pPr algn="r" eaLnBrk="1" hangingPunct="1"/>
              <a:t>73</a:t>
            </a:fld>
            <a:endParaRPr lang="ru-RU" altLang="ru-RU" sz="120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Образ слайда 1"/>
          <p:cNvSpPr>
            <a:spLocks noGrp="1" noRot="1" noChangeAspect="1" noTextEdit="1"/>
          </p:cNvSpPr>
          <p:nvPr>
            <p:ph type="sldImg"/>
          </p:nvPr>
        </p:nvSpPr>
        <p:spPr bwMode="auto">
          <a:xfrm>
            <a:off x="1141413" y="685800"/>
            <a:ext cx="4573587"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eaLnBrk="1" hangingPunct="1">
              <a:spcBef>
                <a:spcPct val="0"/>
              </a:spcBef>
            </a:pPr>
            <a:r>
              <a:rPr lang="ru-RU" altLang="ru-RU" smtClean="0"/>
              <a:t> </a:t>
            </a:r>
          </a:p>
        </p:txBody>
      </p:sp>
      <p:sp>
        <p:nvSpPr>
          <p:cNvPr id="104452" name="Номер слайда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B86FC31F-963E-4A76-B570-896EBFB18BDF}" type="slidenum">
              <a:rPr lang="ru-RU" altLang="ru-RU" sz="1200">
                <a:latin typeface="Calibri" pitchFamily="34" charset="0"/>
              </a:rPr>
              <a:pPr algn="r" eaLnBrk="1" hangingPunct="1"/>
              <a:t>74</a:t>
            </a:fld>
            <a:endParaRPr lang="ru-RU" altLang="ru-RU" sz="120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Образ слайда 1"/>
          <p:cNvSpPr>
            <a:spLocks noGrp="1" noRot="1" noChangeAspect="1" noTextEdit="1"/>
          </p:cNvSpPr>
          <p:nvPr>
            <p:ph type="sldImg"/>
          </p:nvPr>
        </p:nvSpPr>
        <p:spPr bwMode="auto">
          <a:xfrm>
            <a:off x="1141413" y="685800"/>
            <a:ext cx="4573587"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eaLnBrk="1" hangingPunct="1">
              <a:spcBef>
                <a:spcPct val="0"/>
              </a:spcBef>
            </a:pPr>
            <a:r>
              <a:rPr lang="ru-RU" altLang="ru-RU" smtClean="0"/>
              <a:t> </a:t>
            </a:r>
          </a:p>
        </p:txBody>
      </p:sp>
      <p:sp>
        <p:nvSpPr>
          <p:cNvPr id="106500" name="Номер слайда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08DD05EC-3D9D-4B97-BA1B-5B321F9EE9A4}" type="slidenum">
              <a:rPr lang="ru-RU" altLang="ru-RU" sz="1200">
                <a:latin typeface="Calibri" pitchFamily="34" charset="0"/>
              </a:rPr>
              <a:pPr algn="r" eaLnBrk="1" hangingPunct="1"/>
              <a:t>75</a:t>
            </a:fld>
            <a:endParaRPr lang="ru-RU" altLang="ru-RU" sz="120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Образ слайда 1"/>
          <p:cNvSpPr>
            <a:spLocks noGrp="1" noRot="1" noChangeAspect="1" noTextEdit="1"/>
          </p:cNvSpPr>
          <p:nvPr>
            <p:ph type="sldImg"/>
          </p:nvPr>
        </p:nvSpPr>
        <p:spPr bwMode="auto">
          <a:xfrm>
            <a:off x="1141413" y="685800"/>
            <a:ext cx="4573587"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eaLnBrk="1" hangingPunct="1">
              <a:spcBef>
                <a:spcPct val="0"/>
              </a:spcBef>
            </a:pPr>
            <a:r>
              <a:rPr lang="ru-RU" altLang="ru-RU" smtClean="0"/>
              <a:t> </a:t>
            </a:r>
          </a:p>
        </p:txBody>
      </p:sp>
      <p:sp>
        <p:nvSpPr>
          <p:cNvPr id="108548" name="Номер слайда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FF9F18B7-F5D8-48C4-B911-25E6A4E5E384}" type="slidenum">
              <a:rPr lang="ru-RU" altLang="ru-RU" sz="1200">
                <a:latin typeface="Calibri" pitchFamily="34" charset="0"/>
              </a:rPr>
              <a:pPr algn="r" eaLnBrk="1" hangingPunct="1"/>
              <a:t>76</a:t>
            </a:fld>
            <a:endParaRPr lang="ru-RU" altLang="ru-RU" sz="120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Образ слайда 1"/>
          <p:cNvSpPr>
            <a:spLocks noGrp="1" noRot="1" noChangeAspect="1" noTextEdit="1"/>
          </p:cNvSpPr>
          <p:nvPr>
            <p:ph type="sldImg"/>
          </p:nvPr>
        </p:nvSpPr>
        <p:spPr bwMode="auto">
          <a:xfrm>
            <a:off x="1141413" y="685800"/>
            <a:ext cx="4573587"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eaLnBrk="1" hangingPunct="1">
              <a:spcBef>
                <a:spcPct val="0"/>
              </a:spcBef>
            </a:pPr>
            <a:r>
              <a:rPr lang="ru-RU" altLang="ru-RU" smtClean="0"/>
              <a:t> </a:t>
            </a:r>
          </a:p>
        </p:txBody>
      </p:sp>
      <p:sp>
        <p:nvSpPr>
          <p:cNvPr id="110596" name="Номер слайда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79A0B8C9-9CBF-4845-B0F2-E27D51A314B0}" type="slidenum">
              <a:rPr lang="ru-RU" altLang="ru-RU" sz="1200">
                <a:latin typeface="Calibri" pitchFamily="34" charset="0"/>
              </a:rPr>
              <a:pPr algn="r" eaLnBrk="1" hangingPunct="1"/>
              <a:t>77</a:t>
            </a:fld>
            <a:endParaRPr lang="ru-RU" altLang="ru-RU" sz="1200">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Образ слайда 1"/>
          <p:cNvSpPr>
            <a:spLocks noGrp="1" noRot="1" noChangeAspect="1" noTextEdit="1"/>
          </p:cNvSpPr>
          <p:nvPr>
            <p:ph type="sldImg"/>
          </p:nvPr>
        </p:nvSpPr>
        <p:spPr bwMode="auto">
          <a:xfrm>
            <a:off x="1141413" y="685800"/>
            <a:ext cx="4573587"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eaLnBrk="1" hangingPunct="1">
              <a:spcBef>
                <a:spcPct val="0"/>
              </a:spcBef>
            </a:pPr>
            <a:r>
              <a:rPr lang="ru-RU" altLang="ru-RU" smtClean="0"/>
              <a:t> </a:t>
            </a:r>
          </a:p>
        </p:txBody>
      </p:sp>
      <p:sp>
        <p:nvSpPr>
          <p:cNvPr id="112644" name="Номер слайда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F05D48C6-C3C2-445F-99D6-60ED794BAB99}" type="slidenum">
              <a:rPr lang="ru-RU" altLang="ru-RU" sz="1200">
                <a:latin typeface="Calibri" pitchFamily="34" charset="0"/>
              </a:rPr>
              <a:pPr algn="r" eaLnBrk="1" hangingPunct="1"/>
              <a:t>78</a:t>
            </a:fld>
            <a:endParaRPr lang="ru-RU" altLang="ru-RU" sz="1200">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11674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829DC076-46A9-40B8-A880-E3405B01A789}" type="slidenum">
              <a:rPr lang="ru-RU" altLang="ru-RU">
                <a:latin typeface="Times New Roman" pitchFamily="18" charset="0"/>
              </a:rPr>
              <a:pPr>
                <a:spcBef>
                  <a:spcPct val="0"/>
                </a:spcBef>
              </a:pPr>
              <a:t>81</a:t>
            </a:fld>
            <a:endParaRPr lang="ru-RU" altLang="ru-RU">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C3E28E93-D469-4B27-A58C-57FD26125795}" type="slidenum">
              <a:rPr lang="ru-RU" altLang="ru-RU">
                <a:latin typeface="Times New Roman" pitchFamily="18" charset="0"/>
              </a:rPr>
              <a:pPr/>
              <a:t>85</a:t>
            </a:fld>
            <a:endParaRPr lang="ru-RU" altLang="ru-RU">
              <a:latin typeface="Times New Roman" pitchFamily="18" charset="0"/>
            </a:endParaRPr>
          </a:p>
        </p:txBody>
      </p:sp>
      <p:sp>
        <p:nvSpPr>
          <p:cNvPr id="1218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ru-RU" smtClean="0"/>
              <a:t>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Образ слайда 1"/>
          <p:cNvSpPr>
            <a:spLocks noGrp="1" noRot="1" noChangeAspect="1" noTextEdit="1"/>
          </p:cNvSpPr>
          <p:nvPr>
            <p:ph type="sldImg"/>
          </p:nvPr>
        </p:nvSpPr>
        <p:spPr bwMode="auto">
          <a:xfrm>
            <a:off x="1141413" y="685800"/>
            <a:ext cx="4573587"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eaLnBrk="1" hangingPunct="1">
              <a:spcBef>
                <a:spcPct val="0"/>
              </a:spcBef>
            </a:pPr>
            <a:r>
              <a:rPr lang="ru-RU" altLang="ru-RU" smtClean="0"/>
              <a:t> </a:t>
            </a:r>
          </a:p>
        </p:txBody>
      </p:sp>
      <p:sp>
        <p:nvSpPr>
          <p:cNvPr id="123908" name="Номер слайда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16FB531B-FFF6-44C0-A473-8B88C38E7534}" type="slidenum">
              <a:rPr lang="ru-RU" altLang="ru-RU" sz="1200">
                <a:latin typeface="Calibri" pitchFamily="34" charset="0"/>
              </a:rPr>
              <a:pPr algn="r" eaLnBrk="1" hangingPunct="1"/>
              <a:t>86</a:t>
            </a:fld>
            <a:endParaRPr lang="ru-RU" altLang="ru-RU"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Shape 108"/>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8435" name="Shape 109"/>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ru-RU" alt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2" name="Shape 171"/>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0483" name="Shape 17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ru-RU" altLang="ru-RU" sz="1100" smtClean="0"/>
              <a:t>«Оценка всегда субъективна, но при существующем в большинстве наших школ положении дел, субъективизм ее возведен в квадрат. Такая отметка является инструментом абсолютной власти учителя, закрепляя и воспроизводя авторитарный подход к образованию, согласно которому учитель – непререкаемый авторитет, носитель истины, что, конечно, далеко не всегда соответствует действительности.</a:t>
            </a:r>
            <a:endParaRPr lang="ru-RU" alt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30" name="Shape 171"/>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2531" name="Shape 17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ru-RU" altLang="ru-RU" sz="1100" smtClean="0"/>
              <a:t>«Фактически каждая отметка рассматривается как замер уровня освоения того или иного навыка или фактического, понятийного и тому подобного материала, который осуществляется с целью корректировки обучения, выявления слабых мест для их последующего устранения. Следует особо подчеркнуть, что критериальная отметка не может рассматриваться в данном контексте как средство наказания или воздействия – она оказывается лишь средством информации, не больше.</a:t>
            </a:r>
            <a:endParaRPr lang="ru-RU" alt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3072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B02347B3-CB14-4C44-A4D1-BD15BAEBDFD7}" type="slidenum">
              <a:rPr lang="ru-RU" altLang="ru-RU"/>
              <a:pPr/>
              <a:t>18</a:t>
            </a:fld>
            <a:endParaRPr lang="ru-RU" alt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Образ слайда 1"/>
          <p:cNvSpPr>
            <a:spLocks noGrp="1" noRot="1" noChangeAspect="1" noTextEdit="1"/>
          </p:cNvSpPr>
          <p:nvPr>
            <p:ph type="sldImg"/>
          </p:nvPr>
        </p:nvSpPr>
        <p:spPr bwMode="auto">
          <a:xfrm>
            <a:off x="1141413" y="685800"/>
            <a:ext cx="4573587"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eaLnBrk="1" hangingPunct="1">
              <a:spcBef>
                <a:spcPct val="0"/>
              </a:spcBef>
            </a:pPr>
            <a:r>
              <a:rPr lang="ru-RU" altLang="ru-RU" smtClean="0"/>
              <a:t> </a:t>
            </a:r>
          </a:p>
        </p:txBody>
      </p:sp>
      <p:sp>
        <p:nvSpPr>
          <p:cNvPr id="38916" name="Номер слайда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A27F909A-A996-4D06-80D4-802385975E68}" type="slidenum">
              <a:rPr lang="ru-RU" altLang="ru-RU" sz="1200">
                <a:latin typeface="Calibri" pitchFamily="34" charset="0"/>
              </a:rPr>
              <a:pPr algn="r" eaLnBrk="1" hangingPunct="1"/>
              <a:t>25</a:t>
            </a:fld>
            <a:endParaRPr lang="ru-RU" altLang="ru-RU"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4710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88B62015-C0D7-4350-BE2F-C11A391EC3CC}" type="slidenum">
              <a:rPr lang="ru-RU" altLang="ru-RU">
                <a:latin typeface="Calibri" pitchFamily="34" charset="0"/>
              </a:rPr>
              <a:pPr/>
              <a:t>32</a:t>
            </a:fld>
            <a:endParaRPr lang="ru-RU" altLang="ru-RU">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Образ слайда 1"/>
          <p:cNvSpPr>
            <a:spLocks noGrp="1" noRot="1" noChangeAspect="1" noTextEdit="1"/>
          </p:cNvSpPr>
          <p:nvPr>
            <p:ph type="sldImg"/>
          </p:nvPr>
        </p:nvSpPr>
        <p:spPr bwMode="auto">
          <a:xfrm>
            <a:off x="1141413" y="685800"/>
            <a:ext cx="4573587"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eaLnBrk="1" hangingPunct="1">
              <a:spcBef>
                <a:spcPct val="0"/>
              </a:spcBef>
            </a:pPr>
            <a:r>
              <a:rPr lang="ru-RU" altLang="ru-RU" smtClean="0"/>
              <a:t> </a:t>
            </a:r>
          </a:p>
        </p:txBody>
      </p:sp>
      <p:sp>
        <p:nvSpPr>
          <p:cNvPr id="49156" name="Номер слайда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664FE0BD-F311-45A7-A9A7-2EB77546AFD9}" type="slidenum">
              <a:rPr lang="ru-RU" altLang="ru-RU" sz="1200">
                <a:latin typeface="Calibri" pitchFamily="34" charset="0"/>
              </a:rPr>
              <a:pPr algn="r" eaLnBrk="1" hangingPunct="1"/>
              <a:t>33</a:t>
            </a:fld>
            <a:endParaRPr lang="ru-RU" altLang="ru-RU"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9"/>
          <p:cNvSpPr>
            <a:spLocks noGrp="1"/>
          </p:cNvSpPr>
          <p:nvPr>
            <p:ph type="dt" sz="half" idx="10"/>
          </p:nvPr>
        </p:nvSpPr>
        <p:spPr/>
        <p:txBody>
          <a:bodyPr/>
          <a:lstStyle>
            <a:lvl1pPr>
              <a:defRPr/>
            </a:lvl1pPr>
          </a:lstStyle>
          <a:p>
            <a:pPr>
              <a:defRPr/>
            </a:pPr>
            <a:endParaRPr lang="ru-RU"/>
          </a:p>
        </p:txBody>
      </p:sp>
      <p:sp>
        <p:nvSpPr>
          <p:cNvPr id="5" name="Номер слайда 11"/>
          <p:cNvSpPr>
            <a:spLocks noGrp="1"/>
          </p:cNvSpPr>
          <p:nvPr>
            <p:ph type="sldNum" sz="quarter" idx="11"/>
          </p:nvPr>
        </p:nvSpPr>
        <p:spPr/>
        <p:txBody>
          <a:bodyPr/>
          <a:lstStyle>
            <a:lvl1pPr>
              <a:defRPr/>
            </a:lvl1pPr>
          </a:lstStyle>
          <a:p>
            <a:fld id="{16E82CA0-36BF-4650-B1C6-FF62E1390487}" type="slidenum">
              <a:rPr lang="ru-RU" altLang="ru-RU"/>
              <a:pPr/>
              <a:t>‹#›</a:t>
            </a:fld>
            <a:endParaRPr lang="ru-RU" altLang="ru-RU"/>
          </a:p>
        </p:txBody>
      </p:sp>
      <p:sp>
        <p:nvSpPr>
          <p:cNvPr id="6" name="Нижний колонтитул 13"/>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1407445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9"/>
          <p:cNvSpPr>
            <a:spLocks noGrp="1"/>
          </p:cNvSpPr>
          <p:nvPr>
            <p:ph type="dt" sz="half" idx="10"/>
          </p:nvPr>
        </p:nvSpPr>
        <p:spPr/>
        <p:txBody>
          <a:bodyPr/>
          <a:lstStyle>
            <a:lvl1pPr>
              <a:defRPr/>
            </a:lvl1pPr>
          </a:lstStyle>
          <a:p>
            <a:pPr>
              <a:defRPr/>
            </a:pPr>
            <a:endParaRPr lang="ru-RU"/>
          </a:p>
        </p:txBody>
      </p:sp>
      <p:sp>
        <p:nvSpPr>
          <p:cNvPr id="5" name="Номер слайда 11"/>
          <p:cNvSpPr>
            <a:spLocks noGrp="1"/>
          </p:cNvSpPr>
          <p:nvPr>
            <p:ph type="sldNum" sz="quarter" idx="11"/>
          </p:nvPr>
        </p:nvSpPr>
        <p:spPr/>
        <p:txBody>
          <a:bodyPr/>
          <a:lstStyle>
            <a:lvl1pPr>
              <a:defRPr/>
            </a:lvl1pPr>
          </a:lstStyle>
          <a:p>
            <a:fld id="{BFF584D1-1A65-491B-87F5-836A867CEDFF}" type="slidenum">
              <a:rPr lang="ru-RU" altLang="ru-RU"/>
              <a:pPr/>
              <a:t>‹#›</a:t>
            </a:fld>
            <a:endParaRPr lang="ru-RU" altLang="ru-RU"/>
          </a:p>
        </p:txBody>
      </p:sp>
      <p:sp>
        <p:nvSpPr>
          <p:cNvPr id="6" name="Нижний колонтитул 13"/>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44725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27825" y="44450"/>
            <a:ext cx="2038350" cy="6553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12775" y="44450"/>
            <a:ext cx="5962650" cy="6553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9"/>
          <p:cNvSpPr>
            <a:spLocks noGrp="1"/>
          </p:cNvSpPr>
          <p:nvPr>
            <p:ph type="dt" sz="half" idx="10"/>
          </p:nvPr>
        </p:nvSpPr>
        <p:spPr/>
        <p:txBody>
          <a:bodyPr/>
          <a:lstStyle>
            <a:lvl1pPr>
              <a:defRPr/>
            </a:lvl1pPr>
          </a:lstStyle>
          <a:p>
            <a:pPr>
              <a:defRPr/>
            </a:pPr>
            <a:endParaRPr lang="ru-RU"/>
          </a:p>
        </p:txBody>
      </p:sp>
      <p:sp>
        <p:nvSpPr>
          <p:cNvPr id="5" name="Номер слайда 11"/>
          <p:cNvSpPr>
            <a:spLocks noGrp="1"/>
          </p:cNvSpPr>
          <p:nvPr>
            <p:ph type="sldNum" sz="quarter" idx="11"/>
          </p:nvPr>
        </p:nvSpPr>
        <p:spPr/>
        <p:txBody>
          <a:bodyPr/>
          <a:lstStyle>
            <a:lvl1pPr>
              <a:defRPr/>
            </a:lvl1pPr>
          </a:lstStyle>
          <a:p>
            <a:fld id="{39DC99B1-47C2-4B2B-8033-925DD03FD86C}" type="slidenum">
              <a:rPr lang="ru-RU" altLang="ru-RU"/>
              <a:pPr/>
              <a:t>‹#›</a:t>
            </a:fld>
            <a:endParaRPr lang="ru-RU" altLang="ru-RU"/>
          </a:p>
        </p:txBody>
      </p:sp>
      <p:sp>
        <p:nvSpPr>
          <p:cNvPr id="6" name="Нижний колонтитул 13"/>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47443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bg1"/>
                </a:solidFill>
                <a:latin typeface="Times New Roman"/>
                <a:cs typeface="Times New Roman"/>
              </a:defRPr>
            </a:lvl1pPr>
          </a:lstStyle>
          <a:p>
            <a:endParaRPr/>
          </a:p>
        </p:txBody>
      </p:sp>
      <p:sp>
        <p:nvSpPr>
          <p:cNvPr id="3" name="Holder 3"/>
          <p:cNvSpPr>
            <a:spLocks noGrp="1"/>
          </p:cNvSpPr>
          <p:nvPr>
            <p:ph sz="half" idx="2"/>
          </p:nvPr>
        </p:nvSpPr>
        <p:spPr>
          <a:xfrm>
            <a:off x="423328" y="1740391"/>
            <a:ext cx="1871345" cy="446276"/>
          </a:xfrm>
          <a:prstGeom prst="rect">
            <a:avLst/>
          </a:prstGeom>
        </p:spPr>
        <p:txBody>
          <a:bodyPr lIns="0" tIns="0" rIns="0" bIns="0">
            <a:spAutoFit/>
          </a:bodyPr>
          <a:lstStyle>
            <a:lvl1pPr>
              <a:defRPr b="0" i="0">
                <a:solidFill>
                  <a:schemeClr val="tx1"/>
                </a:solidFill>
              </a:defRPr>
            </a:lvl1pPr>
          </a:lstStyle>
          <a:p>
            <a:endParaRPr/>
          </a:p>
        </p:txBody>
      </p:sp>
      <p:sp>
        <p:nvSpPr>
          <p:cNvPr id="4" name="Holder 4"/>
          <p:cNvSpPr>
            <a:spLocks noGrp="1"/>
          </p:cNvSpPr>
          <p:nvPr>
            <p:ph sz="half" idx="3"/>
          </p:nvPr>
        </p:nvSpPr>
        <p:spPr>
          <a:xfrm>
            <a:off x="4709160" y="1577340"/>
            <a:ext cx="3977640" cy="446276"/>
          </a:xfrm>
          <a:prstGeom prst="rect">
            <a:avLst/>
          </a:prstGeom>
        </p:spPr>
        <p:txBody>
          <a:bodyPr lIns="0" tIns="0" rIns="0" bIns="0">
            <a:spAutoFit/>
          </a:bodyPr>
          <a:lstStyle>
            <a:lvl1pPr>
              <a:defRPr/>
            </a:lvl1pPr>
          </a:lstStyle>
          <a:p>
            <a:endParaRPr/>
          </a:p>
        </p:txBody>
      </p:sp>
      <p:sp>
        <p:nvSpPr>
          <p:cNvPr id="5" name="Holder 5"/>
          <p:cNvSpPr>
            <a:spLocks noGrp="1"/>
          </p:cNvSpPr>
          <p:nvPr>
            <p:ph type="ftr" sz="quarter" idx="10"/>
          </p:nvPr>
        </p:nvSpPr>
        <p:spPr/>
        <p:txBody>
          <a:bodyPr lIns="0" tIns="0" rIns="0" bIns="0"/>
          <a:lstStyle>
            <a:lvl1pPr algn="ctr">
              <a:defRPr>
                <a:solidFill>
                  <a:prstClr val="black">
                    <a:tint val="75000"/>
                  </a:prstClr>
                </a:solidFill>
              </a:defRPr>
            </a:lvl1pPr>
          </a:lstStyle>
          <a:p>
            <a:pPr>
              <a:defRPr/>
            </a:pPr>
            <a:endParaRPr/>
          </a:p>
        </p:txBody>
      </p:sp>
      <p:sp>
        <p:nvSpPr>
          <p:cNvPr id="6" name="Holder 6"/>
          <p:cNvSpPr>
            <a:spLocks noGrp="1"/>
          </p:cNvSpPr>
          <p:nvPr>
            <p:ph type="dt" sz="half" idx="11"/>
          </p:nvPr>
        </p:nvSpPr>
        <p:spPr/>
        <p:txBody>
          <a:bodyPr lIns="0" tIns="0" rIns="0" bIns="0"/>
          <a:lstStyle>
            <a:lvl1pPr algn="l">
              <a:defRPr>
                <a:solidFill>
                  <a:prstClr val="black">
                    <a:tint val="75000"/>
                  </a:prstClr>
                </a:solidFill>
              </a:defRPr>
            </a:lvl1pPr>
          </a:lstStyle>
          <a:p>
            <a:pPr>
              <a:defRPr/>
            </a:pPr>
            <a:fld id="{63A4F6FA-338C-4763-B411-7B6D371C08B3}" type="datetimeFigureOut">
              <a:rPr lang="en-US"/>
              <a:pPr>
                <a:defRPr/>
              </a:pPr>
              <a:t>8/24/2017</a:t>
            </a:fld>
            <a:endParaRPr lang="en-US"/>
          </a:p>
        </p:txBody>
      </p:sp>
      <p:sp>
        <p:nvSpPr>
          <p:cNvPr id="7" name="Holder 7"/>
          <p:cNvSpPr>
            <a:spLocks noGrp="1"/>
          </p:cNvSpPr>
          <p:nvPr>
            <p:ph type="sldNum" sz="quarter" idx="12"/>
          </p:nvPr>
        </p:nvSpPr>
        <p:spPr/>
        <p:txBody>
          <a:bodyPr lIns="0" tIns="0" rIns="0" bIns="0"/>
          <a:lstStyle>
            <a:lvl1pPr algn="r">
              <a:defRPr>
                <a:solidFill>
                  <a:srgbClr val="898989"/>
                </a:solidFill>
              </a:defRPr>
            </a:lvl1pPr>
          </a:lstStyle>
          <a:p>
            <a:fld id="{FE54069E-144C-4B31-827E-8F39433EFEF7}" type="slidenum">
              <a:rPr lang="ru-RU" altLang="ru-RU"/>
              <a:pPr/>
              <a:t>‹#›</a:t>
            </a:fld>
            <a:endParaRPr lang="ru-RU" altLang="ru-RU"/>
          </a:p>
        </p:txBody>
      </p:sp>
    </p:spTree>
    <p:extLst>
      <p:ext uri="{BB962C8B-B14F-4D97-AF65-F5344CB8AC3E}">
        <p14:creationId xmlns:p14="http://schemas.microsoft.com/office/powerpoint/2010/main" val="3188443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1"/>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3"/>
          <p:cNvSpPr>
            <a:spLocks noGrp="1"/>
          </p:cNvSpPr>
          <p:nvPr>
            <p:ph type="sldNum" sz="quarter" idx="12"/>
          </p:nvPr>
        </p:nvSpPr>
        <p:spPr/>
        <p:txBody>
          <a:bodyPr/>
          <a:lstStyle>
            <a:lvl1pPr>
              <a:defRPr/>
            </a:lvl1pPr>
          </a:lstStyle>
          <a:p>
            <a:fld id="{B29A6539-BE17-4FF1-BB7B-6E62C47F54B1}" type="slidenum">
              <a:rPr lang="ru-RU" altLang="ru-RU"/>
              <a:pPr/>
              <a:t>‹#›</a:t>
            </a:fld>
            <a:endParaRPr lang="ru-RU" altLang="ru-RU"/>
          </a:p>
        </p:txBody>
      </p:sp>
    </p:spTree>
    <p:extLst>
      <p:ext uri="{BB962C8B-B14F-4D97-AF65-F5344CB8AC3E}">
        <p14:creationId xmlns:p14="http://schemas.microsoft.com/office/powerpoint/2010/main" val="3506271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1"/>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3"/>
          <p:cNvSpPr>
            <a:spLocks noGrp="1"/>
          </p:cNvSpPr>
          <p:nvPr>
            <p:ph type="sldNum" sz="quarter" idx="12"/>
          </p:nvPr>
        </p:nvSpPr>
        <p:spPr/>
        <p:txBody>
          <a:bodyPr/>
          <a:lstStyle>
            <a:lvl1pPr>
              <a:defRPr/>
            </a:lvl1pPr>
          </a:lstStyle>
          <a:p>
            <a:fld id="{22A4A2CA-E95C-4374-A20C-BE4E597E3C08}" type="slidenum">
              <a:rPr lang="ru-RU" altLang="ru-RU"/>
              <a:pPr/>
              <a:t>‹#›</a:t>
            </a:fld>
            <a:endParaRPr lang="ru-RU" altLang="ru-RU"/>
          </a:p>
        </p:txBody>
      </p:sp>
    </p:spTree>
    <p:extLst>
      <p:ext uri="{BB962C8B-B14F-4D97-AF65-F5344CB8AC3E}">
        <p14:creationId xmlns:p14="http://schemas.microsoft.com/office/powerpoint/2010/main" val="1270099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1"/>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3"/>
          <p:cNvSpPr>
            <a:spLocks noGrp="1"/>
          </p:cNvSpPr>
          <p:nvPr>
            <p:ph type="sldNum" sz="quarter" idx="12"/>
          </p:nvPr>
        </p:nvSpPr>
        <p:spPr/>
        <p:txBody>
          <a:bodyPr/>
          <a:lstStyle>
            <a:lvl1pPr>
              <a:defRPr/>
            </a:lvl1pPr>
          </a:lstStyle>
          <a:p>
            <a:fld id="{0B4617B6-C3F1-4FE6-AA7E-8E5B9DB95645}" type="slidenum">
              <a:rPr lang="ru-RU" altLang="ru-RU"/>
              <a:pPr/>
              <a:t>‹#›</a:t>
            </a:fld>
            <a:endParaRPr lang="ru-RU" altLang="ru-RU"/>
          </a:p>
        </p:txBody>
      </p:sp>
    </p:spTree>
    <p:extLst>
      <p:ext uri="{BB962C8B-B14F-4D97-AF65-F5344CB8AC3E}">
        <p14:creationId xmlns:p14="http://schemas.microsoft.com/office/powerpoint/2010/main" val="975689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12775" y="1989138"/>
            <a:ext cx="4000500"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765675" y="1989138"/>
            <a:ext cx="4000500"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1"/>
          <p:cNvSpPr>
            <a:spLocks noGrp="1"/>
          </p:cNvSpPr>
          <p:nvPr>
            <p:ph type="dt" sz="half" idx="10"/>
          </p:nvPr>
        </p:nvSpPr>
        <p:spPr/>
        <p:txBody>
          <a:bodyPr/>
          <a:lstStyle>
            <a:lvl1pPr>
              <a:defRPr/>
            </a:lvl1pPr>
          </a:lstStyle>
          <a:p>
            <a:pPr>
              <a:defRPr/>
            </a:pPr>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3"/>
          <p:cNvSpPr>
            <a:spLocks noGrp="1"/>
          </p:cNvSpPr>
          <p:nvPr>
            <p:ph type="sldNum" sz="quarter" idx="12"/>
          </p:nvPr>
        </p:nvSpPr>
        <p:spPr/>
        <p:txBody>
          <a:bodyPr/>
          <a:lstStyle>
            <a:lvl1pPr>
              <a:defRPr/>
            </a:lvl1pPr>
          </a:lstStyle>
          <a:p>
            <a:fld id="{3F800485-C301-4A55-8A46-345FE1A31026}" type="slidenum">
              <a:rPr lang="ru-RU" altLang="ru-RU"/>
              <a:pPr/>
              <a:t>‹#›</a:t>
            </a:fld>
            <a:endParaRPr lang="ru-RU" altLang="ru-RU"/>
          </a:p>
        </p:txBody>
      </p:sp>
    </p:spTree>
    <p:extLst>
      <p:ext uri="{BB962C8B-B14F-4D97-AF65-F5344CB8AC3E}">
        <p14:creationId xmlns:p14="http://schemas.microsoft.com/office/powerpoint/2010/main" val="4106451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1"/>
          <p:cNvSpPr>
            <a:spLocks noGrp="1"/>
          </p:cNvSpPr>
          <p:nvPr>
            <p:ph type="dt" sz="half" idx="10"/>
          </p:nvPr>
        </p:nvSpPr>
        <p:spPr/>
        <p:txBody>
          <a:bodyPr/>
          <a:lstStyle>
            <a:lvl1pPr>
              <a:defRPr/>
            </a:lvl1pPr>
          </a:lstStyle>
          <a:p>
            <a:pPr>
              <a:defRPr/>
            </a:pPr>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3"/>
          <p:cNvSpPr>
            <a:spLocks noGrp="1"/>
          </p:cNvSpPr>
          <p:nvPr>
            <p:ph type="sldNum" sz="quarter" idx="12"/>
          </p:nvPr>
        </p:nvSpPr>
        <p:spPr/>
        <p:txBody>
          <a:bodyPr/>
          <a:lstStyle>
            <a:lvl1pPr>
              <a:defRPr/>
            </a:lvl1pPr>
          </a:lstStyle>
          <a:p>
            <a:fld id="{A2441AFC-BB31-46A7-BCDD-9F0D889071FA}" type="slidenum">
              <a:rPr lang="ru-RU" altLang="ru-RU"/>
              <a:pPr/>
              <a:t>‹#›</a:t>
            </a:fld>
            <a:endParaRPr lang="ru-RU" altLang="ru-RU"/>
          </a:p>
        </p:txBody>
      </p:sp>
    </p:spTree>
    <p:extLst>
      <p:ext uri="{BB962C8B-B14F-4D97-AF65-F5344CB8AC3E}">
        <p14:creationId xmlns:p14="http://schemas.microsoft.com/office/powerpoint/2010/main" val="167432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1"/>
          <p:cNvSpPr>
            <a:spLocks noGrp="1"/>
          </p:cNvSpPr>
          <p:nvPr>
            <p:ph type="dt" sz="half" idx="10"/>
          </p:nvPr>
        </p:nvSpPr>
        <p:spPr/>
        <p:txBody>
          <a:bodyPr/>
          <a:lstStyle>
            <a:lvl1pPr>
              <a:defRPr/>
            </a:lvl1pPr>
          </a:lstStyle>
          <a:p>
            <a:pPr>
              <a:defRPr/>
            </a:pPr>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3"/>
          <p:cNvSpPr>
            <a:spLocks noGrp="1"/>
          </p:cNvSpPr>
          <p:nvPr>
            <p:ph type="sldNum" sz="quarter" idx="12"/>
          </p:nvPr>
        </p:nvSpPr>
        <p:spPr/>
        <p:txBody>
          <a:bodyPr/>
          <a:lstStyle>
            <a:lvl1pPr>
              <a:defRPr/>
            </a:lvl1pPr>
          </a:lstStyle>
          <a:p>
            <a:fld id="{FE6A4C30-D9F2-4F57-82D2-32691580B6A4}" type="slidenum">
              <a:rPr lang="ru-RU" altLang="ru-RU"/>
              <a:pPr/>
              <a:t>‹#›</a:t>
            </a:fld>
            <a:endParaRPr lang="ru-RU" altLang="ru-RU"/>
          </a:p>
        </p:txBody>
      </p:sp>
    </p:spTree>
    <p:extLst>
      <p:ext uri="{BB962C8B-B14F-4D97-AF65-F5344CB8AC3E}">
        <p14:creationId xmlns:p14="http://schemas.microsoft.com/office/powerpoint/2010/main" val="1269027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3"/>
          <p:cNvSpPr>
            <a:spLocks noGrp="1"/>
          </p:cNvSpPr>
          <p:nvPr>
            <p:ph type="sldNum" sz="quarter" idx="12"/>
          </p:nvPr>
        </p:nvSpPr>
        <p:spPr/>
        <p:txBody>
          <a:bodyPr/>
          <a:lstStyle>
            <a:lvl1pPr>
              <a:defRPr/>
            </a:lvl1pPr>
          </a:lstStyle>
          <a:p>
            <a:fld id="{10ED0716-56C4-4DF1-B79F-5F1C0E050EAC}" type="slidenum">
              <a:rPr lang="ru-RU" altLang="ru-RU"/>
              <a:pPr/>
              <a:t>‹#›</a:t>
            </a:fld>
            <a:endParaRPr lang="ru-RU" altLang="ru-RU"/>
          </a:p>
        </p:txBody>
      </p:sp>
    </p:spTree>
    <p:extLst>
      <p:ext uri="{BB962C8B-B14F-4D97-AF65-F5344CB8AC3E}">
        <p14:creationId xmlns:p14="http://schemas.microsoft.com/office/powerpoint/2010/main" val="4003298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9"/>
          <p:cNvSpPr>
            <a:spLocks noGrp="1"/>
          </p:cNvSpPr>
          <p:nvPr>
            <p:ph type="dt" sz="half" idx="10"/>
          </p:nvPr>
        </p:nvSpPr>
        <p:spPr/>
        <p:txBody>
          <a:bodyPr/>
          <a:lstStyle>
            <a:lvl1pPr>
              <a:defRPr/>
            </a:lvl1pPr>
          </a:lstStyle>
          <a:p>
            <a:pPr>
              <a:defRPr/>
            </a:pPr>
            <a:endParaRPr lang="ru-RU"/>
          </a:p>
        </p:txBody>
      </p:sp>
      <p:sp>
        <p:nvSpPr>
          <p:cNvPr id="5" name="Номер слайда 11"/>
          <p:cNvSpPr>
            <a:spLocks noGrp="1"/>
          </p:cNvSpPr>
          <p:nvPr>
            <p:ph type="sldNum" sz="quarter" idx="11"/>
          </p:nvPr>
        </p:nvSpPr>
        <p:spPr/>
        <p:txBody>
          <a:bodyPr/>
          <a:lstStyle>
            <a:lvl1pPr>
              <a:defRPr/>
            </a:lvl1pPr>
          </a:lstStyle>
          <a:p>
            <a:fld id="{13978290-FFB1-407E-838A-81F5E0CF1FA9}" type="slidenum">
              <a:rPr lang="ru-RU" altLang="ru-RU"/>
              <a:pPr/>
              <a:t>‹#›</a:t>
            </a:fld>
            <a:endParaRPr lang="ru-RU" altLang="ru-RU"/>
          </a:p>
        </p:txBody>
      </p:sp>
      <p:sp>
        <p:nvSpPr>
          <p:cNvPr id="6" name="Нижний колонтитул 13"/>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22084985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1"/>
          <p:cNvSpPr>
            <a:spLocks noGrp="1"/>
          </p:cNvSpPr>
          <p:nvPr>
            <p:ph type="dt" sz="half" idx="10"/>
          </p:nvPr>
        </p:nvSpPr>
        <p:spPr/>
        <p:txBody>
          <a:bodyPr/>
          <a:lstStyle>
            <a:lvl1pPr>
              <a:defRPr/>
            </a:lvl1pPr>
          </a:lstStyle>
          <a:p>
            <a:pPr>
              <a:defRPr/>
            </a:pPr>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3"/>
          <p:cNvSpPr>
            <a:spLocks noGrp="1"/>
          </p:cNvSpPr>
          <p:nvPr>
            <p:ph type="sldNum" sz="quarter" idx="12"/>
          </p:nvPr>
        </p:nvSpPr>
        <p:spPr/>
        <p:txBody>
          <a:bodyPr/>
          <a:lstStyle>
            <a:lvl1pPr>
              <a:defRPr/>
            </a:lvl1pPr>
          </a:lstStyle>
          <a:p>
            <a:fld id="{9A95B117-73B3-49F2-81AB-54253CAA01E7}" type="slidenum">
              <a:rPr lang="ru-RU" altLang="ru-RU"/>
              <a:pPr/>
              <a:t>‹#›</a:t>
            </a:fld>
            <a:endParaRPr lang="ru-RU" altLang="ru-RU"/>
          </a:p>
        </p:txBody>
      </p:sp>
    </p:spTree>
    <p:extLst>
      <p:ext uri="{BB962C8B-B14F-4D97-AF65-F5344CB8AC3E}">
        <p14:creationId xmlns:p14="http://schemas.microsoft.com/office/powerpoint/2010/main" val="1187064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1"/>
          <p:cNvSpPr>
            <a:spLocks noGrp="1"/>
          </p:cNvSpPr>
          <p:nvPr>
            <p:ph type="dt" sz="half" idx="10"/>
          </p:nvPr>
        </p:nvSpPr>
        <p:spPr/>
        <p:txBody>
          <a:bodyPr/>
          <a:lstStyle>
            <a:lvl1pPr>
              <a:defRPr/>
            </a:lvl1pPr>
          </a:lstStyle>
          <a:p>
            <a:pPr>
              <a:defRPr/>
            </a:pPr>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3"/>
          <p:cNvSpPr>
            <a:spLocks noGrp="1"/>
          </p:cNvSpPr>
          <p:nvPr>
            <p:ph type="sldNum" sz="quarter" idx="12"/>
          </p:nvPr>
        </p:nvSpPr>
        <p:spPr/>
        <p:txBody>
          <a:bodyPr/>
          <a:lstStyle>
            <a:lvl1pPr>
              <a:defRPr/>
            </a:lvl1pPr>
          </a:lstStyle>
          <a:p>
            <a:fld id="{3C0A0BD9-7124-4A89-BE10-9D321CF26632}" type="slidenum">
              <a:rPr lang="ru-RU" altLang="ru-RU"/>
              <a:pPr/>
              <a:t>‹#›</a:t>
            </a:fld>
            <a:endParaRPr lang="ru-RU" altLang="ru-RU"/>
          </a:p>
        </p:txBody>
      </p:sp>
    </p:spTree>
    <p:extLst>
      <p:ext uri="{BB962C8B-B14F-4D97-AF65-F5344CB8AC3E}">
        <p14:creationId xmlns:p14="http://schemas.microsoft.com/office/powerpoint/2010/main" val="3296597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1"/>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3"/>
          <p:cNvSpPr>
            <a:spLocks noGrp="1"/>
          </p:cNvSpPr>
          <p:nvPr>
            <p:ph type="sldNum" sz="quarter" idx="12"/>
          </p:nvPr>
        </p:nvSpPr>
        <p:spPr/>
        <p:txBody>
          <a:bodyPr/>
          <a:lstStyle>
            <a:lvl1pPr>
              <a:defRPr/>
            </a:lvl1pPr>
          </a:lstStyle>
          <a:p>
            <a:fld id="{A7E4AF34-E19D-4FEF-8525-FF40D87CFC09}" type="slidenum">
              <a:rPr lang="ru-RU" altLang="ru-RU"/>
              <a:pPr/>
              <a:t>‹#›</a:t>
            </a:fld>
            <a:endParaRPr lang="ru-RU" altLang="ru-RU"/>
          </a:p>
        </p:txBody>
      </p:sp>
    </p:spTree>
    <p:extLst>
      <p:ext uri="{BB962C8B-B14F-4D97-AF65-F5344CB8AC3E}">
        <p14:creationId xmlns:p14="http://schemas.microsoft.com/office/powerpoint/2010/main" val="40404411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27825" y="44450"/>
            <a:ext cx="2038350" cy="6553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12775" y="44450"/>
            <a:ext cx="5962650" cy="6553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1"/>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3"/>
          <p:cNvSpPr>
            <a:spLocks noGrp="1"/>
          </p:cNvSpPr>
          <p:nvPr>
            <p:ph type="sldNum" sz="quarter" idx="12"/>
          </p:nvPr>
        </p:nvSpPr>
        <p:spPr/>
        <p:txBody>
          <a:bodyPr/>
          <a:lstStyle>
            <a:lvl1pPr>
              <a:defRPr/>
            </a:lvl1pPr>
          </a:lstStyle>
          <a:p>
            <a:fld id="{E7EBB0DF-06A9-4589-81B6-57668E52BD87}" type="slidenum">
              <a:rPr lang="ru-RU" altLang="ru-RU"/>
              <a:pPr/>
              <a:t>‹#›</a:t>
            </a:fld>
            <a:endParaRPr lang="ru-RU" altLang="ru-RU"/>
          </a:p>
        </p:txBody>
      </p:sp>
    </p:spTree>
    <p:extLst>
      <p:ext uri="{BB962C8B-B14F-4D97-AF65-F5344CB8AC3E}">
        <p14:creationId xmlns:p14="http://schemas.microsoft.com/office/powerpoint/2010/main" val="38006961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11"/>
          <p:cNvSpPr>
            <a:spLocks noGrp="1"/>
          </p:cNvSpPr>
          <p:nvPr>
            <p:ph type="dt" sz="half" idx="10"/>
          </p:nvPr>
        </p:nvSpPr>
        <p:spPr/>
        <p:txBody>
          <a:bodyPr/>
          <a:lstStyle>
            <a:lvl1pPr>
              <a:defRPr/>
            </a:lvl1pPr>
          </a:lstStyle>
          <a:p>
            <a:pPr>
              <a:defRPr/>
            </a:pPr>
            <a:endParaRPr lang="ru-RU"/>
          </a:p>
        </p:txBody>
      </p:sp>
      <p:sp>
        <p:nvSpPr>
          <p:cNvPr id="5" name="Номер слайда 12"/>
          <p:cNvSpPr>
            <a:spLocks noGrp="1"/>
          </p:cNvSpPr>
          <p:nvPr>
            <p:ph type="sldNum" sz="quarter" idx="11"/>
          </p:nvPr>
        </p:nvSpPr>
        <p:spPr/>
        <p:txBody>
          <a:bodyPr/>
          <a:lstStyle>
            <a:lvl1pPr>
              <a:defRPr/>
            </a:lvl1pPr>
          </a:lstStyle>
          <a:p>
            <a:fld id="{118FF60A-B41E-4D0A-B6C1-4A4293157A0C}" type="slidenum">
              <a:rPr lang="ru-RU" altLang="ru-RU"/>
              <a:pPr/>
              <a:t>‹#›</a:t>
            </a:fld>
            <a:endParaRPr lang="ru-RU" altLang="ru-RU"/>
          </a:p>
        </p:txBody>
      </p:sp>
      <p:sp>
        <p:nvSpPr>
          <p:cNvPr id="6" name="Нижний колонтитул 13"/>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32931243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11"/>
          <p:cNvSpPr>
            <a:spLocks noGrp="1"/>
          </p:cNvSpPr>
          <p:nvPr>
            <p:ph type="dt" sz="half" idx="10"/>
          </p:nvPr>
        </p:nvSpPr>
        <p:spPr/>
        <p:txBody>
          <a:bodyPr/>
          <a:lstStyle>
            <a:lvl1pPr>
              <a:defRPr/>
            </a:lvl1pPr>
          </a:lstStyle>
          <a:p>
            <a:pPr>
              <a:defRPr/>
            </a:pPr>
            <a:endParaRPr lang="ru-RU"/>
          </a:p>
        </p:txBody>
      </p:sp>
      <p:sp>
        <p:nvSpPr>
          <p:cNvPr id="5" name="Номер слайда 12"/>
          <p:cNvSpPr>
            <a:spLocks noGrp="1"/>
          </p:cNvSpPr>
          <p:nvPr>
            <p:ph type="sldNum" sz="quarter" idx="11"/>
          </p:nvPr>
        </p:nvSpPr>
        <p:spPr/>
        <p:txBody>
          <a:bodyPr/>
          <a:lstStyle>
            <a:lvl1pPr>
              <a:defRPr/>
            </a:lvl1pPr>
          </a:lstStyle>
          <a:p>
            <a:fld id="{68868A11-151E-41B5-8294-F7EDF2CC7B48}" type="slidenum">
              <a:rPr lang="ru-RU" altLang="ru-RU"/>
              <a:pPr/>
              <a:t>‹#›</a:t>
            </a:fld>
            <a:endParaRPr lang="ru-RU" altLang="ru-RU"/>
          </a:p>
        </p:txBody>
      </p:sp>
      <p:sp>
        <p:nvSpPr>
          <p:cNvPr id="6" name="Нижний колонтитул 13"/>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23683122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11"/>
          <p:cNvSpPr>
            <a:spLocks noGrp="1"/>
          </p:cNvSpPr>
          <p:nvPr>
            <p:ph type="dt" sz="half" idx="10"/>
          </p:nvPr>
        </p:nvSpPr>
        <p:spPr/>
        <p:txBody>
          <a:bodyPr/>
          <a:lstStyle>
            <a:lvl1pPr>
              <a:defRPr/>
            </a:lvl1pPr>
          </a:lstStyle>
          <a:p>
            <a:pPr>
              <a:defRPr/>
            </a:pPr>
            <a:endParaRPr lang="ru-RU"/>
          </a:p>
        </p:txBody>
      </p:sp>
      <p:sp>
        <p:nvSpPr>
          <p:cNvPr id="5" name="Номер слайда 12"/>
          <p:cNvSpPr>
            <a:spLocks noGrp="1"/>
          </p:cNvSpPr>
          <p:nvPr>
            <p:ph type="sldNum" sz="quarter" idx="11"/>
          </p:nvPr>
        </p:nvSpPr>
        <p:spPr/>
        <p:txBody>
          <a:bodyPr/>
          <a:lstStyle>
            <a:lvl1pPr>
              <a:defRPr/>
            </a:lvl1pPr>
          </a:lstStyle>
          <a:p>
            <a:fld id="{F7CEE9F2-3185-4536-9B69-7F6D919613DC}" type="slidenum">
              <a:rPr lang="ru-RU" altLang="ru-RU"/>
              <a:pPr/>
              <a:t>‹#›</a:t>
            </a:fld>
            <a:endParaRPr lang="ru-RU" altLang="ru-RU"/>
          </a:p>
        </p:txBody>
      </p:sp>
      <p:sp>
        <p:nvSpPr>
          <p:cNvPr id="6" name="Нижний колонтитул 13"/>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40219484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12775" y="1989138"/>
            <a:ext cx="4000500"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765675" y="1989138"/>
            <a:ext cx="4000500"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11"/>
          <p:cNvSpPr>
            <a:spLocks noGrp="1"/>
          </p:cNvSpPr>
          <p:nvPr>
            <p:ph type="dt" sz="half" idx="10"/>
          </p:nvPr>
        </p:nvSpPr>
        <p:spPr/>
        <p:txBody>
          <a:bodyPr/>
          <a:lstStyle>
            <a:lvl1pPr>
              <a:defRPr/>
            </a:lvl1pPr>
          </a:lstStyle>
          <a:p>
            <a:pPr>
              <a:defRPr/>
            </a:pPr>
            <a:endParaRPr lang="ru-RU"/>
          </a:p>
        </p:txBody>
      </p:sp>
      <p:sp>
        <p:nvSpPr>
          <p:cNvPr id="6" name="Номер слайда 12"/>
          <p:cNvSpPr>
            <a:spLocks noGrp="1"/>
          </p:cNvSpPr>
          <p:nvPr>
            <p:ph type="sldNum" sz="quarter" idx="11"/>
          </p:nvPr>
        </p:nvSpPr>
        <p:spPr/>
        <p:txBody>
          <a:bodyPr/>
          <a:lstStyle>
            <a:lvl1pPr>
              <a:defRPr/>
            </a:lvl1pPr>
          </a:lstStyle>
          <a:p>
            <a:fld id="{B0FCB6CA-2628-4BE2-AADB-397323DF591C}" type="slidenum">
              <a:rPr lang="ru-RU" altLang="ru-RU"/>
              <a:pPr/>
              <a:t>‹#›</a:t>
            </a:fld>
            <a:endParaRPr lang="ru-RU" altLang="ru-RU"/>
          </a:p>
        </p:txBody>
      </p:sp>
      <p:sp>
        <p:nvSpPr>
          <p:cNvPr id="7" name="Нижний колонтитул 13"/>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8022041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11"/>
          <p:cNvSpPr>
            <a:spLocks noGrp="1"/>
          </p:cNvSpPr>
          <p:nvPr>
            <p:ph type="dt" sz="half" idx="10"/>
          </p:nvPr>
        </p:nvSpPr>
        <p:spPr/>
        <p:txBody>
          <a:bodyPr/>
          <a:lstStyle>
            <a:lvl1pPr>
              <a:defRPr/>
            </a:lvl1pPr>
          </a:lstStyle>
          <a:p>
            <a:pPr>
              <a:defRPr/>
            </a:pPr>
            <a:endParaRPr lang="ru-RU"/>
          </a:p>
        </p:txBody>
      </p:sp>
      <p:sp>
        <p:nvSpPr>
          <p:cNvPr id="8" name="Номер слайда 12"/>
          <p:cNvSpPr>
            <a:spLocks noGrp="1"/>
          </p:cNvSpPr>
          <p:nvPr>
            <p:ph type="sldNum" sz="quarter" idx="11"/>
          </p:nvPr>
        </p:nvSpPr>
        <p:spPr/>
        <p:txBody>
          <a:bodyPr/>
          <a:lstStyle>
            <a:lvl1pPr>
              <a:defRPr/>
            </a:lvl1pPr>
          </a:lstStyle>
          <a:p>
            <a:fld id="{6991C6CB-C138-4834-9238-85A76C54B92C}" type="slidenum">
              <a:rPr lang="ru-RU" altLang="ru-RU"/>
              <a:pPr/>
              <a:t>‹#›</a:t>
            </a:fld>
            <a:endParaRPr lang="ru-RU" altLang="ru-RU"/>
          </a:p>
        </p:txBody>
      </p:sp>
      <p:sp>
        <p:nvSpPr>
          <p:cNvPr id="9" name="Нижний колонтитул 13"/>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40802380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11"/>
          <p:cNvSpPr>
            <a:spLocks noGrp="1"/>
          </p:cNvSpPr>
          <p:nvPr>
            <p:ph type="dt" sz="half" idx="10"/>
          </p:nvPr>
        </p:nvSpPr>
        <p:spPr/>
        <p:txBody>
          <a:bodyPr/>
          <a:lstStyle>
            <a:lvl1pPr>
              <a:defRPr/>
            </a:lvl1pPr>
          </a:lstStyle>
          <a:p>
            <a:pPr>
              <a:defRPr/>
            </a:pPr>
            <a:endParaRPr lang="ru-RU"/>
          </a:p>
        </p:txBody>
      </p:sp>
      <p:sp>
        <p:nvSpPr>
          <p:cNvPr id="4" name="Номер слайда 12"/>
          <p:cNvSpPr>
            <a:spLocks noGrp="1"/>
          </p:cNvSpPr>
          <p:nvPr>
            <p:ph type="sldNum" sz="quarter" idx="11"/>
          </p:nvPr>
        </p:nvSpPr>
        <p:spPr/>
        <p:txBody>
          <a:bodyPr/>
          <a:lstStyle>
            <a:lvl1pPr>
              <a:defRPr/>
            </a:lvl1pPr>
          </a:lstStyle>
          <a:p>
            <a:fld id="{7A75AD74-C1EF-4C8A-90D6-2CA2F14E42AD}" type="slidenum">
              <a:rPr lang="ru-RU" altLang="ru-RU"/>
              <a:pPr/>
              <a:t>‹#›</a:t>
            </a:fld>
            <a:endParaRPr lang="ru-RU" altLang="ru-RU"/>
          </a:p>
        </p:txBody>
      </p:sp>
      <p:sp>
        <p:nvSpPr>
          <p:cNvPr id="5" name="Нижний колонтитул 13"/>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3405852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9"/>
          <p:cNvSpPr>
            <a:spLocks noGrp="1"/>
          </p:cNvSpPr>
          <p:nvPr>
            <p:ph type="dt" sz="half" idx="10"/>
          </p:nvPr>
        </p:nvSpPr>
        <p:spPr/>
        <p:txBody>
          <a:bodyPr/>
          <a:lstStyle>
            <a:lvl1pPr>
              <a:defRPr/>
            </a:lvl1pPr>
          </a:lstStyle>
          <a:p>
            <a:pPr>
              <a:defRPr/>
            </a:pPr>
            <a:endParaRPr lang="ru-RU"/>
          </a:p>
        </p:txBody>
      </p:sp>
      <p:sp>
        <p:nvSpPr>
          <p:cNvPr id="5" name="Номер слайда 11"/>
          <p:cNvSpPr>
            <a:spLocks noGrp="1"/>
          </p:cNvSpPr>
          <p:nvPr>
            <p:ph type="sldNum" sz="quarter" idx="11"/>
          </p:nvPr>
        </p:nvSpPr>
        <p:spPr/>
        <p:txBody>
          <a:bodyPr/>
          <a:lstStyle>
            <a:lvl1pPr>
              <a:defRPr/>
            </a:lvl1pPr>
          </a:lstStyle>
          <a:p>
            <a:fld id="{0598C0F6-C6D1-42CD-AAF9-CCA388DEB675}" type="slidenum">
              <a:rPr lang="ru-RU" altLang="ru-RU"/>
              <a:pPr/>
              <a:t>‹#›</a:t>
            </a:fld>
            <a:endParaRPr lang="ru-RU" altLang="ru-RU"/>
          </a:p>
        </p:txBody>
      </p:sp>
      <p:sp>
        <p:nvSpPr>
          <p:cNvPr id="6" name="Нижний колонтитул 13"/>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40377598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1"/>
          <p:cNvSpPr>
            <a:spLocks noGrp="1"/>
          </p:cNvSpPr>
          <p:nvPr>
            <p:ph type="dt" sz="half" idx="10"/>
          </p:nvPr>
        </p:nvSpPr>
        <p:spPr/>
        <p:txBody>
          <a:bodyPr/>
          <a:lstStyle>
            <a:lvl1pPr>
              <a:defRPr/>
            </a:lvl1pPr>
          </a:lstStyle>
          <a:p>
            <a:pPr>
              <a:defRPr/>
            </a:pPr>
            <a:endParaRPr lang="ru-RU"/>
          </a:p>
        </p:txBody>
      </p:sp>
      <p:sp>
        <p:nvSpPr>
          <p:cNvPr id="3" name="Номер слайда 12"/>
          <p:cNvSpPr>
            <a:spLocks noGrp="1"/>
          </p:cNvSpPr>
          <p:nvPr>
            <p:ph type="sldNum" sz="quarter" idx="11"/>
          </p:nvPr>
        </p:nvSpPr>
        <p:spPr/>
        <p:txBody>
          <a:bodyPr/>
          <a:lstStyle>
            <a:lvl1pPr>
              <a:defRPr/>
            </a:lvl1pPr>
          </a:lstStyle>
          <a:p>
            <a:fld id="{F8C7D00B-A202-4CEA-A2DE-78892A78ECE2}" type="slidenum">
              <a:rPr lang="ru-RU" altLang="ru-RU"/>
              <a:pPr/>
              <a:t>‹#›</a:t>
            </a:fld>
            <a:endParaRPr lang="ru-RU" altLang="ru-RU"/>
          </a:p>
        </p:txBody>
      </p:sp>
      <p:sp>
        <p:nvSpPr>
          <p:cNvPr id="4" name="Нижний колонтитул 13"/>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21908065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11"/>
          <p:cNvSpPr>
            <a:spLocks noGrp="1"/>
          </p:cNvSpPr>
          <p:nvPr>
            <p:ph type="dt" sz="half" idx="10"/>
          </p:nvPr>
        </p:nvSpPr>
        <p:spPr/>
        <p:txBody>
          <a:bodyPr/>
          <a:lstStyle>
            <a:lvl1pPr>
              <a:defRPr/>
            </a:lvl1pPr>
          </a:lstStyle>
          <a:p>
            <a:pPr>
              <a:defRPr/>
            </a:pPr>
            <a:endParaRPr lang="ru-RU"/>
          </a:p>
        </p:txBody>
      </p:sp>
      <p:sp>
        <p:nvSpPr>
          <p:cNvPr id="6" name="Номер слайда 12"/>
          <p:cNvSpPr>
            <a:spLocks noGrp="1"/>
          </p:cNvSpPr>
          <p:nvPr>
            <p:ph type="sldNum" sz="quarter" idx="11"/>
          </p:nvPr>
        </p:nvSpPr>
        <p:spPr/>
        <p:txBody>
          <a:bodyPr/>
          <a:lstStyle>
            <a:lvl1pPr>
              <a:defRPr/>
            </a:lvl1pPr>
          </a:lstStyle>
          <a:p>
            <a:fld id="{C034AF9C-16C5-406B-8790-0FE6E14C1B9D}" type="slidenum">
              <a:rPr lang="ru-RU" altLang="ru-RU"/>
              <a:pPr/>
              <a:t>‹#›</a:t>
            </a:fld>
            <a:endParaRPr lang="ru-RU" altLang="ru-RU"/>
          </a:p>
        </p:txBody>
      </p:sp>
      <p:sp>
        <p:nvSpPr>
          <p:cNvPr id="7" name="Нижний колонтитул 13"/>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688181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11"/>
          <p:cNvSpPr>
            <a:spLocks noGrp="1"/>
          </p:cNvSpPr>
          <p:nvPr>
            <p:ph type="dt" sz="half" idx="10"/>
          </p:nvPr>
        </p:nvSpPr>
        <p:spPr/>
        <p:txBody>
          <a:bodyPr/>
          <a:lstStyle>
            <a:lvl1pPr>
              <a:defRPr/>
            </a:lvl1pPr>
          </a:lstStyle>
          <a:p>
            <a:pPr>
              <a:defRPr/>
            </a:pPr>
            <a:endParaRPr lang="ru-RU"/>
          </a:p>
        </p:txBody>
      </p:sp>
      <p:sp>
        <p:nvSpPr>
          <p:cNvPr id="6" name="Номер слайда 12"/>
          <p:cNvSpPr>
            <a:spLocks noGrp="1"/>
          </p:cNvSpPr>
          <p:nvPr>
            <p:ph type="sldNum" sz="quarter" idx="11"/>
          </p:nvPr>
        </p:nvSpPr>
        <p:spPr/>
        <p:txBody>
          <a:bodyPr/>
          <a:lstStyle>
            <a:lvl1pPr>
              <a:defRPr/>
            </a:lvl1pPr>
          </a:lstStyle>
          <a:p>
            <a:fld id="{8FA7D6FA-5DC1-450D-81AE-78428C2FC147}" type="slidenum">
              <a:rPr lang="ru-RU" altLang="ru-RU"/>
              <a:pPr/>
              <a:t>‹#›</a:t>
            </a:fld>
            <a:endParaRPr lang="ru-RU" altLang="ru-RU"/>
          </a:p>
        </p:txBody>
      </p:sp>
      <p:sp>
        <p:nvSpPr>
          <p:cNvPr id="7" name="Нижний колонтитул 13"/>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309873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11"/>
          <p:cNvSpPr>
            <a:spLocks noGrp="1"/>
          </p:cNvSpPr>
          <p:nvPr>
            <p:ph type="dt" sz="half" idx="10"/>
          </p:nvPr>
        </p:nvSpPr>
        <p:spPr/>
        <p:txBody>
          <a:bodyPr/>
          <a:lstStyle>
            <a:lvl1pPr>
              <a:defRPr/>
            </a:lvl1pPr>
          </a:lstStyle>
          <a:p>
            <a:pPr>
              <a:defRPr/>
            </a:pPr>
            <a:endParaRPr lang="ru-RU"/>
          </a:p>
        </p:txBody>
      </p:sp>
      <p:sp>
        <p:nvSpPr>
          <p:cNvPr id="5" name="Номер слайда 12"/>
          <p:cNvSpPr>
            <a:spLocks noGrp="1"/>
          </p:cNvSpPr>
          <p:nvPr>
            <p:ph type="sldNum" sz="quarter" idx="11"/>
          </p:nvPr>
        </p:nvSpPr>
        <p:spPr/>
        <p:txBody>
          <a:bodyPr/>
          <a:lstStyle>
            <a:lvl1pPr>
              <a:defRPr/>
            </a:lvl1pPr>
          </a:lstStyle>
          <a:p>
            <a:fld id="{2E1E76DF-AC2D-44FA-88CE-DFA740BA4327}" type="slidenum">
              <a:rPr lang="ru-RU" altLang="ru-RU"/>
              <a:pPr/>
              <a:t>‹#›</a:t>
            </a:fld>
            <a:endParaRPr lang="ru-RU" altLang="ru-RU"/>
          </a:p>
        </p:txBody>
      </p:sp>
      <p:sp>
        <p:nvSpPr>
          <p:cNvPr id="6" name="Нижний колонтитул 13"/>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22566300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27825" y="44450"/>
            <a:ext cx="2038350" cy="6553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12775" y="44450"/>
            <a:ext cx="5962650" cy="6553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11"/>
          <p:cNvSpPr>
            <a:spLocks noGrp="1"/>
          </p:cNvSpPr>
          <p:nvPr>
            <p:ph type="dt" sz="half" idx="10"/>
          </p:nvPr>
        </p:nvSpPr>
        <p:spPr/>
        <p:txBody>
          <a:bodyPr/>
          <a:lstStyle>
            <a:lvl1pPr>
              <a:defRPr/>
            </a:lvl1pPr>
          </a:lstStyle>
          <a:p>
            <a:pPr>
              <a:defRPr/>
            </a:pPr>
            <a:endParaRPr lang="ru-RU"/>
          </a:p>
        </p:txBody>
      </p:sp>
      <p:sp>
        <p:nvSpPr>
          <p:cNvPr id="5" name="Номер слайда 12"/>
          <p:cNvSpPr>
            <a:spLocks noGrp="1"/>
          </p:cNvSpPr>
          <p:nvPr>
            <p:ph type="sldNum" sz="quarter" idx="11"/>
          </p:nvPr>
        </p:nvSpPr>
        <p:spPr/>
        <p:txBody>
          <a:bodyPr/>
          <a:lstStyle>
            <a:lvl1pPr>
              <a:defRPr/>
            </a:lvl1pPr>
          </a:lstStyle>
          <a:p>
            <a:fld id="{A717F838-8B1F-41C4-8729-359204993262}" type="slidenum">
              <a:rPr lang="ru-RU" altLang="ru-RU"/>
              <a:pPr/>
              <a:t>‹#›</a:t>
            </a:fld>
            <a:endParaRPr lang="ru-RU" altLang="ru-RU"/>
          </a:p>
        </p:txBody>
      </p:sp>
      <p:sp>
        <p:nvSpPr>
          <p:cNvPr id="6" name="Нижний колонтитул 13"/>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30310535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7C93F2D0-426A-4BFF-8EA2-6DD75BD4C801}" type="slidenum">
              <a:rPr lang="ru-RU" altLang="ru-RU"/>
              <a:pPr/>
              <a:t>‹#›</a:t>
            </a:fld>
            <a:endParaRPr lang="ru-RU" altLang="ru-RU"/>
          </a:p>
        </p:txBody>
      </p:sp>
    </p:spTree>
    <p:extLst>
      <p:ext uri="{BB962C8B-B14F-4D97-AF65-F5344CB8AC3E}">
        <p14:creationId xmlns:p14="http://schemas.microsoft.com/office/powerpoint/2010/main" val="23944887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E1662BF3-4DF4-466F-B9AC-6DECB6151B15}" type="slidenum">
              <a:rPr lang="ru-RU" altLang="ru-RU"/>
              <a:pPr/>
              <a:t>‹#›</a:t>
            </a:fld>
            <a:endParaRPr lang="ru-RU" altLang="ru-RU"/>
          </a:p>
        </p:txBody>
      </p:sp>
    </p:spTree>
    <p:extLst>
      <p:ext uri="{BB962C8B-B14F-4D97-AF65-F5344CB8AC3E}">
        <p14:creationId xmlns:p14="http://schemas.microsoft.com/office/powerpoint/2010/main" val="18205345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02F3146E-96BB-4668-B2BB-A1D20C9D21F1}" type="slidenum">
              <a:rPr lang="ru-RU" altLang="ru-RU"/>
              <a:pPr/>
              <a:t>‹#›</a:t>
            </a:fld>
            <a:endParaRPr lang="ru-RU" altLang="ru-RU"/>
          </a:p>
        </p:txBody>
      </p:sp>
    </p:spTree>
    <p:extLst>
      <p:ext uri="{BB962C8B-B14F-4D97-AF65-F5344CB8AC3E}">
        <p14:creationId xmlns:p14="http://schemas.microsoft.com/office/powerpoint/2010/main" val="13789564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12775" y="1989138"/>
            <a:ext cx="4000500"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765675" y="1989138"/>
            <a:ext cx="4000500"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DA3E0DF9-1E93-4BF3-BD4F-E443D672F4D6}" type="slidenum">
              <a:rPr lang="ru-RU" altLang="ru-RU"/>
              <a:pPr/>
              <a:t>‹#›</a:t>
            </a:fld>
            <a:endParaRPr lang="ru-RU" altLang="ru-RU"/>
          </a:p>
        </p:txBody>
      </p:sp>
    </p:spTree>
    <p:extLst>
      <p:ext uri="{BB962C8B-B14F-4D97-AF65-F5344CB8AC3E}">
        <p14:creationId xmlns:p14="http://schemas.microsoft.com/office/powerpoint/2010/main" val="27619896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fld id="{3E26674B-D780-4F52-A988-65A0AAEBFCD6}" type="slidenum">
              <a:rPr lang="ru-RU" altLang="ru-RU"/>
              <a:pPr/>
              <a:t>‹#›</a:t>
            </a:fld>
            <a:endParaRPr lang="ru-RU" altLang="ru-RU"/>
          </a:p>
        </p:txBody>
      </p:sp>
    </p:spTree>
    <p:extLst>
      <p:ext uri="{BB962C8B-B14F-4D97-AF65-F5344CB8AC3E}">
        <p14:creationId xmlns:p14="http://schemas.microsoft.com/office/powerpoint/2010/main" val="1679097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12775" y="1989138"/>
            <a:ext cx="4000500"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765675" y="1989138"/>
            <a:ext cx="4000500"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9"/>
          <p:cNvSpPr>
            <a:spLocks noGrp="1"/>
          </p:cNvSpPr>
          <p:nvPr>
            <p:ph type="dt" sz="half" idx="10"/>
          </p:nvPr>
        </p:nvSpPr>
        <p:spPr/>
        <p:txBody>
          <a:bodyPr/>
          <a:lstStyle>
            <a:lvl1pPr>
              <a:defRPr/>
            </a:lvl1pPr>
          </a:lstStyle>
          <a:p>
            <a:pPr>
              <a:defRPr/>
            </a:pPr>
            <a:endParaRPr lang="ru-RU"/>
          </a:p>
        </p:txBody>
      </p:sp>
      <p:sp>
        <p:nvSpPr>
          <p:cNvPr id="6" name="Номер слайда 11"/>
          <p:cNvSpPr>
            <a:spLocks noGrp="1"/>
          </p:cNvSpPr>
          <p:nvPr>
            <p:ph type="sldNum" sz="quarter" idx="11"/>
          </p:nvPr>
        </p:nvSpPr>
        <p:spPr/>
        <p:txBody>
          <a:bodyPr/>
          <a:lstStyle>
            <a:lvl1pPr>
              <a:defRPr/>
            </a:lvl1pPr>
          </a:lstStyle>
          <a:p>
            <a:fld id="{E1DB1677-EC0A-4F06-95A0-1084FDB2AC0D}" type="slidenum">
              <a:rPr lang="ru-RU" altLang="ru-RU"/>
              <a:pPr/>
              <a:t>‹#›</a:t>
            </a:fld>
            <a:endParaRPr lang="ru-RU" altLang="ru-RU"/>
          </a:p>
        </p:txBody>
      </p:sp>
      <p:sp>
        <p:nvSpPr>
          <p:cNvPr id="7" name="Нижний колонтитул 13"/>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24097961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fld id="{753EE0FC-F592-4677-B005-3E5FA5E4DFD4}" type="slidenum">
              <a:rPr lang="ru-RU" altLang="ru-RU"/>
              <a:pPr/>
              <a:t>‹#›</a:t>
            </a:fld>
            <a:endParaRPr lang="ru-RU" altLang="ru-RU"/>
          </a:p>
        </p:txBody>
      </p:sp>
    </p:spTree>
    <p:extLst>
      <p:ext uri="{BB962C8B-B14F-4D97-AF65-F5344CB8AC3E}">
        <p14:creationId xmlns:p14="http://schemas.microsoft.com/office/powerpoint/2010/main" val="23011446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fld id="{49A63435-0209-43DF-ADA1-4A4A9369CB2E}" type="slidenum">
              <a:rPr lang="ru-RU" altLang="ru-RU"/>
              <a:pPr/>
              <a:t>‹#›</a:t>
            </a:fld>
            <a:endParaRPr lang="ru-RU" altLang="ru-RU"/>
          </a:p>
        </p:txBody>
      </p:sp>
    </p:spTree>
    <p:extLst>
      <p:ext uri="{BB962C8B-B14F-4D97-AF65-F5344CB8AC3E}">
        <p14:creationId xmlns:p14="http://schemas.microsoft.com/office/powerpoint/2010/main" val="39914717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9C503D0C-8E56-453B-9225-4EEDBDAC7A50}" type="slidenum">
              <a:rPr lang="ru-RU" altLang="ru-RU"/>
              <a:pPr/>
              <a:t>‹#›</a:t>
            </a:fld>
            <a:endParaRPr lang="ru-RU" altLang="ru-RU"/>
          </a:p>
        </p:txBody>
      </p:sp>
    </p:spTree>
    <p:extLst>
      <p:ext uri="{BB962C8B-B14F-4D97-AF65-F5344CB8AC3E}">
        <p14:creationId xmlns:p14="http://schemas.microsoft.com/office/powerpoint/2010/main" val="20196352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5D7A590A-6B10-46F7-950F-B4C731A4DBCE}" type="slidenum">
              <a:rPr lang="ru-RU" altLang="ru-RU"/>
              <a:pPr/>
              <a:t>‹#›</a:t>
            </a:fld>
            <a:endParaRPr lang="ru-RU" altLang="ru-RU"/>
          </a:p>
        </p:txBody>
      </p:sp>
    </p:spTree>
    <p:extLst>
      <p:ext uri="{BB962C8B-B14F-4D97-AF65-F5344CB8AC3E}">
        <p14:creationId xmlns:p14="http://schemas.microsoft.com/office/powerpoint/2010/main" val="11190761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18A5EB39-CFDA-4CC0-B71F-8CAA74F5AE1E}" type="slidenum">
              <a:rPr lang="ru-RU" altLang="ru-RU"/>
              <a:pPr/>
              <a:t>‹#›</a:t>
            </a:fld>
            <a:endParaRPr lang="ru-RU" altLang="ru-RU"/>
          </a:p>
        </p:txBody>
      </p:sp>
    </p:spTree>
    <p:extLst>
      <p:ext uri="{BB962C8B-B14F-4D97-AF65-F5344CB8AC3E}">
        <p14:creationId xmlns:p14="http://schemas.microsoft.com/office/powerpoint/2010/main" val="2690353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27825" y="44450"/>
            <a:ext cx="2038350" cy="6553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12775" y="44450"/>
            <a:ext cx="5962650" cy="6553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C8192577-83BA-47DD-A719-BD412C95143F}" type="slidenum">
              <a:rPr lang="ru-RU" altLang="ru-RU"/>
              <a:pPr/>
              <a:t>‹#›</a:t>
            </a:fld>
            <a:endParaRPr lang="ru-RU" altLang="ru-RU"/>
          </a:p>
        </p:txBody>
      </p:sp>
    </p:spTree>
    <p:extLst>
      <p:ext uri="{BB962C8B-B14F-4D97-AF65-F5344CB8AC3E}">
        <p14:creationId xmlns:p14="http://schemas.microsoft.com/office/powerpoint/2010/main" val="2836750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9"/>
          <p:cNvSpPr>
            <a:spLocks noGrp="1"/>
          </p:cNvSpPr>
          <p:nvPr>
            <p:ph type="dt" sz="half" idx="10"/>
          </p:nvPr>
        </p:nvSpPr>
        <p:spPr/>
        <p:txBody>
          <a:bodyPr/>
          <a:lstStyle>
            <a:lvl1pPr>
              <a:defRPr/>
            </a:lvl1pPr>
          </a:lstStyle>
          <a:p>
            <a:pPr>
              <a:defRPr/>
            </a:pPr>
            <a:endParaRPr lang="ru-RU"/>
          </a:p>
        </p:txBody>
      </p:sp>
      <p:sp>
        <p:nvSpPr>
          <p:cNvPr id="8" name="Номер слайда 11"/>
          <p:cNvSpPr>
            <a:spLocks noGrp="1"/>
          </p:cNvSpPr>
          <p:nvPr>
            <p:ph type="sldNum" sz="quarter" idx="11"/>
          </p:nvPr>
        </p:nvSpPr>
        <p:spPr/>
        <p:txBody>
          <a:bodyPr/>
          <a:lstStyle>
            <a:lvl1pPr>
              <a:defRPr/>
            </a:lvl1pPr>
          </a:lstStyle>
          <a:p>
            <a:fld id="{3525FEB4-5011-4361-B3D6-C4B50A0357EA}" type="slidenum">
              <a:rPr lang="ru-RU" altLang="ru-RU"/>
              <a:pPr/>
              <a:t>‹#›</a:t>
            </a:fld>
            <a:endParaRPr lang="ru-RU" altLang="ru-RU"/>
          </a:p>
        </p:txBody>
      </p:sp>
      <p:sp>
        <p:nvSpPr>
          <p:cNvPr id="9" name="Нижний колонтитул 13"/>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3597135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9"/>
          <p:cNvSpPr>
            <a:spLocks noGrp="1"/>
          </p:cNvSpPr>
          <p:nvPr>
            <p:ph type="dt" sz="half" idx="10"/>
          </p:nvPr>
        </p:nvSpPr>
        <p:spPr/>
        <p:txBody>
          <a:bodyPr/>
          <a:lstStyle>
            <a:lvl1pPr>
              <a:defRPr/>
            </a:lvl1pPr>
          </a:lstStyle>
          <a:p>
            <a:pPr>
              <a:defRPr/>
            </a:pPr>
            <a:endParaRPr lang="ru-RU"/>
          </a:p>
        </p:txBody>
      </p:sp>
      <p:sp>
        <p:nvSpPr>
          <p:cNvPr id="4" name="Номер слайда 11"/>
          <p:cNvSpPr>
            <a:spLocks noGrp="1"/>
          </p:cNvSpPr>
          <p:nvPr>
            <p:ph type="sldNum" sz="quarter" idx="11"/>
          </p:nvPr>
        </p:nvSpPr>
        <p:spPr/>
        <p:txBody>
          <a:bodyPr/>
          <a:lstStyle>
            <a:lvl1pPr>
              <a:defRPr/>
            </a:lvl1pPr>
          </a:lstStyle>
          <a:p>
            <a:fld id="{730DCFE6-F340-4314-A18B-61DF1904BEFD}" type="slidenum">
              <a:rPr lang="ru-RU" altLang="ru-RU"/>
              <a:pPr/>
              <a:t>‹#›</a:t>
            </a:fld>
            <a:endParaRPr lang="ru-RU" altLang="ru-RU"/>
          </a:p>
        </p:txBody>
      </p:sp>
      <p:sp>
        <p:nvSpPr>
          <p:cNvPr id="5" name="Нижний колонтитул 13"/>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3904027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endParaRPr lang="ru-RU"/>
          </a:p>
        </p:txBody>
      </p:sp>
      <p:sp>
        <p:nvSpPr>
          <p:cNvPr id="3" name="Номер слайда 11"/>
          <p:cNvSpPr>
            <a:spLocks noGrp="1"/>
          </p:cNvSpPr>
          <p:nvPr>
            <p:ph type="sldNum" sz="quarter" idx="11"/>
          </p:nvPr>
        </p:nvSpPr>
        <p:spPr/>
        <p:txBody>
          <a:bodyPr/>
          <a:lstStyle>
            <a:lvl1pPr>
              <a:defRPr/>
            </a:lvl1pPr>
          </a:lstStyle>
          <a:p>
            <a:fld id="{FA72E47F-4CBC-4808-9F14-C3889FB184F0}" type="slidenum">
              <a:rPr lang="ru-RU" altLang="ru-RU"/>
              <a:pPr/>
              <a:t>‹#›</a:t>
            </a:fld>
            <a:endParaRPr lang="ru-RU" altLang="ru-RU"/>
          </a:p>
        </p:txBody>
      </p:sp>
      <p:sp>
        <p:nvSpPr>
          <p:cNvPr id="4" name="Нижний колонтитул 13"/>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818224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9"/>
          <p:cNvSpPr>
            <a:spLocks noGrp="1"/>
          </p:cNvSpPr>
          <p:nvPr>
            <p:ph type="dt" sz="half" idx="10"/>
          </p:nvPr>
        </p:nvSpPr>
        <p:spPr/>
        <p:txBody>
          <a:bodyPr/>
          <a:lstStyle>
            <a:lvl1pPr>
              <a:defRPr/>
            </a:lvl1pPr>
          </a:lstStyle>
          <a:p>
            <a:pPr>
              <a:defRPr/>
            </a:pPr>
            <a:endParaRPr lang="ru-RU"/>
          </a:p>
        </p:txBody>
      </p:sp>
      <p:sp>
        <p:nvSpPr>
          <p:cNvPr id="6" name="Номер слайда 11"/>
          <p:cNvSpPr>
            <a:spLocks noGrp="1"/>
          </p:cNvSpPr>
          <p:nvPr>
            <p:ph type="sldNum" sz="quarter" idx="11"/>
          </p:nvPr>
        </p:nvSpPr>
        <p:spPr/>
        <p:txBody>
          <a:bodyPr/>
          <a:lstStyle>
            <a:lvl1pPr>
              <a:defRPr/>
            </a:lvl1pPr>
          </a:lstStyle>
          <a:p>
            <a:fld id="{408EEC57-DA70-4B3A-BFC8-891404FE6010}" type="slidenum">
              <a:rPr lang="ru-RU" altLang="ru-RU"/>
              <a:pPr/>
              <a:t>‹#›</a:t>
            </a:fld>
            <a:endParaRPr lang="ru-RU" altLang="ru-RU"/>
          </a:p>
        </p:txBody>
      </p:sp>
      <p:sp>
        <p:nvSpPr>
          <p:cNvPr id="7" name="Нижний колонтитул 13"/>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329535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9"/>
          <p:cNvSpPr>
            <a:spLocks noGrp="1"/>
          </p:cNvSpPr>
          <p:nvPr>
            <p:ph type="dt" sz="half" idx="10"/>
          </p:nvPr>
        </p:nvSpPr>
        <p:spPr/>
        <p:txBody>
          <a:bodyPr/>
          <a:lstStyle>
            <a:lvl1pPr>
              <a:defRPr/>
            </a:lvl1pPr>
          </a:lstStyle>
          <a:p>
            <a:pPr>
              <a:defRPr/>
            </a:pPr>
            <a:endParaRPr lang="ru-RU"/>
          </a:p>
        </p:txBody>
      </p:sp>
      <p:sp>
        <p:nvSpPr>
          <p:cNvPr id="6" name="Номер слайда 11"/>
          <p:cNvSpPr>
            <a:spLocks noGrp="1"/>
          </p:cNvSpPr>
          <p:nvPr>
            <p:ph type="sldNum" sz="quarter" idx="11"/>
          </p:nvPr>
        </p:nvSpPr>
        <p:spPr/>
        <p:txBody>
          <a:bodyPr/>
          <a:lstStyle>
            <a:lvl1pPr>
              <a:defRPr/>
            </a:lvl1pPr>
          </a:lstStyle>
          <a:p>
            <a:fld id="{1890B70A-6E7A-4E27-8824-FB9730D2DA1D}" type="slidenum">
              <a:rPr lang="ru-RU" altLang="ru-RU"/>
              <a:pPr/>
              <a:t>‹#›</a:t>
            </a:fld>
            <a:endParaRPr lang="ru-RU" altLang="ru-RU"/>
          </a:p>
        </p:txBody>
      </p:sp>
      <p:sp>
        <p:nvSpPr>
          <p:cNvPr id="7" name="Нижний колонтитул 13"/>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3063157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Прямоугольник 13"/>
          <p:cNvSpPr/>
          <p:nvPr userDrawn="1"/>
        </p:nvSpPr>
        <p:spPr>
          <a:xfrm>
            <a:off x="0" y="6364288"/>
            <a:ext cx="2411413" cy="493712"/>
          </a:xfrm>
          <a:prstGeom prst="rect">
            <a:avLst/>
          </a:prstGeom>
          <a:solidFill>
            <a:srgbClr val="E95E4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Прямоугольник 17"/>
          <p:cNvSpPr/>
          <p:nvPr userDrawn="1"/>
        </p:nvSpPr>
        <p:spPr>
          <a:xfrm>
            <a:off x="2484438" y="6364288"/>
            <a:ext cx="6659562" cy="49371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Прямоугольник 10"/>
          <p:cNvSpPr/>
          <p:nvPr/>
        </p:nvSpPr>
        <p:spPr>
          <a:xfrm>
            <a:off x="0" y="0"/>
            <a:ext cx="9144000" cy="1125538"/>
          </a:xfrm>
          <a:prstGeom prst="rect">
            <a:avLst/>
          </a:prstGeom>
          <a:solidFill>
            <a:srgbClr val="E95E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7" name="Прямоугольник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Прямоугольник 7"/>
          <p:cNvSpPr/>
          <p:nvPr/>
        </p:nvSpPr>
        <p:spPr>
          <a:xfrm>
            <a:off x="0" y="1279525"/>
            <a:ext cx="533400" cy="493713"/>
          </a:xfrm>
          <a:prstGeom prst="rect">
            <a:avLst/>
          </a:prstGeom>
          <a:solidFill>
            <a:srgbClr val="E95E4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Прямоугольник 8"/>
          <p:cNvSpPr/>
          <p:nvPr/>
        </p:nvSpPr>
        <p:spPr>
          <a:xfrm>
            <a:off x="590550" y="1279525"/>
            <a:ext cx="8553450" cy="493713"/>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32" name="Рисунок 9" descr="1.tif"/>
          <p:cNvSpPr>
            <a:spLocks noChangeAspect="1"/>
          </p:cNvSpPr>
          <p:nvPr/>
        </p:nvSpPr>
        <p:spPr bwMode="auto">
          <a:xfrm>
            <a:off x="0" y="0"/>
            <a:ext cx="248443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ru-RU" smtClean="0"/>
          </a:p>
        </p:txBody>
      </p:sp>
      <p:cxnSp>
        <p:nvCxnSpPr>
          <p:cNvPr id="15" name="Прямая соединительная линия 14"/>
          <p:cNvCxnSpPr/>
          <p:nvPr/>
        </p:nvCxnSpPr>
        <p:spPr>
          <a:xfrm>
            <a:off x="2555875" y="0"/>
            <a:ext cx="0" cy="112553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34" name="Текст 12"/>
          <p:cNvSpPr>
            <a:spLocks noGrp="1"/>
          </p:cNvSpPr>
          <p:nvPr>
            <p:ph type="body" idx="1"/>
          </p:nvPr>
        </p:nvSpPr>
        <p:spPr bwMode="auto">
          <a:xfrm>
            <a:off x="612775" y="1989138"/>
            <a:ext cx="815340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035" name="Заголовок 21"/>
          <p:cNvSpPr>
            <a:spLocks noGrp="1"/>
          </p:cNvSpPr>
          <p:nvPr>
            <p:ph type="title"/>
          </p:nvPr>
        </p:nvSpPr>
        <p:spPr bwMode="auto">
          <a:xfrm>
            <a:off x="2771775" y="44450"/>
            <a:ext cx="519906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endParaRPr lang="en-US" altLang="ru-RU" smtClean="0"/>
          </a:p>
        </p:txBody>
      </p:sp>
      <p:sp>
        <p:nvSpPr>
          <p:cNvPr id="13" name="Дата 9"/>
          <p:cNvSpPr>
            <a:spLocks noGrp="1"/>
          </p:cNvSpPr>
          <p:nvPr>
            <p:ph type="dt" sz="half" idx="2"/>
          </p:nvPr>
        </p:nvSpPr>
        <p:spPr>
          <a:xfrm>
            <a:off x="6096000" y="6248400"/>
            <a:ext cx="2667000" cy="365125"/>
          </a:xfrm>
          <a:prstGeom prst="rect">
            <a:avLst/>
          </a:prstGeom>
        </p:spPr>
        <p:txBody>
          <a:bodyPr vert="horz" rtlCol="0" anchor="ctr" anchorCtr="0"/>
          <a:lstStyle>
            <a:lvl1pPr eaLnBrk="1" fontAlgn="auto" hangingPunct="1">
              <a:spcBef>
                <a:spcPts val="0"/>
              </a:spcBef>
              <a:spcAft>
                <a:spcPts val="0"/>
              </a:spcAft>
              <a:defRPr sz="1400">
                <a:solidFill>
                  <a:schemeClr val="tx2"/>
                </a:solidFill>
                <a:latin typeface="+mn-lt"/>
                <a:cs typeface="+mn-cs"/>
              </a:defRPr>
            </a:lvl1pPr>
          </a:lstStyle>
          <a:p>
            <a:pPr>
              <a:defRPr/>
            </a:pPr>
            <a:endParaRPr lang="ru-RU"/>
          </a:p>
        </p:txBody>
      </p:sp>
      <p:sp>
        <p:nvSpPr>
          <p:cNvPr id="16" name="Номер слайда 11"/>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400" b="1">
                <a:solidFill>
                  <a:srgbClr val="FFFFFF"/>
                </a:solidFill>
                <a:latin typeface="Calibri" pitchFamily="34" charset="0"/>
              </a:defRPr>
            </a:lvl1pPr>
          </a:lstStyle>
          <a:p>
            <a:fld id="{40CC9FEA-1B08-46CF-8D9E-41509E9BAE36}" type="slidenum">
              <a:rPr lang="ru-RU" altLang="ru-RU"/>
              <a:pPr/>
              <a:t>‹#›</a:t>
            </a:fld>
            <a:endParaRPr lang="ru-RU" altLang="ru-RU"/>
          </a:p>
        </p:txBody>
      </p:sp>
      <p:sp>
        <p:nvSpPr>
          <p:cNvPr id="17" name="Нижний колонтитул 13"/>
          <p:cNvSpPr>
            <a:spLocks noGrp="1"/>
          </p:cNvSpPr>
          <p:nvPr>
            <p:ph type="ftr" sz="quarter" idx="3"/>
          </p:nvPr>
        </p:nvSpPr>
        <p:spPr>
          <a:xfrm>
            <a:off x="609600" y="6248400"/>
            <a:ext cx="5421313" cy="365125"/>
          </a:xfrm>
          <a:prstGeom prst="rect">
            <a:avLst/>
          </a:prstGeom>
        </p:spPr>
        <p:txBody>
          <a:bodyPr vert="horz" rtlCol="0" anchor="ctr"/>
          <a:lstStyle>
            <a:lvl1pPr algn="r" eaLnBrk="1" fontAlgn="auto" hangingPunct="1">
              <a:spcBef>
                <a:spcPts val="0"/>
              </a:spcBef>
              <a:spcAft>
                <a:spcPts val="0"/>
              </a:spcAft>
              <a:defRPr sz="1400">
                <a:solidFill>
                  <a:schemeClr val="tx2"/>
                </a:solidFill>
                <a:latin typeface="+mn-lt"/>
                <a:cs typeface="+mn-cs"/>
              </a:defRPr>
            </a:lvl1pPr>
          </a:lstStyle>
          <a:p>
            <a:pPr>
              <a:defRPr/>
            </a:pPr>
            <a:endParaRPr lang="ru-RU"/>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49" r:id="rId12"/>
  </p:sldLayoutIdLst>
  <p:txStyles>
    <p:title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Optima Cyr"/>
        </a:defRPr>
      </a:lvl2pPr>
      <a:lvl3pPr algn="l" rtl="0" eaLnBrk="0" fontAlgn="base" hangingPunct="0">
        <a:spcBef>
          <a:spcPct val="0"/>
        </a:spcBef>
        <a:spcAft>
          <a:spcPct val="0"/>
        </a:spcAft>
        <a:defRPr sz="4000">
          <a:solidFill>
            <a:schemeClr val="bg1"/>
          </a:solidFill>
          <a:latin typeface="Optima Cyr"/>
        </a:defRPr>
      </a:lvl3pPr>
      <a:lvl4pPr algn="l" rtl="0" eaLnBrk="0" fontAlgn="base" hangingPunct="0">
        <a:spcBef>
          <a:spcPct val="0"/>
        </a:spcBef>
        <a:spcAft>
          <a:spcPct val="0"/>
        </a:spcAft>
        <a:defRPr sz="4000">
          <a:solidFill>
            <a:schemeClr val="bg1"/>
          </a:solidFill>
          <a:latin typeface="Optima Cyr"/>
        </a:defRPr>
      </a:lvl4pPr>
      <a:lvl5pPr algn="l" rtl="0" eaLnBrk="0" fontAlgn="base" hangingPunct="0">
        <a:spcBef>
          <a:spcPct val="0"/>
        </a:spcBef>
        <a:spcAft>
          <a:spcPct val="0"/>
        </a:spcAft>
        <a:defRPr sz="4000">
          <a:solidFill>
            <a:schemeClr val="bg1"/>
          </a:solidFill>
          <a:latin typeface="Optima Cyr"/>
        </a:defRPr>
      </a:lvl5pPr>
      <a:lvl6pPr marL="457200" algn="l" rtl="0" fontAlgn="base">
        <a:spcBef>
          <a:spcPct val="0"/>
        </a:spcBef>
        <a:spcAft>
          <a:spcPct val="0"/>
        </a:spcAft>
        <a:defRPr sz="4000">
          <a:solidFill>
            <a:schemeClr val="bg1"/>
          </a:solidFill>
          <a:latin typeface="Optima Cyr"/>
        </a:defRPr>
      </a:lvl6pPr>
      <a:lvl7pPr marL="914400" algn="l" rtl="0" fontAlgn="base">
        <a:spcBef>
          <a:spcPct val="0"/>
        </a:spcBef>
        <a:spcAft>
          <a:spcPct val="0"/>
        </a:spcAft>
        <a:defRPr sz="4000">
          <a:solidFill>
            <a:schemeClr val="bg1"/>
          </a:solidFill>
          <a:latin typeface="Optima Cyr"/>
        </a:defRPr>
      </a:lvl7pPr>
      <a:lvl8pPr marL="1371600" algn="l" rtl="0" fontAlgn="base">
        <a:spcBef>
          <a:spcPct val="0"/>
        </a:spcBef>
        <a:spcAft>
          <a:spcPct val="0"/>
        </a:spcAft>
        <a:defRPr sz="4000">
          <a:solidFill>
            <a:schemeClr val="bg1"/>
          </a:solidFill>
          <a:latin typeface="Optima Cyr"/>
        </a:defRPr>
      </a:lvl8pPr>
      <a:lvl9pPr marL="1828800" algn="l" rtl="0" fontAlgn="base">
        <a:spcBef>
          <a:spcPct val="0"/>
        </a:spcBef>
        <a:spcAft>
          <a:spcPct val="0"/>
        </a:spcAft>
        <a:defRPr sz="4000">
          <a:solidFill>
            <a:schemeClr val="bg1"/>
          </a:solidFill>
          <a:latin typeface="Optima Cyr"/>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a:solidFill>
            <a:schemeClr val="tx1"/>
          </a:solidFill>
          <a:latin typeface="+mn-lt"/>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a:solidFill>
            <a:schemeClr val="tx1"/>
          </a:solidFill>
          <a:latin typeface="+mn-lt"/>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a:solidFill>
            <a:schemeClr val="tx1"/>
          </a:solidFill>
          <a:latin typeface="+mn-lt"/>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mn-lt"/>
        </a:defRPr>
      </a:lvl5pPr>
      <a:lvl6pPr marL="2286000" indent="-228600" algn="l" rtl="0" fontAlgn="base">
        <a:spcBef>
          <a:spcPts val="400"/>
        </a:spcBef>
        <a:spcAft>
          <a:spcPct val="0"/>
        </a:spcAft>
        <a:buClr>
          <a:srgbClr val="D8B25C"/>
        </a:buClr>
        <a:buSzPct val="65000"/>
        <a:buFont typeface="Wingdings" pitchFamily="2" charset="2"/>
        <a:buChar char=""/>
        <a:defRPr sz="2000">
          <a:solidFill>
            <a:srgbClr val="FF0000"/>
          </a:solidFill>
          <a:latin typeface="+mn-lt"/>
        </a:defRPr>
      </a:lvl6pPr>
      <a:lvl7pPr marL="2743200" indent="-228600" algn="l" rtl="0" fontAlgn="base">
        <a:spcBef>
          <a:spcPts val="400"/>
        </a:spcBef>
        <a:spcAft>
          <a:spcPct val="0"/>
        </a:spcAft>
        <a:buClr>
          <a:srgbClr val="D8B25C"/>
        </a:buClr>
        <a:buSzPct val="65000"/>
        <a:buFont typeface="Wingdings" pitchFamily="2" charset="2"/>
        <a:buChar char=""/>
        <a:defRPr sz="2000">
          <a:solidFill>
            <a:srgbClr val="FF0000"/>
          </a:solidFill>
          <a:latin typeface="+mn-lt"/>
        </a:defRPr>
      </a:lvl7pPr>
      <a:lvl8pPr marL="3200400" indent="-228600" algn="l" rtl="0" fontAlgn="base">
        <a:spcBef>
          <a:spcPts val="400"/>
        </a:spcBef>
        <a:spcAft>
          <a:spcPct val="0"/>
        </a:spcAft>
        <a:buClr>
          <a:srgbClr val="D8B25C"/>
        </a:buClr>
        <a:buSzPct val="65000"/>
        <a:buFont typeface="Wingdings" pitchFamily="2" charset="2"/>
        <a:buChar char=""/>
        <a:defRPr sz="2000">
          <a:solidFill>
            <a:srgbClr val="FF0000"/>
          </a:solidFill>
          <a:latin typeface="+mn-lt"/>
        </a:defRPr>
      </a:lvl8pPr>
      <a:lvl9pPr marL="3657600" indent="-228600" algn="l" rtl="0" fontAlgn="base">
        <a:spcBef>
          <a:spcPts val="400"/>
        </a:spcBef>
        <a:spcAft>
          <a:spcPct val="0"/>
        </a:spcAft>
        <a:buClr>
          <a:srgbClr val="D8B25C"/>
        </a:buClr>
        <a:buSzPct val="65000"/>
        <a:buFont typeface="Wingdings" pitchFamily="2" charset="2"/>
        <a:buChar char=""/>
        <a:defRPr sz="2000">
          <a:solidFill>
            <a:srgbClr val="FF0000"/>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Текст 12"/>
          <p:cNvSpPr>
            <a:spLocks noGrp="1"/>
          </p:cNvSpPr>
          <p:nvPr>
            <p:ph type="body" idx="1"/>
          </p:nvPr>
        </p:nvSpPr>
        <p:spPr bwMode="auto">
          <a:xfrm>
            <a:off x="612775" y="1989138"/>
            <a:ext cx="815340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2051" name="Заголовок 21"/>
          <p:cNvSpPr>
            <a:spLocks noGrp="1"/>
          </p:cNvSpPr>
          <p:nvPr>
            <p:ph type="title"/>
          </p:nvPr>
        </p:nvSpPr>
        <p:spPr bwMode="auto">
          <a:xfrm>
            <a:off x="2771775" y="44450"/>
            <a:ext cx="519906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endParaRPr lang="en-US" altLang="ru-RU" smtClean="0"/>
          </a:p>
        </p:txBody>
      </p:sp>
      <p:sp>
        <p:nvSpPr>
          <p:cNvPr id="13" name="Дата 1"/>
          <p:cNvSpPr>
            <a:spLocks noGrp="1"/>
          </p:cNvSpPr>
          <p:nvPr>
            <p:ph type="dt" sz="half" idx="2"/>
          </p:nvPr>
        </p:nvSpPr>
        <p:spPr>
          <a:xfrm>
            <a:off x="6096000" y="6248400"/>
            <a:ext cx="2667000" cy="365125"/>
          </a:xfrm>
          <a:prstGeom prst="rect">
            <a:avLst/>
          </a:prstGeom>
        </p:spPr>
        <p:txBody>
          <a:bodyPr vert="horz" anchor="ctr" anchorCtr="0"/>
          <a:lstStyle>
            <a:lvl1pPr eaLnBrk="1" fontAlgn="auto" hangingPunct="1">
              <a:spcBef>
                <a:spcPts val="0"/>
              </a:spcBef>
              <a:spcAft>
                <a:spcPts val="0"/>
              </a:spcAft>
              <a:defRPr sz="1400">
                <a:solidFill>
                  <a:schemeClr val="tx2"/>
                </a:solidFill>
                <a:latin typeface="+mn-lt"/>
                <a:cs typeface="+mn-cs"/>
              </a:defRPr>
            </a:lvl1pPr>
          </a:lstStyle>
          <a:p>
            <a:pPr>
              <a:defRPr/>
            </a:pPr>
            <a:endParaRPr lang="ru-RU"/>
          </a:p>
        </p:txBody>
      </p:sp>
      <p:sp>
        <p:nvSpPr>
          <p:cNvPr id="16" name="Нижний колонтитул 2"/>
          <p:cNvSpPr>
            <a:spLocks noGrp="1"/>
          </p:cNvSpPr>
          <p:nvPr>
            <p:ph type="ftr" sz="quarter" idx="3"/>
          </p:nvPr>
        </p:nvSpPr>
        <p:spPr>
          <a:xfrm>
            <a:off x="609600" y="6248400"/>
            <a:ext cx="5421313" cy="365125"/>
          </a:xfrm>
          <a:prstGeom prst="rect">
            <a:avLst/>
          </a:prstGeom>
        </p:spPr>
        <p:txBody>
          <a:bodyPr vert="horz" anchor="ctr"/>
          <a:lstStyle>
            <a:lvl1pPr algn="r" eaLnBrk="1" fontAlgn="auto" hangingPunct="1">
              <a:spcBef>
                <a:spcPts val="0"/>
              </a:spcBef>
              <a:spcAft>
                <a:spcPts val="0"/>
              </a:spcAft>
              <a:defRPr sz="1400">
                <a:solidFill>
                  <a:schemeClr val="tx2"/>
                </a:solidFill>
                <a:latin typeface="+mn-lt"/>
                <a:cs typeface="+mn-cs"/>
              </a:defRPr>
            </a:lvl1pPr>
          </a:lstStyle>
          <a:p>
            <a:pPr>
              <a:defRPr/>
            </a:pPr>
            <a:endParaRPr lang="ru-RU"/>
          </a:p>
        </p:txBody>
      </p:sp>
      <p:sp>
        <p:nvSpPr>
          <p:cNvPr id="17" name="Номер слайда 3"/>
          <p:cNvSpPr>
            <a:spLocks noGrp="1"/>
          </p:cNvSpPr>
          <p:nvPr>
            <p:ph type="sldNum" sz="quarter" idx="4"/>
          </p:nvPr>
        </p:nvSpPr>
        <p:spPr>
          <a:xfrm>
            <a:off x="0" y="6248400"/>
            <a:ext cx="533400" cy="381000"/>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400" b="1">
                <a:solidFill>
                  <a:schemeClr val="tx2"/>
                </a:solidFill>
                <a:latin typeface="Calibri" pitchFamily="34" charset="0"/>
              </a:defRPr>
            </a:lvl1pPr>
          </a:lstStyle>
          <a:p>
            <a:fld id="{E7BB9535-F1AB-4849-AE63-B270FE2367AD}"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Optima Cyr"/>
        </a:defRPr>
      </a:lvl2pPr>
      <a:lvl3pPr algn="l" rtl="0" eaLnBrk="0" fontAlgn="base" hangingPunct="0">
        <a:spcBef>
          <a:spcPct val="0"/>
        </a:spcBef>
        <a:spcAft>
          <a:spcPct val="0"/>
        </a:spcAft>
        <a:defRPr sz="4000">
          <a:solidFill>
            <a:schemeClr val="bg1"/>
          </a:solidFill>
          <a:latin typeface="Optima Cyr"/>
        </a:defRPr>
      </a:lvl3pPr>
      <a:lvl4pPr algn="l" rtl="0" eaLnBrk="0" fontAlgn="base" hangingPunct="0">
        <a:spcBef>
          <a:spcPct val="0"/>
        </a:spcBef>
        <a:spcAft>
          <a:spcPct val="0"/>
        </a:spcAft>
        <a:defRPr sz="4000">
          <a:solidFill>
            <a:schemeClr val="bg1"/>
          </a:solidFill>
          <a:latin typeface="Optima Cyr"/>
        </a:defRPr>
      </a:lvl4pPr>
      <a:lvl5pPr algn="l" rtl="0" eaLnBrk="0" fontAlgn="base" hangingPunct="0">
        <a:spcBef>
          <a:spcPct val="0"/>
        </a:spcBef>
        <a:spcAft>
          <a:spcPct val="0"/>
        </a:spcAft>
        <a:defRPr sz="4000">
          <a:solidFill>
            <a:schemeClr val="bg1"/>
          </a:solidFill>
          <a:latin typeface="Optima Cyr"/>
        </a:defRPr>
      </a:lvl5pPr>
      <a:lvl6pPr marL="457200" algn="l" rtl="0" fontAlgn="base">
        <a:spcBef>
          <a:spcPct val="0"/>
        </a:spcBef>
        <a:spcAft>
          <a:spcPct val="0"/>
        </a:spcAft>
        <a:defRPr sz="4000">
          <a:solidFill>
            <a:schemeClr val="bg1"/>
          </a:solidFill>
          <a:latin typeface="Optima Cyr"/>
        </a:defRPr>
      </a:lvl6pPr>
      <a:lvl7pPr marL="914400" algn="l" rtl="0" fontAlgn="base">
        <a:spcBef>
          <a:spcPct val="0"/>
        </a:spcBef>
        <a:spcAft>
          <a:spcPct val="0"/>
        </a:spcAft>
        <a:defRPr sz="4000">
          <a:solidFill>
            <a:schemeClr val="bg1"/>
          </a:solidFill>
          <a:latin typeface="Optima Cyr"/>
        </a:defRPr>
      </a:lvl7pPr>
      <a:lvl8pPr marL="1371600" algn="l" rtl="0" fontAlgn="base">
        <a:spcBef>
          <a:spcPct val="0"/>
        </a:spcBef>
        <a:spcAft>
          <a:spcPct val="0"/>
        </a:spcAft>
        <a:defRPr sz="4000">
          <a:solidFill>
            <a:schemeClr val="bg1"/>
          </a:solidFill>
          <a:latin typeface="Optima Cyr"/>
        </a:defRPr>
      </a:lvl8pPr>
      <a:lvl9pPr marL="1828800" algn="l" rtl="0" fontAlgn="base">
        <a:spcBef>
          <a:spcPct val="0"/>
        </a:spcBef>
        <a:spcAft>
          <a:spcPct val="0"/>
        </a:spcAft>
        <a:defRPr sz="4000">
          <a:solidFill>
            <a:schemeClr val="bg1"/>
          </a:solidFill>
          <a:latin typeface="Optima Cyr"/>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a:solidFill>
            <a:srgbClr val="FF0000"/>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a:solidFill>
            <a:srgbClr val="FF0000"/>
          </a:solidFill>
          <a:latin typeface="+mn-lt"/>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a:solidFill>
            <a:srgbClr val="FF0000"/>
          </a:solidFill>
          <a:latin typeface="+mn-lt"/>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a:solidFill>
            <a:srgbClr val="FF0000"/>
          </a:solidFill>
          <a:latin typeface="+mn-lt"/>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a:solidFill>
            <a:srgbClr val="FF0000"/>
          </a:solidFill>
          <a:latin typeface="+mn-lt"/>
        </a:defRPr>
      </a:lvl5pPr>
      <a:lvl6pPr marL="2286000" indent="-228600" algn="l" rtl="0" fontAlgn="base">
        <a:spcBef>
          <a:spcPts val="400"/>
        </a:spcBef>
        <a:spcAft>
          <a:spcPct val="0"/>
        </a:spcAft>
        <a:buClr>
          <a:srgbClr val="D8B25C"/>
        </a:buClr>
        <a:buSzPct val="65000"/>
        <a:buFont typeface="Wingdings" pitchFamily="2" charset="2"/>
        <a:buChar char=""/>
        <a:defRPr sz="2000">
          <a:solidFill>
            <a:srgbClr val="FF0000"/>
          </a:solidFill>
          <a:latin typeface="+mn-lt"/>
        </a:defRPr>
      </a:lvl6pPr>
      <a:lvl7pPr marL="2743200" indent="-228600" algn="l" rtl="0" fontAlgn="base">
        <a:spcBef>
          <a:spcPts val="400"/>
        </a:spcBef>
        <a:spcAft>
          <a:spcPct val="0"/>
        </a:spcAft>
        <a:buClr>
          <a:srgbClr val="D8B25C"/>
        </a:buClr>
        <a:buSzPct val="65000"/>
        <a:buFont typeface="Wingdings" pitchFamily="2" charset="2"/>
        <a:buChar char=""/>
        <a:defRPr sz="2000">
          <a:solidFill>
            <a:srgbClr val="FF0000"/>
          </a:solidFill>
          <a:latin typeface="+mn-lt"/>
        </a:defRPr>
      </a:lvl7pPr>
      <a:lvl8pPr marL="3200400" indent="-228600" algn="l" rtl="0" fontAlgn="base">
        <a:spcBef>
          <a:spcPts val="400"/>
        </a:spcBef>
        <a:spcAft>
          <a:spcPct val="0"/>
        </a:spcAft>
        <a:buClr>
          <a:srgbClr val="D8B25C"/>
        </a:buClr>
        <a:buSzPct val="65000"/>
        <a:buFont typeface="Wingdings" pitchFamily="2" charset="2"/>
        <a:buChar char=""/>
        <a:defRPr sz="2000">
          <a:solidFill>
            <a:srgbClr val="FF0000"/>
          </a:solidFill>
          <a:latin typeface="+mn-lt"/>
        </a:defRPr>
      </a:lvl8pPr>
      <a:lvl9pPr marL="3657600" indent="-228600" algn="l" rtl="0" fontAlgn="base">
        <a:spcBef>
          <a:spcPts val="400"/>
        </a:spcBef>
        <a:spcAft>
          <a:spcPct val="0"/>
        </a:spcAft>
        <a:buClr>
          <a:srgbClr val="D8B25C"/>
        </a:buClr>
        <a:buSzPct val="65000"/>
        <a:buFont typeface="Wingdings" pitchFamily="2" charset="2"/>
        <a:buChar char=""/>
        <a:defRPr sz="2000">
          <a:solidFill>
            <a:srgbClr val="FF0000"/>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a:srcRect/>
          <a:stretch>
            <a:fillRect/>
          </a:stretch>
        </a:blipFill>
        <a:effectLst/>
      </p:bgPr>
    </p:bg>
    <p:spTree>
      <p:nvGrpSpPr>
        <p:cNvPr id="1" name=""/>
        <p:cNvGrpSpPr/>
        <p:nvPr/>
      </p:nvGrpSpPr>
      <p:grpSpPr>
        <a:xfrm>
          <a:off x="0" y="0"/>
          <a:ext cx="0" cy="0"/>
          <a:chOff x="0" y="0"/>
          <a:chExt cx="0" cy="0"/>
        </a:xfrm>
      </p:grpSpPr>
      <p:sp>
        <p:nvSpPr>
          <p:cNvPr id="13" name="Прямоугольник 12"/>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Прямоугольник 1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Прямоугольник 1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Прямоугольник 1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078" name="Текст 12"/>
          <p:cNvSpPr>
            <a:spLocks noGrp="1"/>
          </p:cNvSpPr>
          <p:nvPr>
            <p:ph type="body" idx="1"/>
          </p:nvPr>
        </p:nvSpPr>
        <p:spPr bwMode="auto">
          <a:xfrm>
            <a:off x="612775" y="1989138"/>
            <a:ext cx="815340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3079" name="Заголовок 21"/>
          <p:cNvSpPr>
            <a:spLocks noGrp="1"/>
          </p:cNvSpPr>
          <p:nvPr>
            <p:ph type="title"/>
          </p:nvPr>
        </p:nvSpPr>
        <p:spPr bwMode="auto">
          <a:xfrm>
            <a:off x="2771775" y="44450"/>
            <a:ext cx="519906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endParaRPr lang="en-US" altLang="ru-RU" smtClean="0"/>
          </a:p>
        </p:txBody>
      </p:sp>
      <p:sp>
        <p:nvSpPr>
          <p:cNvPr id="19" name="Дата 11"/>
          <p:cNvSpPr>
            <a:spLocks noGrp="1"/>
          </p:cNvSpPr>
          <p:nvPr>
            <p:ph type="dt" sz="half" idx="2"/>
          </p:nvPr>
        </p:nvSpPr>
        <p:spPr>
          <a:xfrm>
            <a:off x="6248400" y="6248400"/>
            <a:ext cx="2667000" cy="365125"/>
          </a:xfrm>
          <a:prstGeom prst="rect">
            <a:avLst/>
          </a:prstGeom>
        </p:spPr>
        <p:txBody>
          <a:bodyPr vert="horz" rtlCol="0" anchor="ctr" anchorCtr="0"/>
          <a:lstStyle>
            <a:lvl1pPr eaLnBrk="1" fontAlgn="auto" hangingPunct="1">
              <a:spcBef>
                <a:spcPts val="0"/>
              </a:spcBef>
              <a:spcAft>
                <a:spcPts val="0"/>
              </a:spcAft>
              <a:defRPr sz="1400">
                <a:solidFill>
                  <a:schemeClr val="tx2"/>
                </a:solidFill>
                <a:latin typeface="+mn-lt"/>
                <a:cs typeface="+mn-cs"/>
              </a:defRPr>
            </a:lvl1pPr>
          </a:lstStyle>
          <a:p>
            <a:pPr>
              <a:defRPr/>
            </a:pPr>
            <a:endParaRPr lang="ru-RU"/>
          </a:p>
        </p:txBody>
      </p:sp>
      <p:sp>
        <p:nvSpPr>
          <p:cNvPr id="20" name="Номер слайда 12"/>
          <p:cNvSpPr>
            <a:spLocks noGrp="1"/>
          </p:cNvSpPr>
          <p:nvPr>
            <p:ph type="sldNum" sz="quarter" idx="4"/>
          </p:nvPr>
        </p:nvSpPr>
        <p:spPr>
          <a:xfrm>
            <a:off x="0" y="4667250"/>
            <a:ext cx="1447800" cy="663575"/>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2800" b="1">
                <a:solidFill>
                  <a:srgbClr val="FFFFFF"/>
                </a:solidFill>
                <a:latin typeface="Calibri" pitchFamily="34" charset="0"/>
              </a:defRPr>
            </a:lvl1pPr>
          </a:lstStyle>
          <a:p>
            <a:fld id="{FAF815DB-B901-4384-88A8-DBD668A5FE0C}" type="slidenum">
              <a:rPr lang="ru-RU" altLang="ru-RU"/>
              <a:pPr/>
              <a:t>‹#›</a:t>
            </a:fld>
            <a:endParaRPr lang="ru-RU" altLang="ru-RU"/>
          </a:p>
        </p:txBody>
      </p:sp>
      <p:sp>
        <p:nvSpPr>
          <p:cNvPr id="21" name="Нижний колонтитул 13"/>
          <p:cNvSpPr>
            <a:spLocks noGrp="1"/>
          </p:cNvSpPr>
          <p:nvPr>
            <p:ph type="ftr" sz="quarter" idx="3"/>
          </p:nvPr>
        </p:nvSpPr>
        <p:spPr>
          <a:xfrm>
            <a:off x="1600200" y="6248400"/>
            <a:ext cx="4572000" cy="365125"/>
          </a:xfrm>
          <a:prstGeom prst="rect">
            <a:avLst/>
          </a:prstGeom>
        </p:spPr>
        <p:txBody>
          <a:bodyPr vert="horz" rtlCol="0" anchor="ctr"/>
          <a:lstStyle>
            <a:lvl1pPr algn="r" eaLnBrk="1" fontAlgn="auto" hangingPunct="1">
              <a:spcBef>
                <a:spcPts val="0"/>
              </a:spcBef>
              <a:spcAft>
                <a:spcPts val="0"/>
              </a:spcAft>
              <a:defRPr sz="1400">
                <a:solidFill>
                  <a:schemeClr val="tx2"/>
                </a:solidFill>
                <a:latin typeface="+mn-lt"/>
                <a:cs typeface="+mn-cs"/>
              </a:defRPr>
            </a:lvl1pPr>
          </a:lstStyle>
          <a:p>
            <a:pPr>
              <a:defRPr/>
            </a:pPr>
            <a:endParaRPr lang="ru-RU"/>
          </a:p>
        </p:txBody>
      </p:sp>
    </p:spTree>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xStyles>
    <p:title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Optima Cyr"/>
        </a:defRPr>
      </a:lvl2pPr>
      <a:lvl3pPr algn="l" rtl="0" eaLnBrk="0" fontAlgn="base" hangingPunct="0">
        <a:spcBef>
          <a:spcPct val="0"/>
        </a:spcBef>
        <a:spcAft>
          <a:spcPct val="0"/>
        </a:spcAft>
        <a:defRPr sz="4000">
          <a:solidFill>
            <a:schemeClr val="bg1"/>
          </a:solidFill>
          <a:latin typeface="Optima Cyr"/>
        </a:defRPr>
      </a:lvl3pPr>
      <a:lvl4pPr algn="l" rtl="0" eaLnBrk="0" fontAlgn="base" hangingPunct="0">
        <a:spcBef>
          <a:spcPct val="0"/>
        </a:spcBef>
        <a:spcAft>
          <a:spcPct val="0"/>
        </a:spcAft>
        <a:defRPr sz="4000">
          <a:solidFill>
            <a:schemeClr val="bg1"/>
          </a:solidFill>
          <a:latin typeface="Optima Cyr"/>
        </a:defRPr>
      </a:lvl4pPr>
      <a:lvl5pPr algn="l" rtl="0" eaLnBrk="0" fontAlgn="base" hangingPunct="0">
        <a:spcBef>
          <a:spcPct val="0"/>
        </a:spcBef>
        <a:spcAft>
          <a:spcPct val="0"/>
        </a:spcAft>
        <a:defRPr sz="4000">
          <a:solidFill>
            <a:schemeClr val="bg1"/>
          </a:solidFill>
          <a:latin typeface="Optima Cyr"/>
        </a:defRPr>
      </a:lvl5pPr>
      <a:lvl6pPr marL="457200" algn="l" rtl="0" fontAlgn="base">
        <a:spcBef>
          <a:spcPct val="0"/>
        </a:spcBef>
        <a:spcAft>
          <a:spcPct val="0"/>
        </a:spcAft>
        <a:defRPr sz="4000">
          <a:solidFill>
            <a:schemeClr val="bg1"/>
          </a:solidFill>
          <a:latin typeface="Optima Cyr"/>
        </a:defRPr>
      </a:lvl6pPr>
      <a:lvl7pPr marL="914400" algn="l" rtl="0" fontAlgn="base">
        <a:spcBef>
          <a:spcPct val="0"/>
        </a:spcBef>
        <a:spcAft>
          <a:spcPct val="0"/>
        </a:spcAft>
        <a:defRPr sz="4000">
          <a:solidFill>
            <a:schemeClr val="bg1"/>
          </a:solidFill>
          <a:latin typeface="Optima Cyr"/>
        </a:defRPr>
      </a:lvl7pPr>
      <a:lvl8pPr marL="1371600" algn="l" rtl="0" fontAlgn="base">
        <a:spcBef>
          <a:spcPct val="0"/>
        </a:spcBef>
        <a:spcAft>
          <a:spcPct val="0"/>
        </a:spcAft>
        <a:defRPr sz="4000">
          <a:solidFill>
            <a:schemeClr val="bg1"/>
          </a:solidFill>
          <a:latin typeface="Optima Cyr"/>
        </a:defRPr>
      </a:lvl8pPr>
      <a:lvl9pPr marL="1828800" algn="l" rtl="0" fontAlgn="base">
        <a:spcBef>
          <a:spcPct val="0"/>
        </a:spcBef>
        <a:spcAft>
          <a:spcPct val="0"/>
        </a:spcAft>
        <a:defRPr sz="4000">
          <a:solidFill>
            <a:schemeClr val="bg1"/>
          </a:solidFill>
          <a:latin typeface="Optima Cyr"/>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a:solidFill>
            <a:srgbClr val="FF0000"/>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a:solidFill>
            <a:srgbClr val="FF0000"/>
          </a:solidFill>
          <a:latin typeface="+mn-lt"/>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a:solidFill>
            <a:srgbClr val="FF0000"/>
          </a:solidFill>
          <a:latin typeface="+mn-lt"/>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a:solidFill>
            <a:srgbClr val="FF0000"/>
          </a:solidFill>
          <a:latin typeface="+mn-lt"/>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a:solidFill>
            <a:srgbClr val="FF0000"/>
          </a:solidFill>
          <a:latin typeface="+mn-lt"/>
        </a:defRPr>
      </a:lvl5pPr>
      <a:lvl6pPr marL="2286000" indent="-228600" algn="l" rtl="0" fontAlgn="base">
        <a:spcBef>
          <a:spcPts val="400"/>
        </a:spcBef>
        <a:spcAft>
          <a:spcPct val="0"/>
        </a:spcAft>
        <a:buClr>
          <a:srgbClr val="D8B25C"/>
        </a:buClr>
        <a:buSzPct val="65000"/>
        <a:buFont typeface="Wingdings" pitchFamily="2" charset="2"/>
        <a:buChar char=""/>
        <a:defRPr sz="2000">
          <a:solidFill>
            <a:srgbClr val="FF0000"/>
          </a:solidFill>
          <a:latin typeface="+mn-lt"/>
        </a:defRPr>
      </a:lvl6pPr>
      <a:lvl7pPr marL="2743200" indent="-228600" algn="l" rtl="0" fontAlgn="base">
        <a:spcBef>
          <a:spcPts val="400"/>
        </a:spcBef>
        <a:spcAft>
          <a:spcPct val="0"/>
        </a:spcAft>
        <a:buClr>
          <a:srgbClr val="D8B25C"/>
        </a:buClr>
        <a:buSzPct val="65000"/>
        <a:buFont typeface="Wingdings" pitchFamily="2" charset="2"/>
        <a:buChar char=""/>
        <a:defRPr sz="2000">
          <a:solidFill>
            <a:srgbClr val="FF0000"/>
          </a:solidFill>
          <a:latin typeface="+mn-lt"/>
        </a:defRPr>
      </a:lvl7pPr>
      <a:lvl8pPr marL="3200400" indent="-228600" algn="l" rtl="0" fontAlgn="base">
        <a:spcBef>
          <a:spcPts val="400"/>
        </a:spcBef>
        <a:spcAft>
          <a:spcPct val="0"/>
        </a:spcAft>
        <a:buClr>
          <a:srgbClr val="D8B25C"/>
        </a:buClr>
        <a:buSzPct val="65000"/>
        <a:buFont typeface="Wingdings" pitchFamily="2" charset="2"/>
        <a:buChar char=""/>
        <a:defRPr sz="2000">
          <a:solidFill>
            <a:srgbClr val="FF0000"/>
          </a:solidFill>
          <a:latin typeface="+mn-lt"/>
        </a:defRPr>
      </a:lvl8pPr>
      <a:lvl9pPr marL="3657600" indent="-228600" algn="l" rtl="0" fontAlgn="base">
        <a:spcBef>
          <a:spcPts val="400"/>
        </a:spcBef>
        <a:spcAft>
          <a:spcPct val="0"/>
        </a:spcAft>
        <a:buClr>
          <a:srgbClr val="D8B25C"/>
        </a:buClr>
        <a:buSzPct val="65000"/>
        <a:buFont typeface="Wingdings" pitchFamily="2" charset="2"/>
        <a:buChar char=""/>
        <a:defRPr sz="2000">
          <a:solidFill>
            <a:srgbClr val="FF0000"/>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Прямоугольник 12"/>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Прямоугольник 15"/>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Прямоугольник 16"/>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101" name="Текст 12"/>
          <p:cNvSpPr>
            <a:spLocks noGrp="1"/>
          </p:cNvSpPr>
          <p:nvPr>
            <p:ph type="body" idx="1"/>
          </p:nvPr>
        </p:nvSpPr>
        <p:spPr bwMode="auto">
          <a:xfrm>
            <a:off x="612775" y="1989138"/>
            <a:ext cx="815340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4102" name="Заголовок 21"/>
          <p:cNvSpPr>
            <a:spLocks noGrp="1"/>
          </p:cNvSpPr>
          <p:nvPr>
            <p:ph type="title"/>
          </p:nvPr>
        </p:nvSpPr>
        <p:spPr bwMode="auto">
          <a:xfrm>
            <a:off x="2771775" y="44450"/>
            <a:ext cx="519906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endParaRPr lang="en-US" altLang="ru-RU" smtClean="0"/>
          </a:p>
        </p:txBody>
      </p:sp>
      <p:sp>
        <p:nvSpPr>
          <p:cNvPr id="18" name="Дата 3"/>
          <p:cNvSpPr>
            <a:spLocks noGrp="1"/>
          </p:cNvSpPr>
          <p:nvPr>
            <p:ph type="dt" sz="half" idx="2"/>
          </p:nvPr>
        </p:nvSpPr>
        <p:spPr>
          <a:xfrm>
            <a:off x="6553200" y="6248400"/>
            <a:ext cx="2209800" cy="365125"/>
          </a:xfrm>
          <a:prstGeom prst="rect">
            <a:avLst/>
          </a:prstGeom>
        </p:spPr>
        <p:txBody>
          <a:bodyPr vert="horz" anchor="ctr" anchorCtr="0"/>
          <a:lstStyle>
            <a:lvl1pPr eaLnBrk="1" fontAlgn="auto" hangingPunct="1">
              <a:spcBef>
                <a:spcPts val="0"/>
              </a:spcBef>
              <a:spcAft>
                <a:spcPts val="0"/>
              </a:spcAft>
              <a:defRPr sz="1400">
                <a:solidFill>
                  <a:schemeClr val="tx2"/>
                </a:solidFill>
                <a:latin typeface="+mn-lt"/>
                <a:cs typeface="+mn-cs"/>
              </a:defRPr>
            </a:lvl1pPr>
          </a:lstStyle>
          <a:p>
            <a:pPr>
              <a:defRPr/>
            </a:pPr>
            <a:endParaRPr lang="ru-RU"/>
          </a:p>
        </p:txBody>
      </p:sp>
      <p:sp>
        <p:nvSpPr>
          <p:cNvPr id="19" name="Нижний колонтитул 4"/>
          <p:cNvSpPr>
            <a:spLocks noGrp="1"/>
          </p:cNvSpPr>
          <p:nvPr>
            <p:ph type="ftr" sz="quarter" idx="3"/>
          </p:nvPr>
        </p:nvSpPr>
        <p:spPr>
          <a:xfrm>
            <a:off x="457200" y="6248400"/>
            <a:ext cx="5573713" cy="365125"/>
          </a:xfrm>
          <a:prstGeom prst="rect">
            <a:avLst/>
          </a:prstGeom>
        </p:spPr>
        <p:txBody>
          <a:bodyPr vert="horz" anchor="ctr"/>
          <a:lstStyle>
            <a:lvl1pPr algn="r" eaLnBrk="1" fontAlgn="auto" hangingPunct="1">
              <a:spcBef>
                <a:spcPts val="0"/>
              </a:spcBef>
              <a:spcAft>
                <a:spcPts val="0"/>
              </a:spcAft>
              <a:defRPr sz="1400">
                <a:solidFill>
                  <a:schemeClr val="tx2"/>
                </a:solidFill>
                <a:latin typeface="+mn-lt"/>
                <a:cs typeface="+mn-cs"/>
              </a:defRPr>
            </a:lvl1pPr>
          </a:lstStyle>
          <a:p>
            <a:pPr>
              <a:defRPr/>
            </a:pPr>
            <a:endParaRPr lang="ru-RU"/>
          </a:p>
        </p:txBody>
      </p:sp>
      <p:sp>
        <p:nvSpPr>
          <p:cNvPr id="20" name="Номер слайда 5"/>
          <p:cNvSpPr>
            <a:spLocks noGrp="1"/>
          </p:cNvSpPr>
          <p:nvPr>
            <p:ph type="sldNum" sz="quarter" idx="4"/>
          </p:nvPr>
        </p:nvSpPr>
        <p:spPr>
          <a:xfrm rot="5400000">
            <a:off x="5989638" y="144462"/>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400" b="1">
                <a:solidFill>
                  <a:srgbClr val="FFFFFF"/>
                </a:solidFill>
                <a:latin typeface="Calibri" pitchFamily="34" charset="0"/>
              </a:defRPr>
            </a:lvl1pPr>
          </a:lstStyle>
          <a:p>
            <a:fld id="{844B4A74-6DC1-48D3-BDBB-E667CDE79F4E}"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xStyles>
    <p:title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Optima Cyr"/>
        </a:defRPr>
      </a:lvl2pPr>
      <a:lvl3pPr algn="l" rtl="0" eaLnBrk="0" fontAlgn="base" hangingPunct="0">
        <a:spcBef>
          <a:spcPct val="0"/>
        </a:spcBef>
        <a:spcAft>
          <a:spcPct val="0"/>
        </a:spcAft>
        <a:defRPr sz="4000">
          <a:solidFill>
            <a:schemeClr val="bg1"/>
          </a:solidFill>
          <a:latin typeface="Optima Cyr"/>
        </a:defRPr>
      </a:lvl3pPr>
      <a:lvl4pPr algn="l" rtl="0" eaLnBrk="0" fontAlgn="base" hangingPunct="0">
        <a:spcBef>
          <a:spcPct val="0"/>
        </a:spcBef>
        <a:spcAft>
          <a:spcPct val="0"/>
        </a:spcAft>
        <a:defRPr sz="4000">
          <a:solidFill>
            <a:schemeClr val="bg1"/>
          </a:solidFill>
          <a:latin typeface="Optima Cyr"/>
        </a:defRPr>
      </a:lvl4pPr>
      <a:lvl5pPr algn="l" rtl="0" eaLnBrk="0" fontAlgn="base" hangingPunct="0">
        <a:spcBef>
          <a:spcPct val="0"/>
        </a:spcBef>
        <a:spcAft>
          <a:spcPct val="0"/>
        </a:spcAft>
        <a:defRPr sz="4000">
          <a:solidFill>
            <a:schemeClr val="bg1"/>
          </a:solidFill>
          <a:latin typeface="Optima Cyr"/>
        </a:defRPr>
      </a:lvl5pPr>
      <a:lvl6pPr marL="457200" algn="l" rtl="0" fontAlgn="base">
        <a:spcBef>
          <a:spcPct val="0"/>
        </a:spcBef>
        <a:spcAft>
          <a:spcPct val="0"/>
        </a:spcAft>
        <a:defRPr sz="4000">
          <a:solidFill>
            <a:schemeClr val="bg1"/>
          </a:solidFill>
          <a:latin typeface="Optima Cyr"/>
        </a:defRPr>
      </a:lvl6pPr>
      <a:lvl7pPr marL="914400" algn="l" rtl="0" fontAlgn="base">
        <a:spcBef>
          <a:spcPct val="0"/>
        </a:spcBef>
        <a:spcAft>
          <a:spcPct val="0"/>
        </a:spcAft>
        <a:defRPr sz="4000">
          <a:solidFill>
            <a:schemeClr val="bg1"/>
          </a:solidFill>
          <a:latin typeface="Optima Cyr"/>
        </a:defRPr>
      </a:lvl7pPr>
      <a:lvl8pPr marL="1371600" algn="l" rtl="0" fontAlgn="base">
        <a:spcBef>
          <a:spcPct val="0"/>
        </a:spcBef>
        <a:spcAft>
          <a:spcPct val="0"/>
        </a:spcAft>
        <a:defRPr sz="4000">
          <a:solidFill>
            <a:schemeClr val="bg1"/>
          </a:solidFill>
          <a:latin typeface="Optima Cyr"/>
        </a:defRPr>
      </a:lvl8pPr>
      <a:lvl9pPr marL="1828800" algn="l" rtl="0" fontAlgn="base">
        <a:spcBef>
          <a:spcPct val="0"/>
        </a:spcBef>
        <a:spcAft>
          <a:spcPct val="0"/>
        </a:spcAft>
        <a:defRPr sz="4000">
          <a:solidFill>
            <a:schemeClr val="bg1"/>
          </a:solidFill>
          <a:latin typeface="Optima Cyr"/>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a:solidFill>
            <a:srgbClr val="FF0000"/>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a:solidFill>
            <a:srgbClr val="FF0000"/>
          </a:solidFill>
          <a:latin typeface="+mn-lt"/>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a:solidFill>
            <a:srgbClr val="FF0000"/>
          </a:solidFill>
          <a:latin typeface="+mn-lt"/>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a:solidFill>
            <a:srgbClr val="FF0000"/>
          </a:solidFill>
          <a:latin typeface="+mn-lt"/>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a:solidFill>
            <a:srgbClr val="FF0000"/>
          </a:solidFill>
          <a:latin typeface="+mn-lt"/>
        </a:defRPr>
      </a:lvl5pPr>
      <a:lvl6pPr marL="2286000" indent="-228600" algn="l" rtl="0" fontAlgn="base">
        <a:spcBef>
          <a:spcPts val="400"/>
        </a:spcBef>
        <a:spcAft>
          <a:spcPct val="0"/>
        </a:spcAft>
        <a:buClr>
          <a:srgbClr val="D8B25C"/>
        </a:buClr>
        <a:buSzPct val="65000"/>
        <a:buFont typeface="Wingdings" pitchFamily="2" charset="2"/>
        <a:buChar char=""/>
        <a:defRPr sz="2000">
          <a:solidFill>
            <a:srgbClr val="FF0000"/>
          </a:solidFill>
          <a:latin typeface="+mn-lt"/>
        </a:defRPr>
      </a:lvl6pPr>
      <a:lvl7pPr marL="2743200" indent="-228600" algn="l" rtl="0" fontAlgn="base">
        <a:spcBef>
          <a:spcPts val="400"/>
        </a:spcBef>
        <a:spcAft>
          <a:spcPct val="0"/>
        </a:spcAft>
        <a:buClr>
          <a:srgbClr val="D8B25C"/>
        </a:buClr>
        <a:buSzPct val="65000"/>
        <a:buFont typeface="Wingdings" pitchFamily="2" charset="2"/>
        <a:buChar char=""/>
        <a:defRPr sz="2000">
          <a:solidFill>
            <a:srgbClr val="FF0000"/>
          </a:solidFill>
          <a:latin typeface="+mn-lt"/>
        </a:defRPr>
      </a:lvl7pPr>
      <a:lvl8pPr marL="3200400" indent="-228600" algn="l" rtl="0" fontAlgn="base">
        <a:spcBef>
          <a:spcPts val="400"/>
        </a:spcBef>
        <a:spcAft>
          <a:spcPct val="0"/>
        </a:spcAft>
        <a:buClr>
          <a:srgbClr val="D8B25C"/>
        </a:buClr>
        <a:buSzPct val="65000"/>
        <a:buFont typeface="Wingdings" pitchFamily="2" charset="2"/>
        <a:buChar char=""/>
        <a:defRPr sz="2000">
          <a:solidFill>
            <a:srgbClr val="FF0000"/>
          </a:solidFill>
          <a:latin typeface="+mn-lt"/>
        </a:defRPr>
      </a:lvl8pPr>
      <a:lvl9pPr marL="3657600" indent="-228600" algn="l" rtl="0" fontAlgn="base">
        <a:spcBef>
          <a:spcPts val="400"/>
        </a:spcBef>
        <a:spcAft>
          <a:spcPct val="0"/>
        </a:spcAft>
        <a:buClr>
          <a:srgbClr val="D8B25C"/>
        </a:buClr>
        <a:buSzPct val="65000"/>
        <a:buFont typeface="Wingdings" pitchFamily="2" charset="2"/>
        <a:buChar char=""/>
        <a:defRPr sz="2000">
          <a:solidFill>
            <a:srgbClr val="FF0000"/>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coko24.ru/?page_id=424" TargetMode="External"/><Relationship Id="rId2" Type="http://schemas.openxmlformats.org/officeDocument/2006/relationships/hyperlink" Target="&#1063;&#1043;%202016%20&#1076;&#1083;&#1103;%20&#1087;&#1077;&#1076;&#1072;&#1075;&#1086;&#1075;&#1086;&#1074;.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jpeg"/><Relationship Id="rId18" Type="http://schemas.openxmlformats.org/officeDocument/2006/relationships/image" Target="../media/image33.jpeg"/><Relationship Id="rId26" Type="http://schemas.openxmlformats.org/officeDocument/2006/relationships/image" Target="../media/image41.png"/><Relationship Id="rId3" Type="http://schemas.openxmlformats.org/officeDocument/2006/relationships/image" Target="../media/image20.jpeg"/><Relationship Id="rId21" Type="http://schemas.openxmlformats.org/officeDocument/2006/relationships/image" Target="../media/image36.png"/><Relationship Id="rId7" Type="http://schemas.openxmlformats.org/officeDocument/2006/relationships/image" Target="../media/image23.jpeg"/><Relationship Id="rId12" Type="http://schemas.openxmlformats.org/officeDocument/2006/relationships/image" Target="../media/image28.jpeg"/><Relationship Id="rId17" Type="http://schemas.openxmlformats.org/officeDocument/2006/relationships/image" Target="../media/image32.jpeg"/><Relationship Id="rId25" Type="http://schemas.openxmlformats.org/officeDocument/2006/relationships/image" Target="../media/image40.png"/><Relationship Id="rId2" Type="http://schemas.openxmlformats.org/officeDocument/2006/relationships/notesSlide" Target="../notesSlides/notesSlide28.xml"/><Relationship Id="rId16" Type="http://schemas.openxmlformats.org/officeDocument/2006/relationships/hyperlink" Target="&#1042;&#1089;&#1090;&#1072;&#1074;&#1082;&#1072;%205.5_&#1057;&#1080;&#1089;&#1090;&#1077;&#1084;&#1072;%20&#1086;&#1094;&#1077;&#1085;&#1082;&#1080;%20&#1080;%20&#1079;&#1072;&#1076;&#1072;&#1085;&#1080;&#1103;.ppt" TargetMode="External"/><Relationship Id="rId20" Type="http://schemas.openxmlformats.org/officeDocument/2006/relationships/image" Target="../media/image35.png"/><Relationship Id="rId29"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22.jpeg"/><Relationship Id="rId11" Type="http://schemas.openxmlformats.org/officeDocument/2006/relationships/image" Target="../media/image27.jpeg"/><Relationship Id="rId24" Type="http://schemas.openxmlformats.org/officeDocument/2006/relationships/image" Target="../media/image39.png"/><Relationship Id="rId5" Type="http://schemas.openxmlformats.org/officeDocument/2006/relationships/image" Target="../media/image21.jpeg"/><Relationship Id="rId15" Type="http://schemas.openxmlformats.org/officeDocument/2006/relationships/image" Target="../media/image31.jpeg"/><Relationship Id="rId23" Type="http://schemas.openxmlformats.org/officeDocument/2006/relationships/image" Target="../media/image38.png"/><Relationship Id="rId28" Type="http://schemas.openxmlformats.org/officeDocument/2006/relationships/image" Target="../media/image43.png"/><Relationship Id="rId10" Type="http://schemas.openxmlformats.org/officeDocument/2006/relationships/image" Target="../media/image26.jpeg"/><Relationship Id="rId19" Type="http://schemas.openxmlformats.org/officeDocument/2006/relationships/image" Target="../media/image34.jpeg"/><Relationship Id="rId31" Type="http://schemas.openxmlformats.org/officeDocument/2006/relationships/image" Target="../media/image46.jpeg"/><Relationship Id="rId4" Type="http://schemas.openxmlformats.org/officeDocument/2006/relationships/hyperlink" Target="&#1042;&#1089;&#1090;&#1072;&#1074;&#1082;&#1072;%205.4_&#1055;&#1083;&#1072;&#1085;&#1080;&#1088;&#1091;&#1077;&#1084;&#1099;&#1077;%20&#1088;&#1077;&#1079;&#1091;&#1083;&#1100;&#1090;&#1072;&#1090;&#1099;.ppt" TargetMode="External"/><Relationship Id="rId9" Type="http://schemas.openxmlformats.org/officeDocument/2006/relationships/image" Target="../media/image25.jpeg"/><Relationship Id="rId14" Type="http://schemas.openxmlformats.org/officeDocument/2006/relationships/image" Target="../media/image30.jpeg"/><Relationship Id="rId22" Type="http://schemas.openxmlformats.org/officeDocument/2006/relationships/image" Target="../media/image37.png"/><Relationship Id="rId27" Type="http://schemas.openxmlformats.org/officeDocument/2006/relationships/image" Target="../media/image42.png"/><Relationship Id="rId30" Type="http://schemas.openxmlformats.org/officeDocument/2006/relationships/image" Target="../media/image45.png"/></Relationships>
</file>

<file path=ppt/slides/_rels/slide86.xml.rels><?xml version="1.0" encoding="UTF-8" standalone="yes"?>
<Relationships xmlns="http://schemas.openxmlformats.org/package/2006/relationships"><Relationship Id="rId3" Type="http://schemas.openxmlformats.org/officeDocument/2006/relationships/hyperlink" Target="http://osoko.edu.ru/"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www.kipk.ru/" TargetMode="External"/><Relationship Id="rId5" Type="http://schemas.openxmlformats.org/officeDocument/2006/relationships/hyperlink" Target="mailto:molchanova@kipk.ru" TargetMode="External"/><Relationship Id="rId4" Type="http://schemas.openxmlformats.org/officeDocument/2006/relationships/hyperlink" Target="http://coko24.ru/"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ctrTitle"/>
          </p:nvPr>
        </p:nvSpPr>
        <p:spPr/>
        <p:txBody>
          <a:bodyPr/>
          <a:lstStyle/>
          <a:p>
            <a:endParaRPr lang="ru-RU" altLang="ru-RU" smtClean="0"/>
          </a:p>
        </p:txBody>
      </p:sp>
      <p:sp>
        <p:nvSpPr>
          <p:cNvPr id="7171" name="Подзаголовок 2"/>
          <p:cNvSpPr>
            <a:spLocks noGrp="1"/>
          </p:cNvSpPr>
          <p:nvPr>
            <p:ph type="subTitle" idx="1"/>
          </p:nvPr>
        </p:nvSpPr>
        <p:spPr/>
        <p:txBody>
          <a:bodyPr/>
          <a:lstStyle/>
          <a:p>
            <a:endParaRPr lang="ru-RU" altLang="ru-RU" smtClean="0"/>
          </a:p>
        </p:txBody>
      </p:sp>
      <p:pic>
        <p:nvPicPr>
          <p:cNvPr id="7172" name="Picture 2" descr="Картинки по запросу Поздравление с новым учебным годом"/>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25400"/>
            <a:ext cx="91440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hape 174"/>
          <p:cNvSpPr>
            <a:spLocks noGrp="1"/>
          </p:cNvSpPr>
          <p:nvPr>
            <p:ph type="title"/>
          </p:nvPr>
        </p:nvSpPr>
        <p:spPr>
          <a:xfrm>
            <a:off x="0" y="0"/>
            <a:ext cx="9204325" cy="938213"/>
          </a:xfrm>
        </p:spPr>
        <p:txBody>
          <a:bodyPr lIns="91425" tIns="91425" rIns="91425" bIns="91425" anchor="t"/>
          <a:lstStyle/>
          <a:p>
            <a:r>
              <a:rPr lang="ru-RU" altLang="ru-RU" sz="3200" smtClean="0"/>
              <a:t>Информационно-диагностическая или карательно-поощрительная функция оценки?</a:t>
            </a:r>
            <a:endParaRPr lang="en-GB" altLang="ru-RU" sz="3200" smtClean="0"/>
          </a:p>
        </p:txBody>
      </p:sp>
      <p:sp>
        <p:nvSpPr>
          <p:cNvPr id="19459" name="Shape 175"/>
          <p:cNvSpPr>
            <a:spLocks noChangeArrowheads="1"/>
          </p:cNvSpPr>
          <p:nvPr/>
        </p:nvSpPr>
        <p:spPr bwMode="auto">
          <a:xfrm>
            <a:off x="684213" y="2211388"/>
            <a:ext cx="2970212" cy="3449637"/>
          </a:xfrm>
          <a:prstGeom prst="roundRect">
            <a:avLst>
              <a:gd name="adj" fmla="val 16667"/>
            </a:avLst>
          </a:prstGeom>
          <a:solidFill>
            <a:srgbClr val="CFE2F3"/>
          </a:solidFill>
          <a:ln w="9525">
            <a:solidFill>
              <a:srgbClr val="FFFFFF"/>
            </a:solidFill>
            <a:round/>
            <a:headEnd/>
            <a:tailEnd/>
          </a:ln>
        </p:spPr>
        <p:txBody>
          <a:bodyPr lIns="91425" tIns="91425" rIns="91425" bIns="91425"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GB" altLang="ru-RU" sz="1600" i="1">
              <a:solidFill>
                <a:srgbClr val="333333"/>
              </a:solidFill>
            </a:endParaRPr>
          </a:p>
        </p:txBody>
      </p:sp>
      <p:sp>
        <p:nvSpPr>
          <p:cNvPr id="19460" name="Shape 176"/>
          <p:cNvSpPr>
            <a:spLocks noChangeArrowheads="1"/>
          </p:cNvSpPr>
          <p:nvPr/>
        </p:nvSpPr>
        <p:spPr bwMode="auto">
          <a:xfrm>
            <a:off x="4687888" y="1844675"/>
            <a:ext cx="3987800" cy="4176713"/>
          </a:xfrm>
          <a:prstGeom prst="roundRect">
            <a:avLst>
              <a:gd name="adj" fmla="val 16667"/>
            </a:avLst>
          </a:prstGeom>
          <a:solidFill>
            <a:srgbClr val="CFE2F3"/>
          </a:solidFill>
          <a:ln w="9525">
            <a:solidFill>
              <a:srgbClr val="FFFFFF"/>
            </a:solidFill>
            <a:round/>
            <a:headEnd/>
            <a:tailEnd/>
          </a:ln>
        </p:spPr>
        <p:txBody>
          <a:bodyPr lIns="91425" tIns="91425" rIns="91425" bIns="91425"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ru-RU" altLang="ru-RU" sz="2000"/>
              <a:t>«Отметка</a:t>
            </a:r>
          </a:p>
          <a:p>
            <a:r>
              <a:rPr lang="ru-RU" altLang="ru-RU" sz="2000"/>
              <a:t>является инструментом абсолютной власти учителя». «Пятибалльная оценочная шкала, как, впрочем, и любое чисто нормативное оценивание, представляет собой неповоротливый</a:t>
            </a:r>
          </a:p>
          <a:p>
            <a:r>
              <a:rPr lang="ru-RU" altLang="ru-RU" sz="2000"/>
              <a:t>инструмент, которому не хватает точности». </a:t>
            </a:r>
          </a:p>
          <a:p>
            <a:r>
              <a:rPr lang="ru-RU" altLang="ru-RU" sz="1600"/>
              <a:t>(</a:t>
            </a:r>
            <a:r>
              <a:rPr lang="ru-RU" altLang="ru-RU" sz="1100"/>
              <a:t>Ю.В. Романов</a:t>
            </a:r>
            <a:r>
              <a:rPr lang="ru-RU" altLang="ru-RU" sz="1600"/>
              <a:t>)</a:t>
            </a:r>
            <a:endParaRPr lang="en-GB" altLang="ru-RU" sz="1600" i="1">
              <a:solidFill>
                <a:srgbClr val="333333"/>
              </a:solidFill>
            </a:endParaRPr>
          </a:p>
        </p:txBody>
      </p:sp>
      <p:sp>
        <p:nvSpPr>
          <p:cNvPr id="19461" name="Shape 177"/>
          <p:cNvSpPr>
            <a:spLocks noChangeArrowheads="1"/>
          </p:cNvSpPr>
          <p:nvPr/>
        </p:nvSpPr>
        <p:spPr bwMode="auto">
          <a:xfrm>
            <a:off x="3771900" y="3230563"/>
            <a:ext cx="800100" cy="349250"/>
          </a:xfrm>
          <a:prstGeom prst="leftRightArrow">
            <a:avLst>
              <a:gd name="adj1" fmla="val 50000"/>
              <a:gd name="adj2" fmla="val 49997"/>
            </a:avLst>
          </a:prstGeom>
          <a:solidFill>
            <a:srgbClr val="EFEFEF"/>
          </a:solidFill>
          <a:ln w="9525">
            <a:solidFill>
              <a:srgbClr val="FFFFFF"/>
            </a:solidFill>
            <a:round/>
            <a:headEnd/>
            <a:tailEnd/>
          </a:ln>
        </p:spPr>
        <p:txBody>
          <a:bodyPr lIns="91425" tIns="91425" rIns="91425" bIns="91425"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ru-RU" altLang="ru-RU"/>
          </a:p>
        </p:txBody>
      </p:sp>
      <p:pic>
        <p:nvPicPr>
          <p:cNvPr id="19462" name="Рисунок 5" descr="http://i1.i.ua/prikol/pic/1/2/64482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388" y="2205038"/>
            <a:ext cx="3960812"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hape 174"/>
          <p:cNvSpPr>
            <a:spLocks noGrp="1"/>
          </p:cNvSpPr>
          <p:nvPr>
            <p:ph type="title"/>
          </p:nvPr>
        </p:nvSpPr>
        <p:spPr>
          <a:xfrm>
            <a:off x="168275" y="0"/>
            <a:ext cx="8975725" cy="1125538"/>
          </a:xfrm>
        </p:spPr>
        <p:txBody>
          <a:bodyPr lIns="91425" tIns="91425" rIns="91425" bIns="91425" anchor="t"/>
          <a:lstStyle/>
          <a:p>
            <a:r>
              <a:rPr lang="ru-RU" altLang="ru-RU" sz="3200" smtClean="0"/>
              <a:t>Информационно-диагностическая или карательно-поощрительная функция оценки?</a:t>
            </a:r>
            <a:endParaRPr lang="en-GB" altLang="ru-RU" sz="3200" smtClean="0"/>
          </a:p>
        </p:txBody>
      </p:sp>
      <p:sp>
        <p:nvSpPr>
          <p:cNvPr id="21507" name="Shape 176"/>
          <p:cNvSpPr>
            <a:spLocks noChangeArrowheads="1"/>
          </p:cNvSpPr>
          <p:nvPr/>
        </p:nvSpPr>
        <p:spPr bwMode="auto">
          <a:xfrm>
            <a:off x="4572000" y="1916113"/>
            <a:ext cx="4392613" cy="4321175"/>
          </a:xfrm>
          <a:prstGeom prst="roundRect">
            <a:avLst>
              <a:gd name="adj" fmla="val 16667"/>
            </a:avLst>
          </a:prstGeom>
          <a:solidFill>
            <a:srgbClr val="CFE2F3"/>
          </a:solidFill>
          <a:ln w="9525">
            <a:solidFill>
              <a:srgbClr val="FFFFFF"/>
            </a:solidFill>
            <a:round/>
            <a:headEnd/>
            <a:tailEnd/>
          </a:ln>
        </p:spPr>
        <p:txBody>
          <a:bodyPr lIns="91425" tIns="91425" rIns="91425" bIns="91425"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ru-RU" altLang="ru-RU" sz="2000"/>
              <a:t>Содержательная связь между всеми участниками образовательного процесса; содержательная и эмоциональная рефлексия учащихся; педагогическая рефлексия учителей; оценивание как пища для размышлений на тему, все ли в порядке с образовательным процессом в конкретном классе, благополучен ли каждый  отдельный ученик.</a:t>
            </a:r>
            <a:r>
              <a:rPr lang="ru-RU" altLang="ru-RU" sz="1600"/>
              <a:t> </a:t>
            </a:r>
          </a:p>
          <a:p>
            <a:r>
              <a:rPr lang="ru-RU" altLang="ru-RU" sz="1100"/>
              <a:t>(Ю.В. Романов)</a:t>
            </a:r>
            <a:endParaRPr lang="en-GB" altLang="ru-RU" sz="1100" i="1">
              <a:solidFill>
                <a:srgbClr val="333333"/>
              </a:solidFill>
            </a:endParaRPr>
          </a:p>
          <a:p>
            <a:endParaRPr lang="en-GB" altLang="ru-RU" sz="1600">
              <a:solidFill>
                <a:srgbClr val="333333"/>
              </a:solidFill>
            </a:endParaRPr>
          </a:p>
        </p:txBody>
      </p:sp>
      <p:sp>
        <p:nvSpPr>
          <p:cNvPr id="21508" name="Shape 177"/>
          <p:cNvSpPr>
            <a:spLocks noChangeArrowheads="1"/>
          </p:cNvSpPr>
          <p:nvPr/>
        </p:nvSpPr>
        <p:spPr bwMode="auto">
          <a:xfrm>
            <a:off x="3771900" y="3230563"/>
            <a:ext cx="800100" cy="349250"/>
          </a:xfrm>
          <a:prstGeom prst="leftRightArrow">
            <a:avLst>
              <a:gd name="adj1" fmla="val 50000"/>
              <a:gd name="adj2" fmla="val 49997"/>
            </a:avLst>
          </a:prstGeom>
          <a:solidFill>
            <a:srgbClr val="EFEFEF"/>
          </a:solidFill>
          <a:ln w="9525">
            <a:solidFill>
              <a:srgbClr val="FFFFFF"/>
            </a:solidFill>
            <a:round/>
            <a:headEnd/>
            <a:tailEnd/>
          </a:ln>
        </p:spPr>
        <p:txBody>
          <a:bodyPr lIns="91425" tIns="91425" rIns="91425" bIns="91425"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ru-RU" altLang="ru-RU"/>
          </a:p>
        </p:txBody>
      </p:sp>
      <p:pic>
        <p:nvPicPr>
          <p:cNvPr id="21509" name="Рисунок 7" descr="http://www.fotoprizer.ru/img/10720_or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05038"/>
            <a:ext cx="4176713"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a:xfrm>
            <a:off x="179388" y="1916113"/>
            <a:ext cx="8642350" cy="3530600"/>
          </a:xfrm>
        </p:spPr>
        <p:txBody>
          <a:bodyPr/>
          <a:lstStyle/>
          <a:p>
            <a:pPr eaLnBrk="1" hangingPunct="1"/>
            <a:r>
              <a:rPr lang="ru-RU" altLang="ru-RU" sz="4400" b="1" smtClean="0">
                <a:solidFill>
                  <a:srgbClr val="C00000"/>
                </a:solidFill>
              </a:rPr>
              <a:t>Зачем школе </a:t>
            </a:r>
            <a:br>
              <a:rPr lang="ru-RU" altLang="ru-RU" sz="4400" b="1" smtClean="0">
                <a:solidFill>
                  <a:srgbClr val="C00000"/>
                </a:solidFill>
              </a:rPr>
            </a:br>
            <a:r>
              <a:rPr lang="ru-RU" altLang="ru-RU" sz="4400" b="1" smtClean="0">
                <a:solidFill>
                  <a:srgbClr val="C00000"/>
                </a:solidFill>
              </a:rPr>
              <a:t>внутренняя система оценки качества образования?</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ъект 2"/>
          <p:cNvSpPr>
            <a:spLocks noGrp="1"/>
          </p:cNvSpPr>
          <p:nvPr>
            <p:ph idx="1"/>
          </p:nvPr>
        </p:nvSpPr>
        <p:spPr>
          <a:xfrm>
            <a:off x="179388" y="1844675"/>
            <a:ext cx="8964612" cy="4330700"/>
          </a:xfrm>
        </p:spPr>
        <p:txBody>
          <a:bodyPr/>
          <a:lstStyle/>
          <a:p>
            <a:pPr marL="0" indent="0">
              <a:buFont typeface="Wingdings" pitchFamily="2" charset="2"/>
              <a:buNone/>
            </a:pPr>
            <a:r>
              <a:rPr lang="ru-RU" altLang="ru-RU" sz="2400" b="1" smtClean="0"/>
              <a:t>Ответы учащихся:</a:t>
            </a:r>
          </a:p>
          <a:p>
            <a:pPr marL="0" indent="0">
              <a:buFont typeface="Wingdings" pitchFamily="2" charset="2"/>
              <a:buNone/>
            </a:pPr>
            <a:endParaRPr lang="ru-RU" altLang="ru-RU" sz="2400" smtClean="0"/>
          </a:p>
          <a:p>
            <a:pPr marL="0" indent="0">
              <a:buFont typeface="Wingdings" pitchFamily="2" charset="2"/>
              <a:buNone/>
            </a:pPr>
            <a:r>
              <a:rPr lang="ru-RU" altLang="ru-RU" sz="2400" smtClean="0">
                <a:solidFill>
                  <a:srgbClr val="FF0000"/>
                </a:solidFill>
              </a:rPr>
              <a:t>«Для того, чтобы родители знали, за что нас ругать»  (6класс)</a:t>
            </a:r>
          </a:p>
          <a:p>
            <a:pPr marL="0" indent="0">
              <a:buFont typeface="Wingdings" pitchFamily="2" charset="2"/>
              <a:buNone/>
            </a:pPr>
            <a:endParaRPr lang="ru-RU" altLang="ru-RU" sz="2400" smtClean="0"/>
          </a:p>
          <a:p>
            <a:pPr marL="0" indent="0">
              <a:buFont typeface="Wingdings" pitchFamily="2" charset="2"/>
              <a:buNone/>
            </a:pPr>
            <a:r>
              <a:rPr lang="ru-RU" altLang="ru-RU" sz="2400" smtClean="0">
                <a:solidFill>
                  <a:srgbClr val="0070C0"/>
                </a:solidFill>
              </a:rPr>
              <a:t>«Оценки нужны для того, чтобы знали, кому из учителей давать хорошую зарплату, а кого ругать на педсовете» (5класс)</a:t>
            </a:r>
          </a:p>
          <a:p>
            <a:pPr marL="0" indent="0">
              <a:buFont typeface="Wingdings" pitchFamily="2" charset="2"/>
              <a:buNone/>
            </a:pPr>
            <a:endParaRPr lang="ru-RU" altLang="ru-RU" sz="2400" smtClean="0"/>
          </a:p>
          <a:p>
            <a:pPr marL="0" indent="0">
              <a:buFont typeface="Wingdings" pitchFamily="2" charset="2"/>
              <a:buNone/>
            </a:pPr>
            <a:r>
              <a:rPr lang="ru-RU" altLang="ru-RU" sz="2400" smtClean="0">
                <a:solidFill>
                  <a:srgbClr val="00B050"/>
                </a:solidFill>
              </a:rPr>
              <a:t>«Как зачем? Чтобы поступить в университет» (7класс) </a:t>
            </a:r>
          </a:p>
        </p:txBody>
      </p:sp>
      <p:sp>
        <p:nvSpPr>
          <p:cNvPr id="24579" name="Прямоугольник 1"/>
          <p:cNvSpPr>
            <a:spLocks noChangeArrowheads="1"/>
          </p:cNvSpPr>
          <p:nvPr/>
        </p:nvSpPr>
        <p:spPr bwMode="auto">
          <a:xfrm>
            <a:off x="2627313" y="0"/>
            <a:ext cx="651668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buFont typeface="Wingdings" pitchFamily="2" charset="2"/>
              <a:buNone/>
            </a:pPr>
            <a:r>
              <a:rPr lang="ru-RU" altLang="ru-RU" sz="3200" b="1">
                <a:solidFill>
                  <a:schemeClr val="bg1"/>
                </a:solidFill>
              </a:rPr>
              <a:t>«Зачем в школе нужны оценки(отметки)?»</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a:xfrm>
            <a:off x="2627313" y="0"/>
            <a:ext cx="6059487" cy="1125538"/>
          </a:xfrm>
        </p:spPr>
        <p:txBody>
          <a:bodyPr/>
          <a:lstStyle/>
          <a:p>
            <a:pPr eaLnBrk="1" hangingPunct="1">
              <a:lnSpc>
                <a:spcPts val="3600"/>
              </a:lnSpc>
            </a:pPr>
            <a:r>
              <a:rPr lang="ru-RU" altLang="ru-RU" sz="3200" b="1" smtClean="0"/>
              <a:t>Внутреняя система оценки качества </a:t>
            </a:r>
          </a:p>
        </p:txBody>
      </p:sp>
      <p:sp>
        <p:nvSpPr>
          <p:cNvPr id="3" name="Объект 2"/>
          <p:cNvSpPr>
            <a:spLocks noGrp="1"/>
          </p:cNvSpPr>
          <p:nvPr>
            <p:ph idx="1"/>
          </p:nvPr>
        </p:nvSpPr>
        <p:spPr>
          <a:xfrm>
            <a:off x="179388" y="1844675"/>
            <a:ext cx="8713787" cy="5013325"/>
          </a:xfrm>
        </p:spPr>
        <p:txBody>
          <a:bodyPr rtlCol="0">
            <a:normAutofit fontScale="70000" lnSpcReduction="20000"/>
          </a:bodyPr>
          <a:lstStyle/>
          <a:p>
            <a:pPr marL="0" indent="0" eaLnBrk="1" fontAlgn="auto" hangingPunct="1">
              <a:spcAft>
                <a:spcPts val="0"/>
              </a:spcAft>
              <a:buFont typeface="Wingdings" pitchFamily="2" charset="2"/>
              <a:buNone/>
              <a:defRPr/>
            </a:pPr>
            <a:r>
              <a:rPr lang="ru-RU" b="1" dirty="0" smtClean="0"/>
              <a:t>В – внутренняя </a:t>
            </a:r>
            <a:r>
              <a:rPr lang="ru-RU" dirty="0"/>
              <a:t>(т.е. «собственно школьная»)</a:t>
            </a:r>
          </a:p>
          <a:p>
            <a:pPr marL="0" indent="0" eaLnBrk="1" fontAlgn="auto" hangingPunct="1">
              <a:spcAft>
                <a:spcPts val="0"/>
              </a:spcAft>
              <a:buFont typeface="Wingdings" pitchFamily="2" charset="2"/>
              <a:buNone/>
              <a:defRPr/>
            </a:pPr>
            <a:r>
              <a:rPr lang="ru-RU" b="1" dirty="0" smtClean="0"/>
              <a:t>С – система </a:t>
            </a:r>
            <a:r>
              <a:rPr lang="ru-RU" dirty="0"/>
              <a:t>(совокупность взаимосвязанных</a:t>
            </a:r>
          </a:p>
          <a:p>
            <a:pPr marL="0" indent="0" eaLnBrk="1" fontAlgn="auto" hangingPunct="1">
              <a:spcAft>
                <a:spcPts val="0"/>
              </a:spcAft>
              <a:buFont typeface="Wingdings" pitchFamily="2" charset="2"/>
              <a:buNone/>
              <a:defRPr/>
            </a:pPr>
            <a:r>
              <a:rPr lang="ru-RU" dirty="0"/>
              <a:t>элементов)</a:t>
            </a:r>
          </a:p>
          <a:p>
            <a:pPr marL="0" indent="0" eaLnBrk="1" fontAlgn="auto" hangingPunct="1">
              <a:spcAft>
                <a:spcPts val="0"/>
              </a:spcAft>
              <a:buFont typeface="Wingdings" pitchFamily="2" charset="2"/>
              <a:buNone/>
              <a:defRPr/>
            </a:pPr>
            <a:r>
              <a:rPr lang="ru-RU" b="1" dirty="0" smtClean="0"/>
              <a:t>О – оценки</a:t>
            </a:r>
            <a:r>
              <a:rPr lang="ru-RU" dirty="0" smtClean="0"/>
              <a:t> </a:t>
            </a:r>
            <a:r>
              <a:rPr lang="ru-RU" dirty="0"/>
              <a:t>(сличения, </a:t>
            </a:r>
            <a:r>
              <a:rPr lang="ru-RU" dirty="0" smtClean="0"/>
              <a:t>сопоставления с эталоном, выявление динамики/прогресса)</a:t>
            </a:r>
            <a:endParaRPr lang="ru-RU" dirty="0"/>
          </a:p>
          <a:p>
            <a:pPr marL="0" indent="0" eaLnBrk="1" fontAlgn="auto" hangingPunct="1">
              <a:spcAft>
                <a:spcPts val="0"/>
              </a:spcAft>
              <a:buFont typeface="Wingdings" pitchFamily="2" charset="2"/>
              <a:buNone/>
              <a:defRPr/>
            </a:pPr>
            <a:r>
              <a:rPr lang="ru-RU" b="1" dirty="0" smtClean="0"/>
              <a:t>КО – качества </a:t>
            </a:r>
            <a:r>
              <a:rPr lang="ru-RU" b="1" dirty="0"/>
              <a:t>образования</a:t>
            </a:r>
          </a:p>
          <a:p>
            <a:pPr eaLnBrk="1" fontAlgn="auto" hangingPunct="1">
              <a:spcAft>
                <a:spcPts val="0"/>
              </a:spcAft>
              <a:defRPr/>
            </a:pPr>
            <a:endParaRPr lang="ru-RU" dirty="0"/>
          </a:p>
          <a:p>
            <a:pPr eaLnBrk="1" fontAlgn="auto" hangingPunct="1">
              <a:lnSpc>
                <a:spcPct val="90000"/>
              </a:lnSpc>
              <a:spcAft>
                <a:spcPts val="0"/>
              </a:spcAft>
              <a:buFont typeface="Arial" charset="0"/>
              <a:buNone/>
              <a:defRPr/>
            </a:pPr>
            <a:r>
              <a:rPr lang="ru-RU" b="1" dirty="0" smtClean="0"/>
              <a:t>	Качество </a:t>
            </a:r>
            <a:r>
              <a:rPr lang="ru-RU" b="1" dirty="0"/>
              <a:t>образования</a:t>
            </a:r>
            <a:r>
              <a:rPr lang="ru-RU" dirty="0"/>
              <a:t> - комплексная характеристика образовательной </a:t>
            </a:r>
            <a:r>
              <a:rPr lang="ru-RU" b="1" dirty="0"/>
              <a:t>деятельности и подготовки</a:t>
            </a:r>
            <a:r>
              <a:rPr lang="ru-RU" dirty="0"/>
              <a:t> обучающегося, выражающая </a:t>
            </a:r>
            <a:r>
              <a:rPr lang="ru-RU" b="1" dirty="0"/>
              <a:t>степень их соответствия</a:t>
            </a:r>
            <a:r>
              <a:rPr lang="ru-RU" dirty="0"/>
              <a:t> </a:t>
            </a:r>
            <a:r>
              <a:rPr lang="ru-RU" b="1" dirty="0"/>
              <a:t>федеральным государственным образовательным стандартам</a:t>
            </a:r>
            <a:r>
              <a:rPr lang="ru-RU" dirty="0"/>
              <a:t>, образовательным стандартам, федеральным государственным требованиям </a:t>
            </a:r>
            <a:r>
              <a:rPr lang="ru-RU" b="1" dirty="0"/>
              <a:t>и (или) потребностям физического или юридического лица</a:t>
            </a:r>
            <a:r>
              <a:rPr lang="ru-RU" dirty="0"/>
              <a:t>, в интересах которого осуществляется образовательная деятельность, в том числе </a:t>
            </a:r>
            <a:r>
              <a:rPr lang="ru-RU" b="1" dirty="0"/>
              <a:t>степень достижения планируемых результатов</a:t>
            </a:r>
            <a:r>
              <a:rPr lang="ru-RU" dirty="0"/>
              <a:t> </a:t>
            </a:r>
            <a:r>
              <a:rPr lang="ru-RU" b="1" dirty="0"/>
              <a:t>образовательной программы.</a:t>
            </a:r>
          </a:p>
          <a:p>
            <a:pPr lvl="2" algn="r" eaLnBrk="1" fontAlgn="auto" hangingPunct="1">
              <a:spcAft>
                <a:spcPts val="0"/>
              </a:spcAft>
              <a:buFont typeface="Arial" panose="020B0604020202020204" pitchFamily="34" charset="0"/>
              <a:buNone/>
              <a:defRPr/>
            </a:pPr>
            <a:r>
              <a:rPr lang="ru-RU" sz="1800" b="1" i="1" dirty="0"/>
              <a:t>(Закон «Об образовании в РФ»</a:t>
            </a:r>
            <a:r>
              <a:rPr lang="ru-RU" sz="1800" i="1" dirty="0"/>
              <a:t> № 273-</a:t>
            </a:r>
            <a:r>
              <a:rPr lang="ru-RU" sz="1800" b="1" i="1" dirty="0"/>
              <a:t>ФЗ</a:t>
            </a:r>
            <a:r>
              <a:rPr lang="ru-RU" sz="1800" i="1" dirty="0"/>
              <a:t> от 29 декабря 2012 года</a:t>
            </a:r>
            <a:r>
              <a:rPr lang="ru-RU" sz="1800" b="1" i="1" dirty="0"/>
              <a:t>, статья 2. «Основные понятия, используемые в настоящем Федеральном законе» , п. 29)</a:t>
            </a:r>
          </a:p>
          <a:p>
            <a:pPr eaLnBrk="1" fontAlgn="auto" hangingPunct="1">
              <a:spcAft>
                <a:spcPts val="0"/>
              </a:spcAft>
              <a:defRPr/>
            </a:pP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700213"/>
            <a:ext cx="9144000" cy="4824412"/>
          </a:xfrm>
        </p:spPr>
        <p:txBody>
          <a:bodyPr rtlCol="0">
            <a:normAutofit lnSpcReduction="10000"/>
          </a:bodyPr>
          <a:lstStyle/>
          <a:p>
            <a:pPr marL="0" indent="0" algn="ctr" eaLnBrk="1" fontAlgn="auto" hangingPunct="1">
              <a:spcAft>
                <a:spcPts val="0"/>
              </a:spcAft>
              <a:buClr>
                <a:schemeClr val="accent1">
                  <a:lumMod val="75000"/>
                </a:schemeClr>
              </a:buClr>
              <a:buFont typeface="Wingdings 3" charset="2"/>
              <a:buNone/>
              <a:defRPr/>
            </a:pPr>
            <a:r>
              <a:rPr lang="ru-RU" sz="2800" b="1" dirty="0" smtClean="0">
                <a:solidFill>
                  <a:srgbClr val="C00000"/>
                </a:solidFill>
              </a:rPr>
              <a:t>Внутренняя система оценки качества образования (ВСОКО)</a:t>
            </a:r>
          </a:p>
          <a:p>
            <a:pPr marL="0" indent="0" algn="ctr" eaLnBrk="1" fontAlgn="auto" hangingPunct="1">
              <a:spcAft>
                <a:spcPts val="0"/>
              </a:spcAft>
              <a:buClr>
                <a:schemeClr val="accent1">
                  <a:lumMod val="75000"/>
                </a:schemeClr>
              </a:buClr>
              <a:buFont typeface="Wingdings 3" charset="2"/>
              <a:buNone/>
              <a:defRPr/>
            </a:pPr>
            <a:r>
              <a:rPr lang="ru-RU" sz="2800" dirty="0" smtClean="0">
                <a:solidFill>
                  <a:schemeClr val="tx1">
                    <a:lumMod val="75000"/>
                    <a:lumOff val="25000"/>
                  </a:schemeClr>
                </a:solidFill>
              </a:rPr>
              <a:t>представляет собой совокупность </a:t>
            </a:r>
            <a:r>
              <a:rPr lang="ru-RU" sz="2800" b="1" dirty="0" smtClean="0">
                <a:solidFill>
                  <a:srgbClr val="FF0000"/>
                </a:solidFill>
              </a:rPr>
              <a:t>организационных структур</a:t>
            </a:r>
            <a:r>
              <a:rPr lang="ru-RU" sz="2800" b="1" dirty="0" smtClean="0">
                <a:solidFill>
                  <a:schemeClr val="tx1">
                    <a:lumMod val="75000"/>
                    <a:lumOff val="25000"/>
                  </a:schemeClr>
                </a:solidFill>
              </a:rPr>
              <a:t>, </a:t>
            </a:r>
            <a:r>
              <a:rPr lang="ru-RU" sz="2800" b="1" dirty="0" smtClean="0">
                <a:solidFill>
                  <a:srgbClr val="00B050"/>
                </a:solidFill>
              </a:rPr>
              <a:t>норм и правил</a:t>
            </a:r>
            <a:r>
              <a:rPr lang="ru-RU" sz="2800" b="1" dirty="0" smtClean="0">
                <a:solidFill>
                  <a:schemeClr val="tx1">
                    <a:lumMod val="75000"/>
                    <a:lumOff val="25000"/>
                  </a:schemeClr>
                </a:solidFill>
              </a:rPr>
              <a:t>, </a:t>
            </a:r>
            <a:r>
              <a:rPr lang="ru-RU" sz="2800" b="1" dirty="0" smtClean="0">
                <a:solidFill>
                  <a:srgbClr val="0070C0"/>
                </a:solidFill>
              </a:rPr>
              <a:t>диагностических и оценочных процедур</a:t>
            </a:r>
            <a:r>
              <a:rPr lang="ru-RU" sz="2800" dirty="0" smtClean="0">
                <a:solidFill>
                  <a:schemeClr val="tx1">
                    <a:lumMod val="75000"/>
                    <a:lumOff val="25000"/>
                  </a:schemeClr>
                </a:solidFill>
              </a:rPr>
              <a:t>, обеспечивающих на единой основе оценку качества образовательных </a:t>
            </a:r>
            <a:r>
              <a:rPr lang="ru-RU" sz="2800" u="sng" dirty="0" smtClean="0">
                <a:solidFill>
                  <a:schemeClr val="tx1">
                    <a:lumMod val="75000"/>
                    <a:lumOff val="25000"/>
                  </a:schemeClr>
                </a:solidFill>
              </a:rPr>
              <a:t>результатов</a:t>
            </a:r>
            <a:r>
              <a:rPr lang="ru-RU" sz="2800" dirty="0" smtClean="0">
                <a:solidFill>
                  <a:schemeClr val="tx1">
                    <a:lumMod val="75000"/>
                    <a:lumOff val="25000"/>
                  </a:schemeClr>
                </a:solidFill>
              </a:rPr>
              <a:t>, качество реализации </a:t>
            </a:r>
            <a:r>
              <a:rPr lang="ru-RU" sz="2800" u="sng" dirty="0" smtClean="0">
                <a:solidFill>
                  <a:schemeClr val="tx1">
                    <a:lumMod val="75000"/>
                    <a:lumOff val="25000"/>
                  </a:schemeClr>
                </a:solidFill>
              </a:rPr>
              <a:t>образовательного процесса</a:t>
            </a:r>
            <a:r>
              <a:rPr lang="ru-RU" sz="2800" dirty="0" smtClean="0">
                <a:solidFill>
                  <a:schemeClr val="tx1">
                    <a:lumMod val="75000"/>
                    <a:lumOff val="25000"/>
                  </a:schemeClr>
                </a:solidFill>
              </a:rPr>
              <a:t>, качество </a:t>
            </a:r>
            <a:r>
              <a:rPr lang="ru-RU" sz="2800" u="sng" dirty="0" smtClean="0">
                <a:solidFill>
                  <a:schemeClr val="tx1">
                    <a:lumMod val="75000"/>
                    <a:lumOff val="25000"/>
                  </a:schemeClr>
                </a:solidFill>
              </a:rPr>
              <a:t>условий</a:t>
            </a:r>
            <a:r>
              <a:rPr lang="ru-RU" sz="2800" dirty="0" smtClean="0">
                <a:solidFill>
                  <a:schemeClr val="tx1">
                    <a:lumMod val="75000"/>
                    <a:lumOff val="25000"/>
                  </a:schemeClr>
                </a:solidFill>
              </a:rPr>
              <a:t>, обеспечивающих образовательный процесс с учетом запросов участников образовательных отношений, </a:t>
            </a:r>
            <a:r>
              <a:rPr lang="ru-RU" sz="2800" u="sng" dirty="0" smtClean="0">
                <a:solidFill>
                  <a:schemeClr val="tx1">
                    <a:lumMod val="75000"/>
                    <a:lumOff val="25000"/>
                  </a:schemeClr>
                </a:solidFill>
              </a:rPr>
              <a:t>эффективность управления</a:t>
            </a:r>
            <a:r>
              <a:rPr lang="ru-RU" sz="2800" dirty="0" smtClean="0">
                <a:solidFill>
                  <a:schemeClr val="tx1">
                    <a:lumMod val="75000"/>
                    <a:lumOff val="25000"/>
                  </a:schemeClr>
                </a:solidFill>
              </a:rPr>
              <a:t> качеством образования в образовательной организации.</a:t>
            </a:r>
            <a:endParaRPr lang="ru-RU" sz="2800"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a:xfrm>
            <a:off x="2555875" y="0"/>
            <a:ext cx="6588125" cy="908050"/>
          </a:xfrm>
        </p:spPr>
        <p:txBody>
          <a:bodyPr/>
          <a:lstStyle/>
          <a:p>
            <a:pPr eaLnBrk="1" hangingPunct="1">
              <a:lnSpc>
                <a:spcPts val="3600"/>
              </a:lnSpc>
            </a:pPr>
            <a:r>
              <a:rPr lang="ru-RU" altLang="ru-RU" sz="3600" b="1" smtClean="0"/>
              <a:t>Современные требования к оценке:</a:t>
            </a:r>
            <a:endParaRPr lang="ru-RU" altLang="ru-RU" sz="3600" smtClean="0"/>
          </a:p>
        </p:txBody>
      </p:sp>
      <p:sp>
        <p:nvSpPr>
          <p:cNvPr id="27651" name="Объект 2"/>
          <p:cNvSpPr>
            <a:spLocks noGrp="1"/>
          </p:cNvSpPr>
          <p:nvPr>
            <p:ph idx="1"/>
          </p:nvPr>
        </p:nvSpPr>
        <p:spPr>
          <a:xfrm>
            <a:off x="179388" y="1773238"/>
            <a:ext cx="8785225" cy="4751387"/>
          </a:xfrm>
        </p:spPr>
        <p:txBody>
          <a:bodyPr/>
          <a:lstStyle/>
          <a:p>
            <a:pPr eaLnBrk="1" hangingPunct="1"/>
            <a:r>
              <a:rPr lang="ru-RU" altLang="ru-RU" sz="2400" smtClean="0"/>
              <a:t>создание надежных и технологичных процедур оценки качества образовательных результатов, условий</a:t>
            </a:r>
          </a:p>
          <a:p>
            <a:pPr eaLnBrk="1" hangingPunct="1"/>
            <a:r>
              <a:rPr lang="ru-RU" altLang="ru-RU" sz="2400" smtClean="0"/>
              <a:t>формирование культуры оценки качества образования у всех участников образовательных отношений</a:t>
            </a:r>
          </a:p>
          <a:p>
            <a:pPr eaLnBrk="1" hangingPunct="1"/>
            <a:r>
              <a:rPr lang="ru-RU" altLang="ru-RU" sz="2400" smtClean="0"/>
              <a:t>смещение акцента с предметных знаний, умений и навыков как основной цели обучения на формирование универсальных учебных действий, умения учиться, на развитие самостоятельности </a:t>
            </a:r>
          </a:p>
          <a:p>
            <a:pPr eaLnBrk="1" hangingPunct="1"/>
            <a:r>
              <a:rPr lang="ru-RU" altLang="ru-RU" sz="2400" smtClean="0"/>
              <a:t>направленность на изучение уровня и динамики сформированности у обучающихся личностных, метапредметных, предметных результатов </a:t>
            </a:r>
          </a:p>
          <a:p>
            <a:pPr eaLnBrk="1" hangingPunct="1"/>
            <a:endParaRPr lang="ru-RU" altLang="ru-RU"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a:xfrm>
            <a:off x="2555875" y="0"/>
            <a:ext cx="6588125" cy="1052513"/>
          </a:xfrm>
        </p:spPr>
        <p:txBody>
          <a:bodyPr/>
          <a:lstStyle/>
          <a:p>
            <a:pPr eaLnBrk="1" hangingPunct="1">
              <a:lnSpc>
                <a:spcPts val="3800"/>
              </a:lnSpc>
            </a:pPr>
            <a:r>
              <a:rPr lang="ru-RU" altLang="ru-RU" sz="3600" b="1" smtClean="0"/>
              <a:t>Особенности ВСОКО в условиях ФГОС</a:t>
            </a:r>
            <a:endParaRPr lang="ru-RU" altLang="ru-RU" sz="3600" smtClean="0"/>
          </a:p>
        </p:txBody>
      </p:sp>
      <p:sp>
        <p:nvSpPr>
          <p:cNvPr id="3" name="Объект 2"/>
          <p:cNvSpPr>
            <a:spLocks noGrp="1"/>
          </p:cNvSpPr>
          <p:nvPr>
            <p:ph idx="1"/>
          </p:nvPr>
        </p:nvSpPr>
        <p:spPr>
          <a:xfrm>
            <a:off x="107950" y="1773238"/>
            <a:ext cx="9036050" cy="4895850"/>
          </a:xfrm>
        </p:spPr>
        <p:txBody>
          <a:bodyPr rtlCol="0">
            <a:normAutofit fontScale="70000" lnSpcReduction="20000"/>
          </a:bodyPr>
          <a:lstStyle/>
          <a:p>
            <a:pPr marL="0" indent="0" eaLnBrk="1" fontAlgn="auto" hangingPunct="1">
              <a:spcAft>
                <a:spcPts val="0"/>
              </a:spcAft>
              <a:buFont typeface="Arial" panose="020B0604020202020204" pitchFamily="34" charset="0"/>
              <a:buNone/>
              <a:defRPr/>
            </a:pPr>
            <a:r>
              <a:rPr lang="ru-RU" sz="3100" dirty="0" smtClean="0"/>
              <a:t>ВСОКО </a:t>
            </a:r>
            <a:r>
              <a:rPr lang="ru-RU" sz="3100" dirty="0"/>
              <a:t>осуществляется субъектами самого учреждения и является источником информации и диагностики образовательной </a:t>
            </a:r>
            <a:r>
              <a:rPr lang="ru-RU" sz="3100" dirty="0" smtClean="0"/>
              <a:t>деятельности</a:t>
            </a:r>
            <a:endParaRPr lang="ru-RU" sz="3100" dirty="0"/>
          </a:p>
          <a:p>
            <a:pPr marL="0" indent="0" eaLnBrk="1" fontAlgn="auto" hangingPunct="1">
              <a:spcAft>
                <a:spcPts val="0"/>
              </a:spcAft>
              <a:buFont typeface="Arial" panose="020B0604020202020204" pitchFamily="34" charset="0"/>
              <a:buNone/>
              <a:defRPr/>
            </a:pPr>
            <a:endParaRPr lang="ru-RU" b="1" dirty="0" smtClean="0"/>
          </a:p>
          <a:p>
            <a:pPr marL="0" indent="0" eaLnBrk="1" fontAlgn="auto" hangingPunct="1">
              <a:spcAft>
                <a:spcPts val="0"/>
              </a:spcAft>
              <a:buFont typeface="Arial" panose="020B0604020202020204" pitchFamily="34" charset="0"/>
              <a:buNone/>
              <a:defRPr/>
            </a:pPr>
            <a:r>
              <a:rPr lang="ru-RU" b="1" dirty="0" smtClean="0"/>
              <a:t>Цели ВСОКО</a:t>
            </a:r>
            <a:r>
              <a:rPr lang="ru-RU" dirty="0" smtClean="0"/>
              <a:t>:</a:t>
            </a:r>
            <a:endParaRPr lang="ru-RU" dirty="0"/>
          </a:p>
          <a:p>
            <a:pPr>
              <a:defRPr/>
            </a:pPr>
            <a:r>
              <a:rPr lang="ru-RU" i="1" dirty="0"/>
              <a:t>создание единой системы диагностики и контроля состояния образования, обеспечивающей определение факторов и своевременное выявление изменений, влияющих на качество образования в </a:t>
            </a:r>
            <a:r>
              <a:rPr lang="ru-RU" i="1" dirty="0" smtClean="0"/>
              <a:t>школе</a:t>
            </a:r>
            <a:r>
              <a:rPr lang="ru-RU" i="1" dirty="0"/>
              <a:t>;</a:t>
            </a:r>
            <a:endParaRPr lang="ru-RU" dirty="0"/>
          </a:p>
          <a:p>
            <a:pPr>
              <a:defRPr/>
            </a:pPr>
            <a:r>
              <a:rPr lang="ru-RU" i="1" dirty="0"/>
              <a:t>выявление факторов, влияющих на повышение качества </a:t>
            </a:r>
            <a:r>
              <a:rPr lang="ru-RU" i="1" dirty="0" smtClean="0"/>
              <a:t>образования (</a:t>
            </a:r>
            <a:r>
              <a:rPr lang="ru-RU" dirty="0" smtClean="0"/>
              <a:t>выявление с помощью системы критериев и показателей зависимости между ресурсами, условиями обучения и его результатами)</a:t>
            </a:r>
            <a:r>
              <a:rPr lang="ru-RU" i="1" dirty="0" smtClean="0"/>
              <a:t>;</a:t>
            </a:r>
            <a:endParaRPr lang="ru-RU" dirty="0"/>
          </a:p>
          <a:p>
            <a:pPr>
              <a:defRPr/>
            </a:pPr>
            <a:r>
              <a:rPr lang="ru-RU" i="1" dirty="0"/>
              <a:t>получение объективной информации о состоянии качества образования, тенденциях его изменения и причинах, влияющих на его уровень для достоверной оценки/самооценки;</a:t>
            </a:r>
            <a:endParaRPr lang="ru-RU" dirty="0"/>
          </a:p>
          <a:p>
            <a:pPr>
              <a:defRPr/>
            </a:pPr>
            <a:r>
              <a:rPr lang="ru-RU" i="1" dirty="0"/>
              <a:t>повышение уровня информированности образовательного сообщества;</a:t>
            </a:r>
            <a:endParaRPr lang="ru-RU" dirty="0"/>
          </a:p>
          <a:p>
            <a:pPr>
              <a:defRPr/>
            </a:pPr>
            <a:r>
              <a:rPr lang="ru-RU" i="1" dirty="0"/>
              <a:t>принятие обоснованных управленческих решений администрацией школы</a:t>
            </a:r>
            <a:r>
              <a:rPr lang="ru-RU" i="1" dirty="0" smtClean="0"/>
              <a:t>.</a:t>
            </a:r>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950" y="1196975"/>
            <a:ext cx="9036050" cy="5472113"/>
          </a:xfrm>
        </p:spPr>
        <p:txBody>
          <a:bodyPr rtlCol="0">
            <a:normAutofit fontScale="92500"/>
          </a:bodyPr>
          <a:lstStyle/>
          <a:p>
            <a:pPr marL="0" indent="0" eaLnBrk="1" fontAlgn="auto" hangingPunct="1">
              <a:spcAft>
                <a:spcPts val="0"/>
              </a:spcAft>
              <a:buFont typeface="Arial" panose="020B0604020202020204" pitchFamily="34" charset="0"/>
              <a:buNone/>
              <a:defRPr/>
            </a:pPr>
            <a:r>
              <a:rPr lang="ru-RU" sz="2400" b="1" dirty="0" smtClean="0">
                <a:solidFill>
                  <a:srgbClr val="C00000"/>
                </a:solidFill>
              </a:rPr>
              <a:t>	</a:t>
            </a:r>
            <a:r>
              <a:rPr lang="ru-RU" sz="3000" b="1" dirty="0" smtClean="0">
                <a:solidFill>
                  <a:srgbClr val="C00000"/>
                </a:solidFill>
              </a:rPr>
              <a:t>Процедуры </a:t>
            </a:r>
            <a:r>
              <a:rPr lang="ru-RU" sz="3000" b="1" dirty="0">
                <a:solidFill>
                  <a:srgbClr val="C00000"/>
                </a:solidFill>
              </a:rPr>
              <a:t>оценки </a:t>
            </a:r>
            <a:r>
              <a:rPr lang="ru-RU" sz="3000" dirty="0"/>
              <a:t>делятся на два типа: </a:t>
            </a:r>
          </a:p>
          <a:p>
            <a:pPr marL="0" indent="0" eaLnBrk="1" fontAlgn="auto" hangingPunct="1">
              <a:spcAft>
                <a:spcPts val="0"/>
              </a:spcAft>
              <a:buFont typeface="Arial" panose="020B0604020202020204" pitchFamily="34" charset="0"/>
              <a:buNone/>
              <a:defRPr/>
            </a:pPr>
            <a:r>
              <a:rPr lang="ru-RU" sz="2400" dirty="0"/>
              <a:t>- </a:t>
            </a:r>
            <a:r>
              <a:rPr lang="ru-RU" sz="2600" b="1" dirty="0"/>
              <a:t>процедуры получения данных для оценки; </a:t>
            </a:r>
          </a:p>
          <a:p>
            <a:pPr marL="0" indent="0" eaLnBrk="1" fontAlgn="auto" hangingPunct="1">
              <a:spcAft>
                <a:spcPts val="0"/>
              </a:spcAft>
              <a:buFont typeface="Arial" panose="020B0604020202020204" pitchFamily="34" charset="0"/>
              <a:buNone/>
              <a:defRPr/>
            </a:pPr>
            <a:r>
              <a:rPr lang="ru-RU" sz="2600" dirty="0"/>
              <a:t>- </a:t>
            </a:r>
            <a:r>
              <a:rPr lang="ru-RU" sz="2600" b="1" dirty="0"/>
              <a:t>процедуры принятия решений на основе результатов оценки.</a:t>
            </a:r>
            <a:r>
              <a:rPr lang="ru-RU" sz="2400" b="1" dirty="0"/>
              <a:t> </a:t>
            </a:r>
          </a:p>
          <a:p>
            <a:pPr marL="0" indent="0" eaLnBrk="1" fontAlgn="auto" hangingPunct="1">
              <a:spcAft>
                <a:spcPts val="0"/>
              </a:spcAft>
              <a:buFont typeface="Arial" panose="020B0604020202020204" pitchFamily="34" charset="0"/>
              <a:buNone/>
              <a:defRPr/>
            </a:pPr>
            <a:endParaRPr lang="ru-RU" sz="2400" dirty="0" smtClean="0"/>
          </a:p>
          <a:p>
            <a:pPr marL="0" indent="0" eaLnBrk="1" fontAlgn="auto" hangingPunct="1">
              <a:spcAft>
                <a:spcPts val="0"/>
              </a:spcAft>
              <a:buFont typeface="Arial" panose="020B0604020202020204" pitchFamily="34" charset="0"/>
              <a:buNone/>
              <a:defRPr/>
            </a:pPr>
            <a:r>
              <a:rPr lang="ru-RU" sz="2400" dirty="0" smtClean="0"/>
              <a:t>Процедуры </a:t>
            </a:r>
            <a:r>
              <a:rPr lang="ru-RU" sz="2400" dirty="0"/>
              <a:t>принятия решений определяются двумя </a:t>
            </a:r>
            <a:r>
              <a:rPr lang="ru-RU" sz="2400" b="1" dirty="0"/>
              <a:t>функциями оценки:  </a:t>
            </a:r>
          </a:p>
          <a:p>
            <a:pPr eaLnBrk="1" fontAlgn="auto" hangingPunct="1">
              <a:spcAft>
                <a:spcPts val="0"/>
              </a:spcAft>
              <a:defRPr/>
            </a:pPr>
            <a:r>
              <a:rPr lang="ru-RU" sz="2400" u="sng" dirty="0" smtClean="0"/>
              <a:t>оценка </a:t>
            </a:r>
            <a:r>
              <a:rPr lang="ru-RU" sz="2400" u="sng" dirty="0"/>
              <a:t>для контроля</a:t>
            </a:r>
            <a:r>
              <a:rPr lang="ru-RU" sz="2400" dirty="0"/>
              <a:t> за работой образовательного учреждения и предоставления вышестоящим органам необходимой информации для принятия </a:t>
            </a:r>
            <a:r>
              <a:rPr lang="ru-RU" sz="2400" dirty="0" smtClean="0"/>
              <a:t>решений; </a:t>
            </a:r>
            <a:endParaRPr lang="ru-RU" sz="2400" dirty="0"/>
          </a:p>
          <a:p>
            <a:pPr eaLnBrk="1" fontAlgn="auto" hangingPunct="1">
              <a:spcAft>
                <a:spcPts val="0"/>
              </a:spcAft>
              <a:defRPr/>
            </a:pPr>
            <a:r>
              <a:rPr lang="ru-RU" sz="2400" u="sng" dirty="0" smtClean="0"/>
              <a:t>оценка </a:t>
            </a:r>
            <a:r>
              <a:rPr lang="ru-RU" sz="2400" u="sng" dirty="0"/>
              <a:t>для поддержки </a:t>
            </a:r>
            <a:r>
              <a:rPr lang="ru-RU" sz="2400" dirty="0"/>
              <a:t>образовательного продвижения конкретного </a:t>
            </a:r>
            <a:r>
              <a:rPr lang="ru-RU" sz="2400" dirty="0" smtClean="0"/>
              <a:t>ученика, поддержки профессионального роста учителя </a:t>
            </a:r>
            <a:r>
              <a:rPr lang="ru-RU" sz="2400" dirty="0"/>
              <a:t>и проектирования развития образовательного учреждения (оценка для диалога и саморазвития), для развития образовательной системы образовательного учреждения.</a:t>
            </a:r>
          </a:p>
          <a:p>
            <a:pPr eaLnBrk="1" fontAlgn="auto" hangingPunct="1">
              <a:spcAft>
                <a:spcPts val="0"/>
              </a:spcAft>
              <a:defRPr/>
            </a:pPr>
            <a:endParaRPr lang="ru-RU"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1"/>
          <p:cNvSpPr>
            <a:spLocks noGrp="1"/>
          </p:cNvSpPr>
          <p:nvPr>
            <p:ph type="title"/>
          </p:nvPr>
        </p:nvSpPr>
        <p:spPr>
          <a:xfrm>
            <a:off x="107950" y="619125"/>
            <a:ext cx="9036050" cy="5407025"/>
          </a:xfrm>
        </p:spPr>
        <p:txBody>
          <a:bodyPr/>
          <a:lstStyle/>
          <a:p>
            <a:pPr eaLnBrk="1" hangingPunct="1"/>
            <a:r>
              <a:rPr lang="ru-RU" altLang="ru-RU" sz="3600" b="1" smtClean="0">
                <a:solidFill>
                  <a:srgbClr val="C00000"/>
                </a:solidFill>
              </a:rPr>
              <a:t>ЗАЧЕМ  ОЦЕНИВАНИЕ</a:t>
            </a:r>
            <a:r>
              <a:rPr lang="ru-RU" altLang="ru-RU" b="1" smtClean="0">
                <a:solidFill>
                  <a:srgbClr val="C00000"/>
                </a:solidFill>
              </a:rPr>
              <a:t/>
            </a:r>
            <a:br>
              <a:rPr lang="ru-RU" altLang="ru-RU" b="1" smtClean="0">
                <a:solidFill>
                  <a:srgbClr val="C00000"/>
                </a:solidFill>
              </a:rPr>
            </a:br>
            <a:r>
              <a:rPr lang="ru-RU" altLang="ru-RU" b="1" smtClean="0">
                <a:solidFill>
                  <a:srgbClr val="C00000"/>
                </a:solidFill>
              </a:rPr>
              <a:t> 				</a:t>
            </a:r>
            <a:r>
              <a:rPr lang="ru-RU" altLang="ru-RU" sz="3200" b="1" smtClean="0">
                <a:solidFill>
                  <a:srgbClr val="C00000"/>
                </a:solidFill>
              </a:rPr>
              <a:t>Ученику?</a:t>
            </a:r>
            <a:br>
              <a:rPr lang="ru-RU" altLang="ru-RU" sz="3200" b="1" smtClean="0">
                <a:solidFill>
                  <a:srgbClr val="C00000"/>
                </a:solidFill>
              </a:rPr>
            </a:br>
            <a:r>
              <a:rPr lang="ru-RU" altLang="ru-RU" sz="3200" b="1" smtClean="0">
                <a:solidFill>
                  <a:srgbClr val="C00000"/>
                </a:solidFill>
              </a:rPr>
              <a:t>				Родителям?</a:t>
            </a:r>
            <a:br>
              <a:rPr lang="ru-RU" altLang="ru-RU" sz="3200" b="1" smtClean="0">
                <a:solidFill>
                  <a:srgbClr val="C00000"/>
                </a:solidFill>
              </a:rPr>
            </a:br>
            <a:r>
              <a:rPr lang="ru-RU" altLang="ru-RU" sz="3200" b="1" smtClean="0">
                <a:solidFill>
                  <a:srgbClr val="C00000"/>
                </a:solidFill>
              </a:rPr>
              <a:t>				Учителю?</a:t>
            </a:r>
            <a:br>
              <a:rPr lang="ru-RU" altLang="ru-RU" sz="3200" b="1" smtClean="0">
                <a:solidFill>
                  <a:srgbClr val="C00000"/>
                </a:solidFill>
              </a:rPr>
            </a:br>
            <a:r>
              <a:rPr lang="ru-RU" altLang="ru-RU" sz="3200" b="1" smtClean="0">
                <a:solidFill>
                  <a:srgbClr val="C00000"/>
                </a:solidFill>
              </a:rPr>
              <a:t>				Администрации школы?</a:t>
            </a:r>
            <a:br>
              <a:rPr lang="ru-RU" altLang="ru-RU" sz="3200" b="1" smtClean="0">
                <a:solidFill>
                  <a:srgbClr val="C00000"/>
                </a:solidFill>
              </a:rPr>
            </a:br>
            <a:endParaRPr lang="ru-RU" altLang="ru-RU" sz="3200" b="1" smtClean="0">
              <a:solidFill>
                <a:srgbClr val="C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2"/>
          <p:cNvSpPr>
            <a:spLocks noChangeArrowheads="1"/>
          </p:cNvSpPr>
          <p:nvPr/>
        </p:nvSpPr>
        <p:spPr bwMode="auto">
          <a:xfrm>
            <a:off x="2555875" y="1588"/>
            <a:ext cx="6588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ru-RU" altLang="ru-RU" b="1">
                <a:solidFill>
                  <a:schemeClr val="bg1"/>
                </a:solidFill>
                <a:latin typeface="Calibri" pitchFamily="34" charset="0"/>
              </a:rPr>
              <a:t> </a:t>
            </a:r>
            <a:endParaRPr lang="ru-RU" altLang="ru-RU"/>
          </a:p>
        </p:txBody>
      </p:sp>
      <p:sp>
        <p:nvSpPr>
          <p:cNvPr id="8195" name="Содержимое 6"/>
          <p:cNvSpPr>
            <a:spLocks noGrp="1"/>
          </p:cNvSpPr>
          <p:nvPr>
            <p:ph idx="1"/>
          </p:nvPr>
        </p:nvSpPr>
        <p:spPr>
          <a:xfrm>
            <a:off x="323850" y="1816100"/>
            <a:ext cx="8494713" cy="3744913"/>
          </a:xfrm>
        </p:spPr>
        <p:txBody>
          <a:bodyPr/>
          <a:lstStyle/>
          <a:p>
            <a:pPr marL="0" indent="0" algn="ctr">
              <a:buFont typeface="Wingdings" pitchFamily="2" charset="2"/>
              <a:buNone/>
            </a:pPr>
            <a:endParaRPr lang="ru-RU" altLang="ru-RU" sz="3600" b="1" dirty="0" smtClean="0"/>
          </a:p>
          <a:p>
            <a:pPr marL="0" indent="0" algn="ctr">
              <a:buFont typeface="Wingdings" pitchFamily="2" charset="2"/>
              <a:buNone/>
            </a:pPr>
            <a:r>
              <a:rPr lang="ru-RU" altLang="ru-RU" sz="3600" dirty="0" smtClean="0"/>
              <a:t>Особенности школьной системы оценки качества образования: </a:t>
            </a:r>
          </a:p>
          <a:p>
            <a:pPr marL="0" indent="0" algn="ctr">
              <a:buFont typeface="Wingdings" pitchFamily="2" charset="2"/>
              <a:buNone/>
            </a:pPr>
            <a:r>
              <a:rPr lang="ru-RU" altLang="ru-RU" sz="3600" dirty="0" smtClean="0"/>
              <a:t>подходы и возможности организации  </a:t>
            </a:r>
            <a:endParaRPr lang="ru-RU" altLang="ru-RU" sz="2800" b="1" dirty="0" smtClean="0"/>
          </a:p>
        </p:txBody>
      </p:sp>
      <p:sp>
        <p:nvSpPr>
          <p:cNvPr id="6148" name="Прямоугольник 2"/>
          <p:cNvSpPr>
            <a:spLocks noChangeArrowheads="1"/>
          </p:cNvSpPr>
          <p:nvPr/>
        </p:nvSpPr>
        <p:spPr bwMode="auto">
          <a:xfrm>
            <a:off x="3419475" y="5373688"/>
            <a:ext cx="57245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ru-RU" sz="1200" dirty="0" smtClean="0"/>
              <a:t>Игумнова Л.И., первый проректор, </a:t>
            </a:r>
          </a:p>
          <a:p>
            <a:pPr algn="r">
              <a:defRPr/>
            </a:pPr>
            <a:r>
              <a:rPr lang="ru-RU" sz="1200" dirty="0" err="1" smtClean="0"/>
              <a:t>Раицкая</a:t>
            </a:r>
            <a:r>
              <a:rPr lang="ru-RU" sz="1200" dirty="0" smtClean="0"/>
              <a:t> Г.В., </a:t>
            </a:r>
            <a:r>
              <a:rPr lang="ru-RU" sz="1200" dirty="0" err="1" smtClean="0"/>
              <a:t>к.пед.н</a:t>
            </a:r>
            <a:r>
              <a:rPr lang="ru-RU" sz="1200" dirty="0" smtClean="0"/>
              <a:t>, заведующий кафедрой начального образования, </a:t>
            </a:r>
          </a:p>
          <a:p>
            <a:pPr algn="r">
              <a:defRPr/>
            </a:pPr>
            <a:r>
              <a:rPr lang="ru-RU" sz="1200" dirty="0" smtClean="0"/>
              <a:t>Молчанова Т.В., </a:t>
            </a:r>
            <a:r>
              <a:rPr lang="ru-RU" sz="1200" dirty="0" err="1" smtClean="0"/>
              <a:t>ст.преподаватель</a:t>
            </a:r>
            <a:r>
              <a:rPr lang="ru-RU" sz="1200" dirty="0" smtClean="0"/>
              <a:t> кафедры управления, экономики и права </a:t>
            </a:r>
          </a:p>
          <a:p>
            <a:pPr algn="r">
              <a:defRPr/>
            </a:pPr>
            <a:r>
              <a:rPr lang="ru-RU" sz="1200" dirty="0" smtClean="0"/>
              <a:t>КГАУ ДПО «Красноярский краевой институт повышения квалификации и профессиональной переподготовки работников образования»;​​</a:t>
            </a:r>
            <a:endParaRPr lang="ru-RU" sz="1050" b="1" dirty="0" smtClean="0"/>
          </a:p>
        </p:txBody>
      </p:sp>
      <p:sp>
        <p:nvSpPr>
          <p:cNvPr id="8197" name="Прямоугольник 2"/>
          <p:cNvSpPr>
            <a:spLocks noChangeArrowheads="1"/>
          </p:cNvSpPr>
          <p:nvPr/>
        </p:nvSpPr>
        <p:spPr bwMode="auto">
          <a:xfrm>
            <a:off x="0" y="6400800"/>
            <a:ext cx="2447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ru-RU" altLang="ru-RU" sz="2000" b="1">
                <a:solidFill>
                  <a:schemeClr val="bg1"/>
                </a:solidFill>
                <a:latin typeface="Calibri" pitchFamily="34" charset="0"/>
              </a:rPr>
              <a:t> 24 августа 2017г.</a:t>
            </a:r>
            <a:endParaRPr lang="ru-RU" altLang="ru-RU" sz="200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Заголовок 1"/>
          <p:cNvSpPr>
            <a:spLocks noGrp="1"/>
          </p:cNvSpPr>
          <p:nvPr>
            <p:ph type="title"/>
          </p:nvPr>
        </p:nvSpPr>
        <p:spPr>
          <a:xfrm>
            <a:off x="2627313" y="0"/>
            <a:ext cx="6516687" cy="941388"/>
          </a:xfrm>
        </p:spPr>
        <p:txBody>
          <a:bodyPr/>
          <a:lstStyle/>
          <a:p>
            <a:pPr eaLnBrk="1" hangingPunct="1"/>
            <a:r>
              <a:rPr lang="ru-RU" altLang="ru-RU" sz="3600" smtClean="0"/>
              <a:t>Оценивание для </a:t>
            </a:r>
            <a:r>
              <a:rPr lang="ru-RU" altLang="ru-RU" sz="3600" b="1" smtClean="0"/>
              <a:t>ученика</a:t>
            </a:r>
            <a:r>
              <a:rPr lang="ru-RU" altLang="ru-RU" sz="3600" smtClean="0"/>
              <a:t>?</a:t>
            </a:r>
            <a:endParaRPr lang="ru-RU" altLang="ru-RU" sz="3600" b="1" smtClean="0"/>
          </a:p>
        </p:txBody>
      </p:sp>
      <p:sp>
        <p:nvSpPr>
          <p:cNvPr id="3" name="Объект 2"/>
          <p:cNvSpPr>
            <a:spLocks noGrp="1"/>
          </p:cNvSpPr>
          <p:nvPr>
            <p:ph idx="1"/>
          </p:nvPr>
        </p:nvSpPr>
        <p:spPr>
          <a:xfrm>
            <a:off x="430213" y="1773238"/>
            <a:ext cx="8713787" cy="4697412"/>
          </a:xfrm>
        </p:spPr>
        <p:txBody>
          <a:bodyPr rtlCol="0">
            <a:normAutofit fontScale="85000" lnSpcReduction="20000"/>
          </a:bodyPr>
          <a:lstStyle/>
          <a:p>
            <a:pPr eaLnBrk="1" fontAlgn="auto" hangingPunct="1">
              <a:spcAft>
                <a:spcPts val="0"/>
              </a:spcAft>
              <a:buFontTx/>
              <a:buChar char="-"/>
              <a:defRPr/>
            </a:pPr>
            <a:r>
              <a:rPr lang="ru-RU" dirty="0" smtClean="0"/>
              <a:t>формирование осознанной, адекватной (критичной) </a:t>
            </a:r>
            <a:r>
              <a:rPr lang="ru-RU" dirty="0"/>
              <a:t>оценки </a:t>
            </a:r>
            <a:r>
              <a:rPr lang="ru-RU" dirty="0" smtClean="0"/>
              <a:t>собственной образовательной деятельности</a:t>
            </a:r>
          </a:p>
          <a:p>
            <a:pPr eaLnBrk="1" fontAlgn="auto" hangingPunct="1">
              <a:spcAft>
                <a:spcPts val="0"/>
              </a:spcAft>
              <a:buFontTx/>
              <a:buChar char="-"/>
              <a:defRPr/>
            </a:pPr>
            <a:r>
              <a:rPr lang="ru-RU" dirty="0" smtClean="0"/>
              <a:t>умения </a:t>
            </a:r>
            <a:r>
              <a:rPr lang="ru-RU" dirty="0"/>
              <a:t>самостоятельно и аргументировано оценивать свои действия и действия </a:t>
            </a:r>
            <a:r>
              <a:rPr lang="ru-RU" dirty="0" smtClean="0"/>
              <a:t>одноклассников</a:t>
            </a:r>
            <a:r>
              <a:rPr lang="ru-RU" dirty="0"/>
              <a:t> </a:t>
            </a:r>
            <a:endParaRPr lang="ru-RU" dirty="0" smtClean="0"/>
          </a:p>
          <a:p>
            <a:pPr eaLnBrk="1" fontAlgn="auto" hangingPunct="1">
              <a:spcAft>
                <a:spcPts val="0"/>
              </a:spcAft>
              <a:buFontTx/>
              <a:buChar char="-"/>
              <a:defRPr/>
            </a:pPr>
            <a:r>
              <a:rPr lang="ru-RU" dirty="0" smtClean="0"/>
              <a:t>адекватно </a:t>
            </a:r>
            <a:r>
              <a:rPr lang="ru-RU" dirty="0"/>
              <a:t>оценивать свои возможности достижения цели определенной сложности в различных сферах самостоятельной </a:t>
            </a:r>
            <a:r>
              <a:rPr lang="ru-RU" dirty="0" smtClean="0"/>
              <a:t>деятельности (</a:t>
            </a:r>
            <a:r>
              <a:rPr lang="ru-RU" dirty="0"/>
              <a:t>знаю/не знаю, умею/не умею, могу/не могу, …) </a:t>
            </a:r>
            <a:endParaRPr lang="ru-RU" dirty="0" smtClean="0"/>
          </a:p>
          <a:p>
            <a:pPr eaLnBrk="1" fontAlgn="auto" hangingPunct="1">
              <a:spcAft>
                <a:spcPts val="0"/>
              </a:spcAft>
              <a:buFontTx/>
              <a:buChar char="-"/>
              <a:defRPr/>
            </a:pPr>
            <a:r>
              <a:rPr lang="ru-RU" altLang="ru-RU" dirty="0"/>
              <a:t>в</a:t>
            </a:r>
            <a:r>
              <a:rPr lang="ru-RU" altLang="ru-RU" dirty="0" smtClean="0"/>
              <a:t>озможность воспользоваться </a:t>
            </a:r>
            <a:r>
              <a:rPr lang="ru-RU" altLang="ru-RU" dirty="0"/>
              <a:t>результатами оценивания в своих </a:t>
            </a:r>
            <a:r>
              <a:rPr lang="ru-RU" altLang="ru-RU" dirty="0" smtClean="0"/>
              <a:t>образовательных интересах</a:t>
            </a:r>
            <a:endParaRPr lang="ru-RU" altLang="ru-RU" dirty="0"/>
          </a:p>
          <a:p>
            <a:pPr eaLnBrk="1" fontAlgn="auto" hangingPunct="1">
              <a:spcAft>
                <a:spcPts val="0"/>
              </a:spcAft>
              <a:buFontTx/>
              <a:buChar char="-"/>
              <a:defRPr/>
            </a:pPr>
            <a:r>
              <a:rPr lang="ru-RU" dirty="0" smtClean="0"/>
              <a:t>полнота информации для принятия решений при построении собственной образовательной траектории (маршрута обучения)</a:t>
            </a: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1"/>
          <p:cNvSpPr>
            <a:spLocks noGrp="1"/>
          </p:cNvSpPr>
          <p:nvPr>
            <p:ph type="title"/>
          </p:nvPr>
        </p:nvSpPr>
        <p:spPr>
          <a:xfrm>
            <a:off x="2627313" y="244475"/>
            <a:ext cx="6624637" cy="696913"/>
          </a:xfrm>
        </p:spPr>
        <p:txBody>
          <a:bodyPr/>
          <a:lstStyle/>
          <a:p>
            <a:pPr eaLnBrk="1" hangingPunct="1"/>
            <a:r>
              <a:rPr lang="ru-RU" altLang="ru-RU" sz="3600" smtClean="0"/>
              <a:t>Оценивание для </a:t>
            </a:r>
            <a:r>
              <a:rPr lang="ru-RU" altLang="ru-RU" sz="3600" b="1" smtClean="0"/>
              <a:t>родителей</a:t>
            </a:r>
            <a:r>
              <a:rPr lang="ru-RU" altLang="ru-RU" sz="3600" smtClean="0"/>
              <a:t>?</a:t>
            </a:r>
            <a:endParaRPr lang="ru-RU" altLang="ru-RU" sz="3600" b="1" smtClean="0"/>
          </a:p>
        </p:txBody>
      </p:sp>
      <p:sp>
        <p:nvSpPr>
          <p:cNvPr id="3" name="Объект 2"/>
          <p:cNvSpPr>
            <a:spLocks noGrp="1"/>
          </p:cNvSpPr>
          <p:nvPr>
            <p:ph idx="1"/>
          </p:nvPr>
        </p:nvSpPr>
        <p:spPr>
          <a:xfrm>
            <a:off x="169863" y="1773238"/>
            <a:ext cx="8961437" cy="4464050"/>
          </a:xfrm>
        </p:spPr>
        <p:txBody>
          <a:bodyPr rtlCol="0">
            <a:normAutofit fontScale="85000" lnSpcReduction="20000"/>
          </a:bodyPr>
          <a:lstStyle/>
          <a:p>
            <a:pPr eaLnBrk="1" fontAlgn="auto" hangingPunct="1">
              <a:spcAft>
                <a:spcPts val="0"/>
              </a:spcAft>
              <a:buFontTx/>
              <a:buChar char="-"/>
              <a:defRPr/>
            </a:pPr>
            <a:r>
              <a:rPr lang="ru-RU" dirty="0" smtClean="0"/>
              <a:t>возможность </a:t>
            </a:r>
            <a:r>
              <a:rPr lang="ru-RU" dirty="0"/>
              <a:t>адекватной оценки своего ребенка в процессе получения образования и деятельности школы при построении образовательного процесса </a:t>
            </a:r>
            <a:r>
              <a:rPr lang="ru-RU" sz="1900" dirty="0"/>
              <a:t>(отслеживать прогресс в обучении ребенка; устанавливать обратную связь с учителем; быть уверенными за комфортность ребенка в классе/школе</a:t>
            </a:r>
            <a:r>
              <a:rPr lang="ru-RU" sz="1900" dirty="0" smtClean="0"/>
              <a:t>)</a:t>
            </a:r>
          </a:p>
          <a:p>
            <a:pPr marL="0" indent="0" eaLnBrk="1" fontAlgn="auto" hangingPunct="1">
              <a:spcAft>
                <a:spcPts val="0"/>
              </a:spcAft>
              <a:buFont typeface="Arial" panose="020B0604020202020204" pitchFamily="34" charset="0"/>
              <a:buNone/>
              <a:defRPr/>
            </a:pPr>
            <a:endParaRPr lang="ru-RU" sz="1900" dirty="0"/>
          </a:p>
          <a:p>
            <a:pPr eaLnBrk="1" fontAlgn="auto" hangingPunct="1">
              <a:spcAft>
                <a:spcPts val="0"/>
              </a:spcAft>
              <a:buFontTx/>
              <a:buChar char="-"/>
              <a:defRPr/>
            </a:pPr>
            <a:r>
              <a:rPr lang="ru-RU" dirty="0" smtClean="0"/>
              <a:t>объективность в оценке возможностей своего ребенка на основе результатов внутренних и внешних оценочных процедур </a:t>
            </a:r>
          </a:p>
          <a:p>
            <a:pPr marL="0" indent="0" eaLnBrk="1" fontAlgn="auto" hangingPunct="1">
              <a:spcAft>
                <a:spcPts val="0"/>
              </a:spcAft>
              <a:buFont typeface="Arial" panose="020B0604020202020204" pitchFamily="34" charset="0"/>
              <a:buNone/>
              <a:defRPr/>
            </a:pPr>
            <a:endParaRPr lang="ru-RU" dirty="0" smtClean="0"/>
          </a:p>
          <a:p>
            <a:pPr eaLnBrk="1" fontAlgn="auto" hangingPunct="1">
              <a:spcAft>
                <a:spcPts val="0"/>
              </a:spcAft>
              <a:buFontTx/>
              <a:buChar char="-"/>
              <a:defRPr/>
            </a:pPr>
            <a:r>
              <a:rPr lang="ru-RU" dirty="0" smtClean="0"/>
              <a:t>полнота информации для принятия решений при построении образовательной траектории (программы обучения) для своего ребенка и, при необходимости, оказания помощи ребенку</a:t>
            </a:r>
          </a:p>
          <a:p>
            <a:pPr eaLnBrk="1" fontAlgn="auto" hangingPunct="1">
              <a:spcAft>
                <a:spcPts val="0"/>
              </a:spcAft>
              <a:buFontTx/>
              <a:buChar char="-"/>
              <a:defRPr/>
            </a:pPr>
            <a:endParaRPr lang="ru-RU"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1"/>
          <p:cNvSpPr>
            <a:spLocks noGrp="1"/>
          </p:cNvSpPr>
          <p:nvPr>
            <p:ph type="title"/>
          </p:nvPr>
        </p:nvSpPr>
        <p:spPr>
          <a:xfrm>
            <a:off x="2627313" y="106363"/>
            <a:ext cx="6516687" cy="730250"/>
          </a:xfrm>
        </p:spPr>
        <p:txBody>
          <a:bodyPr/>
          <a:lstStyle/>
          <a:p>
            <a:pPr eaLnBrk="1" hangingPunct="1"/>
            <a:r>
              <a:rPr lang="ru-RU" altLang="ru-RU" sz="3600" smtClean="0"/>
              <a:t>Оценивание для </a:t>
            </a:r>
            <a:r>
              <a:rPr lang="ru-RU" altLang="ru-RU" sz="3600" b="1" smtClean="0"/>
              <a:t>учителя</a:t>
            </a:r>
            <a:r>
              <a:rPr lang="ru-RU" altLang="ru-RU" sz="3600" smtClean="0"/>
              <a:t>?</a:t>
            </a:r>
          </a:p>
        </p:txBody>
      </p:sp>
      <p:sp>
        <p:nvSpPr>
          <p:cNvPr id="3" name="Объект 2"/>
          <p:cNvSpPr>
            <a:spLocks noGrp="1"/>
          </p:cNvSpPr>
          <p:nvPr>
            <p:ph idx="1"/>
          </p:nvPr>
        </p:nvSpPr>
        <p:spPr>
          <a:xfrm>
            <a:off x="179388" y="1773238"/>
            <a:ext cx="8856662" cy="5084762"/>
          </a:xfrm>
        </p:spPr>
        <p:txBody>
          <a:bodyPr rtlCol="0">
            <a:normAutofit fontScale="70000" lnSpcReduction="20000"/>
          </a:bodyPr>
          <a:lstStyle/>
          <a:p>
            <a:pPr marL="0" indent="0" eaLnBrk="1" fontAlgn="auto" hangingPunct="1">
              <a:spcAft>
                <a:spcPts val="0"/>
              </a:spcAft>
              <a:buFont typeface="Arial" panose="020B0604020202020204" pitchFamily="34" charset="0"/>
              <a:buNone/>
              <a:defRPr/>
            </a:pPr>
            <a:r>
              <a:rPr lang="ru-RU" dirty="0" smtClean="0"/>
              <a:t>- объективность  </a:t>
            </a:r>
            <a:r>
              <a:rPr lang="ru-RU" dirty="0"/>
              <a:t>и </a:t>
            </a:r>
            <a:r>
              <a:rPr lang="ru-RU" dirty="0" smtClean="0"/>
              <a:t>полнота </a:t>
            </a:r>
            <a:r>
              <a:rPr lang="ru-RU" dirty="0"/>
              <a:t>информации </a:t>
            </a:r>
            <a:r>
              <a:rPr lang="ru-RU" dirty="0" smtClean="0"/>
              <a:t>о собственных профессиональных возможностях/дефицитах</a:t>
            </a:r>
          </a:p>
          <a:p>
            <a:pPr marL="0" indent="0" eaLnBrk="1" fontAlgn="auto" hangingPunct="1">
              <a:spcAft>
                <a:spcPts val="0"/>
              </a:spcAft>
              <a:buFont typeface="Arial" panose="020B0604020202020204" pitchFamily="34" charset="0"/>
              <a:buNone/>
              <a:defRPr/>
            </a:pPr>
            <a:r>
              <a:rPr lang="ru-RU" dirty="0" smtClean="0"/>
              <a:t>- возможность получать обратную связь о процессе преподавания, для осуществления выбора наиболее эффективных образовательных технологий (методов, способов, приемов) с целью реализации ООП (рабочей программы)</a:t>
            </a:r>
          </a:p>
          <a:p>
            <a:pPr marL="0" indent="0" eaLnBrk="1" fontAlgn="auto" hangingPunct="1">
              <a:spcAft>
                <a:spcPts val="0"/>
              </a:spcAft>
              <a:buFont typeface="Arial" panose="020B0604020202020204" pitchFamily="34" charset="0"/>
              <a:buNone/>
              <a:defRPr/>
            </a:pPr>
            <a:r>
              <a:rPr lang="ru-RU" dirty="0" smtClean="0"/>
              <a:t>- выявления сильных/слабых сторон ученика в образовательной деятельности для оказания ему своевременной помощи</a:t>
            </a:r>
            <a:endParaRPr lang="ru-RU" altLang="ru-RU" i="1" dirty="0"/>
          </a:p>
          <a:p>
            <a:pPr marL="0" indent="0" eaLnBrk="1" fontAlgn="auto" hangingPunct="1">
              <a:spcAft>
                <a:spcPts val="0"/>
              </a:spcAft>
              <a:buFont typeface="Arial" panose="020B0604020202020204" pitchFamily="34" charset="0"/>
              <a:buNone/>
              <a:defRPr/>
            </a:pPr>
            <a:r>
              <a:rPr lang="ru-RU" dirty="0" smtClean="0"/>
              <a:t>- выстраивать открытым, </a:t>
            </a:r>
            <a:r>
              <a:rPr lang="ru-RU" dirty="0"/>
              <a:t>объективным и продуктивным </a:t>
            </a:r>
            <a:r>
              <a:rPr lang="ru-RU" dirty="0" smtClean="0"/>
              <a:t>процесс оценки/самооценки для учащихся </a:t>
            </a:r>
          </a:p>
          <a:p>
            <a:pPr marL="0" indent="0" eaLnBrk="1" fontAlgn="auto" hangingPunct="1">
              <a:spcAft>
                <a:spcPts val="0"/>
              </a:spcAft>
              <a:buFont typeface="Arial" panose="020B0604020202020204" pitchFamily="34" charset="0"/>
              <a:buNone/>
              <a:defRPr/>
            </a:pPr>
            <a:r>
              <a:rPr lang="ru-RU" sz="2100" dirty="0" smtClean="0"/>
              <a:t>(разработке </a:t>
            </a:r>
            <a:r>
              <a:rPr lang="ru-RU" sz="2100" dirty="0"/>
              <a:t>для каждого конкретного случая четких </a:t>
            </a:r>
            <a:r>
              <a:rPr lang="ru-RU" sz="2100" dirty="0" smtClean="0"/>
              <a:t>эталонов(критериев) </a:t>
            </a:r>
            <a:r>
              <a:rPr lang="ru-RU" sz="2100" dirty="0"/>
              <a:t>оценивания; </a:t>
            </a:r>
            <a:r>
              <a:rPr lang="ru-RU" sz="2100" dirty="0" smtClean="0"/>
              <a:t>создания </a:t>
            </a:r>
            <a:r>
              <a:rPr lang="ru-RU" sz="2100" dirty="0"/>
              <a:t>необходимого психологического настроя обучающихся на анализ собственных результатов; </a:t>
            </a:r>
            <a:r>
              <a:rPr lang="ru-RU" sz="2100" dirty="0" smtClean="0"/>
              <a:t>обеспечение </a:t>
            </a:r>
            <a:r>
              <a:rPr lang="ru-RU" sz="2100" dirty="0"/>
              <a:t>ситуации, когда эталоны оценивания известны всем обучающимся и они самостоятельно сопоставляют с ними свои результаты, делая при этом соответствующие выводы об эффективности работы; </a:t>
            </a:r>
            <a:r>
              <a:rPr lang="ru-RU" sz="2100" dirty="0" smtClean="0"/>
              <a:t>совместный </a:t>
            </a:r>
            <a:r>
              <a:rPr lang="ru-RU" sz="2100" dirty="0"/>
              <a:t>анализ самооценки обучающихся с последующим сопоставлением с оценкой учителя и корректировкой программы деятельности на следующий этап обучения с учетом полученных </a:t>
            </a:r>
            <a:r>
              <a:rPr lang="ru-RU" sz="2100" dirty="0" smtClean="0"/>
              <a:t>результатов) </a:t>
            </a:r>
          </a:p>
          <a:p>
            <a:pPr marL="0" indent="0" eaLnBrk="1" fontAlgn="auto" hangingPunct="1">
              <a:spcAft>
                <a:spcPts val="0"/>
              </a:spcAft>
              <a:buFont typeface="Arial" panose="020B0604020202020204" pitchFamily="34" charset="0"/>
              <a:buNone/>
              <a:defRPr/>
            </a:pPr>
            <a:r>
              <a:rPr lang="ru-RU" dirty="0" smtClean="0"/>
              <a:t>- полноту </a:t>
            </a:r>
            <a:r>
              <a:rPr lang="ru-RU" dirty="0"/>
              <a:t>информации для принятия </a:t>
            </a:r>
            <a:r>
              <a:rPr lang="ru-RU" dirty="0" smtClean="0"/>
              <a:t>решений по выбору адекватных средств профессионального развития (самообразования)</a:t>
            </a:r>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Заголовок 1"/>
          <p:cNvSpPr>
            <a:spLocks noGrp="1"/>
          </p:cNvSpPr>
          <p:nvPr>
            <p:ph type="title"/>
          </p:nvPr>
        </p:nvSpPr>
        <p:spPr>
          <a:xfrm>
            <a:off x="2555875" y="119063"/>
            <a:ext cx="6588125" cy="862012"/>
          </a:xfrm>
        </p:spPr>
        <p:txBody>
          <a:bodyPr/>
          <a:lstStyle/>
          <a:p>
            <a:pPr eaLnBrk="1" hangingPunct="1"/>
            <a:r>
              <a:rPr lang="ru-RU" altLang="ru-RU" sz="3400" smtClean="0"/>
              <a:t>Оценивание для </a:t>
            </a:r>
            <a:r>
              <a:rPr lang="ru-RU" altLang="ru-RU" sz="3400" b="1" smtClean="0"/>
              <a:t>администрации школы</a:t>
            </a:r>
            <a:r>
              <a:rPr lang="ru-RU" altLang="ru-RU" sz="3400" smtClean="0"/>
              <a:t>?</a:t>
            </a:r>
          </a:p>
        </p:txBody>
      </p:sp>
      <p:sp>
        <p:nvSpPr>
          <p:cNvPr id="3" name="Объект 2"/>
          <p:cNvSpPr>
            <a:spLocks noGrp="1"/>
          </p:cNvSpPr>
          <p:nvPr>
            <p:ph idx="1"/>
          </p:nvPr>
        </p:nvSpPr>
        <p:spPr>
          <a:xfrm>
            <a:off x="250825" y="1773238"/>
            <a:ext cx="8785225" cy="5121275"/>
          </a:xfrm>
        </p:spPr>
        <p:txBody>
          <a:bodyPr rtlCol="0">
            <a:normAutofit fontScale="85000" lnSpcReduction="10000"/>
          </a:bodyPr>
          <a:lstStyle/>
          <a:p>
            <a:pPr eaLnBrk="1" fontAlgn="auto" hangingPunct="1">
              <a:spcAft>
                <a:spcPts val="0"/>
              </a:spcAft>
              <a:buFontTx/>
              <a:buChar char="-"/>
              <a:defRPr/>
            </a:pPr>
            <a:r>
              <a:rPr lang="ru-RU" dirty="0" smtClean="0"/>
              <a:t>объективность  и полнота информации о реализации ООП </a:t>
            </a:r>
            <a:r>
              <a:rPr lang="ru-RU" sz="1900" dirty="0" smtClean="0"/>
              <a:t>(уровнях достижения планируемых результатов)</a:t>
            </a:r>
          </a:p>
          <a:p>
            <a:pPr eaLnBrk="1" fontAlgn="auto" hangingPunct="1">
              <a:spcAft>
                <a:spcPts val="0"/>
              </a:spcAft>
              <a:buFontTx/>
              <a:buChar char="-"/>
              <a:defRPr/>
            </a:pPr>
            <a:r>
              <a:rPr lang="ru-RU" dirty="0" smtClean="0"/>
              <a:t>возможность выстраивать объективным и продуктивным процесс оценки/самооценки для учащихся </a:t>
            </a:r>
            <a:r>
              <a:rPr lang="ru-RU" sz="1900" dirty="0"/>
              <a:t>(индивидуальный прогресс учащихся)</a:t>
            </a:r>
          </a:p>
          <a:p>
            <a:pPr eaLnBrk="1" fontAlgn="auto" hangingPunct="1">
              <a:spcAft>
                <a:spcPts val="0"/>
              </a:spcAft>
              <a:buFontTx/>
              <a:buChar char="-"/>
              <a:defRPr/>
            </a:pPr>
            <a:r>
              <a:rPr lang="ru-RU" dirty="0" smtClean="0"/>
              <a:t>объективность  </a:t>
            </a:r>
            <a:r>
              <a:rPr lang="ru-RU" dirty="0"/>
              <a:t>и </a:t>
            </a:r>
            <a:r>
              <a:rPr lang="ru-RU" dirty="0" smtClean="0"/>
              <a:t>полнота </a:t>
            </a:r>
            <a:r>
              <a:rPr lang="ru-RU" dirty="0"/>
              <a:t>информации о профессиональных возможностях/дефицитах педагогических кадров</a:t>
            </a:r>
          </a:p>
          <a:p>
            <a:pPr eaLnBrk="1" fontAlgn="auto" hangingPunct="1">
              <a:spcAft>
                <a:spcPts val="0"/>
              </a:spcAft>
              <a:buFontTx/>
              <a:buChar char="-"/>
              <a:defRPr/>
            </a:pPr>
            <a:r>
              <a:rPr lang="ru-RU" dirty="0" smtClean="0"/>
              <a:t>возможность использования </a:t>
            </a:r>
            <a:r>
              <a:rPr lang="ru-RU" dirty="0"/>
              <a:t>результатов анализа и интерпретации данных оценки,  </a:t>
            </a:r>
            <a:r>
              <a:rPr lang="ru-RU" dirty="0" smtClean="0"/>
              <a:t>ориентированных </a:t>
            </a:r>
            <a:r>
              <a:rPr lang="ru-RU" dirty="0"/>
              <a:t>на поддержку развития ребёнка, </a:t>
            </a:r>
            <a:r>
              <a:rPr lang="ru-RU" dirty="0" smtClean="0"/>
              <a:t>учителя, образовательной организации</a:t>
            </a:r>
          </a:p>
          <a:p>
            <a:pPr eaLnBrk="1" fontAlgn="auto" hangingPunct="1">
              <a:spcAft>
                <a:spcPts val="0"/>
              </a:spcAft>
              <a:buFontTx/>
              <a:buChar char="-"/>
              <a:defRPr/>
            </a:pPr>
            <a:r>
              <a:rPr lang="ru-RU" dirty="0"/>
              <a:t>обеспечение эффективной обратной связи, позволяющей осуществлять управление образовательной деятельностью</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Содержимое 2"/>
          <p:cNvSpPr>
            <a:spLocks noGrp="1"/>
          </p:cNvSpPr>
          <p:nvPr>
            <p:ph idx="1"/>
          </p:nvPr>
        </p:nvSpPr>
        <p:spPr>
          <a:xfrm>
            <a:off x="107950" y="1916113"/>
            <a:ext cx="8856663" cy="4465637"/>
          </a:xfrm>
        </p:spPr>
        <p:txBody>
          <a:bodyPr/>
          <a:lstStyle/>
          <a:p>
            <a:pPr algn="just">
              <a:spcBef>
                <a:spcPct val="0"/>
              </a:spcBef>
            </a:pPr>
            <a:r>
              <a:rPr lang="ru-RU" altLang="ru-RU" sz="1700" smtClean="0"/>
              <a:t>Выстраивание</a:t>
            </a:r>
            <a:r>
              <a:rPr lang="ru-RU" altLang="ru-RU" sz="1700" b="1" smtClean="0">
                <a:solidFill>
                  <a:srgbClr val="FFFF00"/>
                </a:solidFill>
              </a:rPr>
              <a:t> </a:t>
            </a:r>
            <a:r>
              <a:rPr lang="ru-RU" altLang="ru-RU" sz="1700" b="1" smtClean="0">
                <a:solidFill>
                  <a:srgbClr val="C00000"/>
                </a:solidFill>
              </a:rPr>
              <a:t>внутренней системы оценки с учетом особенностей/подходов внешней </a:t>
            </a:r>
            <a:r>
              <a:rPr lang="ru-RU" altLang="ru-RU" sz="1700" smtClean="0"/>
              <a:t>оценки деятельности школы;</a:t>
            </a:r>
          </a:p>
          <a:p>
            <a:pPr algn="just" eaLnBrk="1" hangingPunct="1">
              <a:spcBef>
                <a:spcPct val="0"/>
              </a:spcBef>
            </a:pPr>
            <a:r>
              <a:rPr lang="ru-RU" altLang="ru-RU" sz="1700" b="1" smtClean="0">
                <a:solidFill>
                  <a:srgbClr val="C00000"/>
                </a:solidFill>
              </a:rPr>
              <a:t>сбалансированность</a:t>
            </a:r>
            <a:r>
              <a:rPr lang="ru-RU" altLang="ru-RU" sz="1700" smtClean="0"/>
              <a:t> процедур внешнего и внутреннего оценивания (самооценивания);</a:t>
            </a:r>
          </a:p>
          <a:p>
            <a:pPr algn="just" eaLnBrk="1" hangingPunct="1">
              <a:spcBef>
                <a:spcPct val="0"/>
              </a:spcBef>
            </a:pPr>
            <a:r>
              <a:rPr lang="ru-RU" altLang="ru-RU" sz="1700" b="1" smtClean="0">
                <a:solidFill>
                  <a:srgbClr val="C00000"/>
                </a:solidFill>
              </a:rPr>
              <a:t>гибкость</a:t>
            </a:r>
            <a:r>
              <a:rPr lang="ru-RU" altLang="ru-RU" sz="1700" smtClean="0"/>
              <a:t> системы оценивания, которая комбинирует разные процедуры (контролирующие, поддерживающие);</a:t>
            </a:r>
          </a:p>
          <a:p>
            <a:pPr algn="just" eaLnBrk="1" hangingPunct="1">
              <a:spcBef>
                <a:spcPct val="0"/>
              </a:spcBef>
            </a:pPr>
            <a:r>
              <a:rPr lang="ru-RU" altLang="ru-RU" sz="1700" b="1" smtClean="0">
                <a:solidFill>
                  <a:srgbClr val="C00000"/>
                </a:solidFill>
              </a:rPr>
              <a:t>открытость, доступность </a:t>
            </a:r>
            <a:r>
              <a:rPr lang="ru-RU" altLang="ru-RU" sz="1700" smtClean="0"/>
              <a:t>для всех участников образовательного процесса;</a:t>
            </a:r>
          </a:p>
          <a:p>
            <a:pPr algn="just" eaLnBrk="1" hangingPunct="1">
              <a:spcBef>
                <a:spcPct val="0"/>
              </a:spcBef>
            </a:pPr>
            <a:r>
              <a:rPr lang="ru-RU" altLang="ru-RU" sz="1700" smtClean="0"/>
              <a:t>направленность внутренней системы оценки </a:t>
            </a:r>
            <a:r>
              <a:rPr lang="ru-RU" altLang="ru-RU" sz="1700" b="1" smtClean="0">
                <a:solidFill>
                  <a:srgbClr val="C00000"/>
                </a:solidFill>
              </a:rPr>
              <a:t>на развитие обучающегося, педагога и самой организации;</a:t>
            </a:r>
          </a:p>
          <a:p>
            <a:pPr algn="just">
              <a:spcBef>
                <a:spcPct val="0"/>
              </a:spcBef>
            </a:pPr>
            <a:r>
              <a:rPr lang="ru-RU" altLang="ru-RU" sz="1700" b="1" smtClean="0">
                <a:solidFill>
                  <a:srgbClr val="C00000"/>
                </a:solidFill>
              </a:rPr>
              <a:t>комплексный подход: </a:t>
            </a:r>
            <a:r>
              <a:rPr lang="ru-RU" altLang="ru-RU" sz="1700" smtClean="0"/>
              <a:t>оценка предметных, метапредметных, личностных результатов; </a:t>
            </a:r>
          </a:p>
          <a:p>
            <a:pPr algn="just">
              <a:spcBef>
                <a:spcPct val="0"/>
              </a:spcBef>
              <a:buFont typeface="Arial" pitchFamily="34" charset="0"/>
              <a:buChar char="•"/>
            </a:pPr>
            <a:r>
              <a:rPr lang="ru-RU" altLang="ru-RU" sz="1700" smtClean="0"/>
              <a:t>в основе оценивания результатов образования может лежать не только изначально заданная норма, а </a:t>
            </a:r>
            <a:r>
              <a:rPr lang="ru-RU" altLang="ru-RU" sz="1700" b="1" smtClean="0">
                <a:solidFill>
                  <a:srgbClr val="C00000"/>
                </a:solidFill>
              </a:rPr>
              <a:t>положительная динамика изменений достижений</a:t>
            </a:r>
            <a:r>
              <a:rPr lang="ru-RU" altLang="ru-RU" sz="1700" smtClean="0">
                <a:solidFill>
                  <a:srgbClr val="C00000"/>
                </a:solidFill>
              </a:rPr>
              <a:t>; </a:t>
            </a:r>
          </a:p>
          <a:p>
            <a:pPr algn="just">
              <a:spcBef>
                <a:spcPct val="0"/>
              </a:spcBef>
              <a:buFont typeface="Arial" pitchFamily="34" charset="0"/>
              <a:buChar char="•"/>
            </a:pPr>
            <a:r>
              <a:rPr lang="ru-RU" altLang="ru-RU" sz="1700" smtClean="0"/>
              <a:t>эффективная система оценки должна строиться </a:t>
            </a:r>
            <a:r>
              <a:rPr lang="ru-RU" altLang="ru-RU" sz="1700" b="1" smtClean="0">
                <a:solidFill>
                  <a:srgbClr val="C00000"/>
                </a:solidFill>
              </a:rPr>
              <a:t>на сочетании разнообразных форм, методов оценки и подборе соответствующего инструментария;</a:t>
            </a:r>
          </a:p>
          <a:p>
            <a:pPr algn="just">
              <a:spcBef>
                <a:spcPct val="0"/>
              </a:spcBef>
              <a:buFont typeface="Arial" pitchFamily="34" charset="0"/>
              <a:buChar char="•"/>
            </a:pPr>
            <a:r>
              <a:rPr lang="ru-RU" altLang="ru-RU" sz="1700" smtClean="0"/>
              <a:t>анализ результатов оценки </a:t>
            </a:r>
            <a:r>
              <a:rPr lang="ru-RU" altLang="ru-RU" sz="1700" b="1" smtClean="0">
                <a:solidFill>
                  <a:srgbClr val="C00000"/>
                </a:solidFill>
              </a:rPr>
              <a:t>учебных и внеучебных достижений </a:t>
            </a:r>
            <a:r>
              <a:rPr lang="ru-RU" altLang="ru-RU" sz="1700" smtClean="0"/>
              <a:t>должен проводиться с учетом </a:t>
            </a:r>
            <a:r>
              <a:rPr lang="ru-RU" altLang="ru-RU" sz="1700" b="1" smtClean="0">
                <a:solidFill>
                  <a:srgbClr val="C00000"/>
                </a:solidFill>
              </a:rPr>
              <a:t>факторов,</a:t>
            </a:r>
            <a:r>
              <a:rPr lang="ru-RU" altLang="ru-RU" sz="1700" smtClean="0">
                <a:solidFill>
                  <a:srgbClr val="C00000"/>
                </a:solidFill>
              </a:rPr>
              <a:t> </a:t>
            </a:r>
            <a:r>
              <a:rPr lang="ru-RU" altLang="ru-RU" sz="1700" smtClean="0"/>
              <a:t>оказывающих влияние на эти результаты;</a:t>
            </a:r>
          </a:p>
          <a:p>
            <a:pPr algn="just">
              <a:spcBef>
                <a:spcPct val="0"/>
              </a:spcBef>
              <a:buFont typeface="Arial" pitchFamily="34" charset="0"/>
              <a:buChar char="•"/>
            </a:pPr>
            <a:r>
              <a:rPr lang="ru-RU" altLang="ru-RU" sz="1700" smtClean="0"/>
              <a:t>переход от оценки результатов образования к </a:t>
            </a:r>
            <a:r>
              <a:rPr lang="ru-RU" altLang="ru-RU" sz="1700" b="1" smtClean="0">
                <a:solidFill>
                  <a:srgbClr val="C00000"/>
                </a:solidFill>
              </a:rPr>
              <a:t>действию по совершенствованию этих результатов («Управление по результатам»).</a:t>
            </a:r>
          </a:p>
          <a:p>
            <a:pPr algn="just">
              <a:spcBef>
                <a:spcPct val="0"/>
              </a:spcBef>
              <a:buFont typeface="Arial" pitchFamily="34" charset="0"/>
              <a:buChar char="•"/>
            </a:pPr>
            <a:endParaRPr lang="ru-RU" altLang="ru-RU" sz="1700" smtClean="0"/>
          </a:p>
        </p:txBody>
      </p:sp>
      <p:sp>
        <p:nvSpPr>
          <p:cNvPr id="36867" name="Прямоугольник 1"/>
          <p:cNvSpPr>
            <a:spLocks noChangeArrowheads="1"/>
          </p:cNvSpPr>
          <p:nvPr/>
        </p:nvSpPr>
        <p:spPr bwMode="auto">
          <a:xfrm>
            <a:off x="2549525" y="146050"/>
            <a:ext cx="65881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ru-RU" altLang="ru-RU" sz="3200" b="1">
                <a:solidFill>
                  <a:schemeClr val="bg1"/>
                </a:solidFill>
              </a:rPr>
              <a:t>Особенности системы оценивания</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Прямоугольник 2"/>
          <p:cNvSpPr>
            <a:spLocks noChangeArrowheads="1"/>
          </p:cNvSpPr>
          <p:nvPr/>
        </p:nvSpPr>
        <p:spPr bwMode="auto">
          <a:xfrm>
            <a:off x="2555875" y="1588"/>
            <a:ext cx="6588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ru-RU" altLang="ru-RU" b="1">
                <a:solidFill>
                  <a:schemeClr val="bg1"/>
                </a:solidFill>
                <a:latin typeface="Calibri" pitchFamily="34" charset="0"/>
              </a:rPr>
              <a:t> </a:t>
            </a:r>
            <a:endParaRPr lang="ru-RU" altLang="ru-RU"/>
          </a:p>
        </p:txBody>
      </p:sp>
      <p:sp>
        <p:nvSpPr>
          <p:cNvPr id="37891" name="Содержимое 6"/>
          <p:cNvSpPr>
            <a:spLocks noGrp="1"/>
          </p:cNvSpPr>
          <p:nvPr>
            <p:ph idx="1"/>
          </p:nvPr>
        </p:nvSpPr>
        <p:spPr>
          <a:xfrm>
            <a:off x="323850" y="1816100"/>
            <a:ext cx="8494713" cy="3744913"/>
          </a:xfrm>
        </p:spPr>
        <p:txBody>
          <a:bodyPr/>
          <a:lstStyle/>
          <a:p>
            <a:pPr marL="0" indent="0" algn="ctr">
              <a:buFont typeface="Wingdings" pitchFamily="2" charset="2"/>
              <a:buNone/>
            </a:pPr>
            <a:endParaRPr lang="ru-RU" altLang="ru-RU" sz="3600" b="1" smtClean="0"/>
          </a:p>
          <a:p>
            <a:pPr marL="0" indent="0" algn="ctr">
              <a:buFont typeface="Wingdings" pitchFamily="2" charset="2"/>
              <a:buNone/>
            </a:pPr>
            <a:r>
              <a:rPr lang="ru-RU" altLang="ru-RU" sz="3600" b="1" smtClean="0">
                <a:solidFill>
                  <a:srgbClr val="C00000"/>
                </a:solidFill>
              </a:rPr>
              <a:t>Как и почему изменяется система оценки качества образования в Красноярском крае?</a:t>
            </a:r>
            <a:endParaRPr lang="ru-RU" altLang="ru-RU" sz="2800" b="1" smtClean="0">
              <a:solidFill>
                <a:srgbClr val="C0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Заголовок 1"/>
          <p:cNvSpPr>
            <a:spLocks noGrp="1"/>
          </p:cNvSpPr>
          <p:nvPr>
            <p:ph type="title"/>
          </p:nvPr>
        </p:nvSpPr>
        <p:spPr/>
        <p:txBody>
          <a:bodyPr/>
          <a:lstStyle/>
          <a:p>
            <a:endParaRPr lang="ru-RU" altLang="ru-RU" smtClean="0"/>
          </a:p>
        </p:txBody>
      </p:sp>
      <p:sp>
        <p:nvSpPr>
          <p:cNvPr id="39939" name="Объект 2"/>
          <p:cNvSpPr>
            <a:spLocks noGrp="1"/>
          </p:cNvSpPr>
          <p:nvPr>
            <p:ph idx="1"/>
          </p:nvPr>
        </p:nvSpPr>
        <p:spPr/>
        <p:txBody>
          <a:bodyPr/>
          <a:lstStyle/>
          <a:p>
            <a:pPr marL="0" indent="0" algn="ctr">
              <a:buFont typeface="Wingdings" pitchFamily="2" charset="2"/>
              <a:buNone/>
            </a:pPr>
            <a:r>
              <a:rPr lang="ru-RU" altLang="ru-RU" sz="6000" b="1" smtClean="0"/>
              <a:t>Оценка образовательных результатов</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sz="quarter" idx="4294967295"/>
          </p:nvPr>
        </p:nvSpPr>
        <p:spPr>
          <a:xfrm>
            <a:off x="4845050" y="1803400"/>
            <a:ext cx="3886200" cy="4357688"/>
          </a:xfrm>
        </p:spPr>
        <p:txBody>
          <a:bodyPr/>
          <a:lstStyle/>
          <a:p>
            <a:pPr algn="ctr">
              <a:buFont typeface="Wingdings" pitchFamily="2" charset="2"/>
              <a:buNone/>
              <a:defRPr/>
            </a:pPr>
            <a:r>
              <a:rPr lang="ru-RU" sz="2200" b="1" dirty="0" smtClean="0">
                <a:latin typeface="Times New Roman" pitchFamily="18" charset="0"/>
                <a:cs typeface="Times New Roman" pitchFamily="18" charset="0"/>
              </a:rPr>
              <a:t>Поддержка (оценка для развития)</a:t>
            </a:r>
          </a:p>
          <a:p>
            <a:pPr marL="457200" indent="-457200">
              <a:buFont typeface="Wingdings" pitchFamily="2" charset="2"/>
              <a:buAutoNum type="arabicPeriod"/>
              <a:defRPr/>
            </a:pPr>
            <a:r>
              <a:rPr lang="ru-RU" sz="2200" dirty="0" smtClean="0">
                <a:latin typeface="Times New Roman" pitchFamily="18" charset="0"/>
                <a:cs typeface="Times New Roman" pitchFamily="18" charset="0"/>
              </a:rPr>
              <a:t>Оценка грамотности чтения выпускников начальной школы;</a:t>
            </a:r>
          </a:p>
          <a:p>
            <a:pPr marL="457200" indent="-457200">
              <a:buFont typeface="Wingdings" pitchFamily="2" charset="2"/>
              <a:buAutoNum type="arabicPeriod"/>
              <a:defRPr/>
            </a:pPr>
            <a:r>
              <a:rPr lang="ru-RU" sz="2200" dirty="0" smtClean="0">
                <a:latin typeface="Times New Roman" pitchFamily="18" charset="0"/>
                <a:cs typeface="Times New Roman" pitchFamily="18" charset="0"/>
              </a:rPr>
              <a:t>Диагностика «Групповой проект» (оценка коммуникативных и регулятивных умений)</a:t>
            </a:r>
            <a:endParaRPr lang="ru-RU" sz="2200" b="1" dirty="0" smtClean="0">
              <a:latin typeface="Times New Roman" pitchFamily="18" charset="0"/>
              <a:cs typeface="Times New Roman" pitchFamily="18" charset="0"/>
            </a:endParaRPr>
          </a:p>
        </p:txBody>
      </p:sp>
      <p:sp>
        <p:nvSpPr>
          <p:cNvPr id="40963" name="Содержимое 3"/>
          <p:cNvSpPr>
            <a:spLocks noGrp="1"/>
          </p:cNvSpPr>
          <p:nvPr>
            <p:ph sz="quarter" idx="4294967295"/>
          </p:nvPr>
        </p:nvSpPr>
        <p:spPr>
          <a:xfrm>
            <a:off x="355600" y="1784350"/>
            <a:ext cx="3890963" cy="4368800"/>
          </a:xfrm>
        </p:spPr>
        <p:txBody>
          <a:bodyPr/>
          <a:lstStyle/>
          <a:p>
            <a:pPr algn="ctr">
              <a:buFont typeface="Wingdings" pitchFamily="2" charset="2"/>
              <a:buNone/>
            </a:pPr>
            <a:r>
              <a:rPr lang="ru-RU" altLang="ru-RU" sz="2200" b="1" smtClean="0">
                <a:latin typeface="Times New Roman" pitchFamily="18" charset="0"/>
                <a:cs typeface="Times New Roman" pitchFamily="18" charset="0"/>
              </a:rPr>
              <a:t>Контроль</a:t>
            </a:r>
          </a:p>
          <a:p>
            <a:r>
              <a:rPr lang="ru-RU" altLang="ru-RU" sz="2200" smtClean="0">
                <a:latin typeface="Times New Roman" pitchFamily="18" charset="0"/>
                <a:cs typeface="Times New Roman" pitchFamily="18" charset="0"/>
              </a:rPr>
              <a:t>Мероприятия по контролю качества образования в организации посредством организации и проведения проверок качества образования;</a:t>
            </a:r>
          </a:p>
          <a:p>
            <a:r>
              <a:rPr lang="ru-RU" altLang="ru-RU" sz="2200" smtClean="0">
                <a:latin typeface="Times New Roman" pitchFamily="18" charset="0"/>
                <a:cs typeface="Times New Roman" pitchFamily="18" charset="0"/>
              </a:rPr>
              <a:t>Государственная аккредитация общеобразовательных организаций.</a:t>
            </a:r>
          </a:p>
        </p:txBody>
      </p:sp>
      <p:sp>
        <p:nvSpPr>
          <p:cNvPr id="40964" name="Заголовок 2"/>
          <p:cNvSpPr>
            <a:spLocks noGrp="1"/>
          </p:cNvSpPr>
          <p:nvPr>
            <p:ph type="title"/>
          </p:nvPr>
        </p:nvSpPr>
        <p:spPr>
          <a:xfrm>
            <a:off x="2555875" y="0"/>
            <a:ext cx="6588125" cy="1106488"/>
          </a:xfrm>
        </p:spPr>
        <p:txBody>
          <a:bodyPr/>
          <a:lstStyle/>
          <a:p>
            <a:pPr algn="ctr"/>
            <a:r>
              <a:rPr lang="ru-RU" altLang="ru-RU" sz="2600" b="1" smtClean="0">
                <a:latin typeface="Times New Roman" pitchFamily="18" charset="0"/>
                <a:cs typeface="Times New Roman" pitchFamily="18" charset="0"/>
              </a:rPr>
              <a:t>Концепция региональной системы оценки качества начального общего образования в Красноярском крае</a:t>
            </a:r>
            <a:endParaRPr lang="ru-RU" altLang="ru-RU" sz="2600" b="1" smtClean="0"/>
          </a:p>
        </p:txBody>
      </p:sp>
      <p:sp>
        <p:nvSpPr>
          <p:cNvPr id="40965" name="Прямоугольник 3"/>
          <p:cNvSpPr>
            <a:spLocks noChangeArrowheads="1"/>
          </p:cNvSpPr>
          <p:nvPr/>
        </p:nvSpPr>
        <p:spPr bwMode="auto">
          <a:xfrm>
            <a:off x="539750" y="1322388"/>
            <a:ext cx="86042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ru-RU" altLang="ru-RU" sz="2200">
                <a:solidFill>
                  <a:schemeClr val="bg1"/>
                </a:solidFill>
                <a:latin typeface="Times New Roman" pitchFamily="18" charset="0"/>
                <a:cs typeface="Times New Roman" pitchFamily="18" charset="0"/>
              </a:rPr>
              <a:t>утверждена министром образования Красноярского края  3.08.2015г</a:t>
            </a:r>
            <a:r>
              <a:rPr lang="ru-RU" altLang="ru-RU" sz="2000">
                <a:solidFill>
                  <a:srgbClr val="FF0000"/>
                </a:solidFill>
                <a:latin typeface="Times New Roman" pitchFamily="18" charset="0"/>
                <a:cs typeface="Times New Roman" pitchFamily="18" charset="0"/>
              </a:rPr>
              <a:t/>
            </a:r>
            <a:br>
              <a:rPr lang="ru-RU" altLang="ru-RU" sz="2000">
                <a:solidFill>
                  <a:srgbClr val="FF0000"/>
                </a:solidFill>
                <a:latin typeface="Times New Roman" pitchFamily="18" charset="0"/>
                <a:cs typeface="Times New Roman" pitchFamily="18" charset="0"/>
              </a:rPr>
            </a:br>
            <a:endParaRPr lang="ru-RU" altLang="ru-RU" sz="20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Заголовок 2"/>
          <p:cNvSpPr>
            <a:spLocks noGrp="1"/>
          </p:cNvSpPr>
          <p:nvPr>
            <p:ph type="title"/>
          </p:nvPr>
        </p:nvSpPr>
        <p:spPr/>
        <p:txBody>
          <a:bodyPr/>
          <a:lstStyle/>
          <a:p>
            <a:pPr algn="ctr"/>
            <a:r>
              <a:rPr lang="ru-RU" altLang="ru-RU" sz="3200" smtClean="0">
                <a:latin typeface="Calibri" pitchFamily="34" charset="0"/>
              </a:rPr>
              <a:t>Поддерживающее оценивание</a:t>
            </a:r>
          </a:p>
        </p:txBody>
      </p:sp>
      <p:sp>
        <p:nvSpPr>
          <p:cNvPr id="41987" name="Содержимое 4"/>
          <p:cNvSpPr>
            <a:spLocks noGrp="1"/>
          </p:cNvSpPr>
          <p:nvPr>
            <p:ph idx="1"/>
          </p:nvPr>
        </p:nvSpPr>
        <p:spPr>
          <a:xfrm>
            <a:off x="107950" y="1989138"/>
            <a:ext cx="8658225" cy="4103687"/>
          </a:xfrm>
        </p:spPr>
        <p:txBody>
          <a:bodyPr/>
          <a:lstStyle/>
          <a:p>
            <a:pPr algn="just">
              <a:buFont typeface="Wingdings" pitchFamily="2" charset="2"/>
              <a:buNone/>
            </a:pPr>
            <a:r>
              <a:rPr lang="ru-RU" altLang="ru-RU" smtClean="0"/>
              <a:t>   </a:t>
            </a:r>
            <a:r>
              <a:rPr lang="ru-RU" altLang="ru-RU" sz="3600" b="1" smtClean="0"/>
              <a:t>Поддерживающее оценивание  </a:t>
            </a:r>
            <a:r>
              <a:rPr lang="ru-RU" altLang="ru-RU" sz="3600" smtClean="0"/>
              <a:t>- это подход к использованию результатов анализа и интерпретации данных оценки,  ориентированный на поддержку развития ребёнка, образовательной организации, образовательной системы в целом.</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Заголовок 1"/>
          <p:cNvSpPr>
            <a:spLocks noGrp="1"/>
          </p:cNvSpPr>
          <p:nvPr>
            <p:ph type="title"/>
          </p:nvPr>
        </p:nvSpPr>
        <p:spPr>
          <a:xfrm>
            <a:off x="2627313" y="44450"/>
            <a:ext cx="5343525" cy="1008063"/>
          </a:xfrm>
        </p:spPr>
        <p:txBody>
          <a:bodyPr/>
          <a:lstStyle/>
          <a:p>
            <a:r>
              <a:rPr lang="ru-RU" altLang="ru-RU" sz="3200" smtClean="0">
                <a:latin typeface="Times New Roman" pitchFamily="18" charset="0"/>
                <a:cs typeface="Times New Roman" pitchFamily="18" charset="0"/>
              </a:rPr>
              <a:t>Поддержка</a:t>
            </a:r>
          </a:p>
        </p:txBody>
      </p:sp>
      <p:sp>
        <p:nvSpPr>
          <p:cNvPr id="3" name="Объект 2"/>
          <p:cNvSpPr>
            <a:spLocks noGrp="1"/>
          </p:cNvSpPr>
          <p:nvPr>
            <p:ph sz="half" idx="2"/>
          </p:nvPr>
        </p:nvSpPr>
        <p:spPr>
          <a:xfrm>
            <a:off x="107950" y="1844675"/>
            <a:ext cx="9036050" cy="4832350"/>
          </a:xfrm>
        </p:spPr>
        <p:txBody>
          <a:bodyPr/>
          <a:lstStyle/>
          <a:p>
            <a:pPr>
              <a:spcBef>
                <a:spcPts val="0"/>
              </a:spcBef>
              <a:defRPr/>
            </a:pPr>
            <a:r>
              <a:rPr lang="ru-RU" sz="2200" dirty="0" smtClean="0"/>
              <a:t>Производит </a:t>
            </a:r>
            <a:r>
              <a:rPr lang="ru-RU" sz="2200" dirty="0"/>
              <a:t>деление класса на группы по выявленным затруднениям (по итогам внутренней/внешней оценки)</a:t>
            </a:r>
          </a:p>
          <a:p>
            <a:pPr>
              <a:spcBef>
                <a:spcPts val="0"/>
              </a:spcBef>
              <a:defRPr/>
            </a:pPr>
            <a:r>
              <a:rPr lang="ru-RU" sz="2200" dirty="0"/>
              <a:t>Осуществляет подбор содержания для каждой группы (уровневое)</a:t>
            </a:r>
          </a:p>
          <a:p>
            <a:pPr>
              <a:spcBef>
                <a:spcPts val="0"/>
              </a:spcBef>
              <a:defRPr/>
            </a:pPr>
            <a:r>
              <a:rPr lang="ru-RU" sz="2200" dirty="0"/>
              <a:t>Планирует этапы освоения содержания</a:t>
            </a:r>
          </a:p>
          <a:p>
            <a:pPr>
              <a:spcBef>
                <a:spcPts val="0"/>
              </a:spcBef>
              <a:defRPr/>
            </a:pPr>
            <a:r>
              <a:rPr lang="ru-RU" sz="2200" dirty="0"/>
              <a:t>Осуществляет подбор методов/способов обучения</a:t>
            </a:r>
          </a:p>
          <a:p>
            <a:pPr>
              <a:spcBef>
                <a:spcPts val="0"/>
              </a:spcBef>
              <a:defRPr/>
            </a:pPr>
            <a:r>
              <a:rPr lang="ru-RU" sz="2200" dirty="0"/>
              <a:t>Осуществляет подбор оценочных приемов/техник</a:t>
            </a:r>
          </a:p>
          <a:p>
            <a:pPr>
              <a:spcBef>
                <a:spcPts val="0"/>
              </a:spcBef>
              <a:defRPr/>
            </a:pPr>
            <a:r>
              <a:rPr lang="ru-RU" sz="2200" dirty="0"/>
              <a:t>Осуществляет текущее оценивание (формирующее)</a:t>
            </a:r>
          </a:p>
          <a:p>
            <a:pPr>
              <a:spcBef>
                <a:spcPts val="0"/>
              </a:spcBef>
              <a:defRPr/>
            </a:pPr>
            <a:r>
              <a:rPr lang="ru-RU" sz="2200" dirty="0"/>
              <a:t>Обсуждает/предъявляет результаты оценки</a:t>
            </a:r>
          </a:p>
          <a:p>
            <a:pPr>
              <a:spcBef>
                <a:spcPts val="0"/>
              </a:spcBef>
              <a:defRPr/>
            </a:pPr>
            <a:r>
              <a:rPr lang="ru-RU" sz="2200" dirty="0" smtClean="0"/>
              <a:t>Оказывает </a:t>
            </a:r>
            <a:r>
              <a:rPr lang="ru-RU" sz="2200" dirty="0"/>
              <a:t>адресную помощь </a:t>
            </a:r>
            <a:r>
              <a:rPr lang="ru-RU" sz="2200" dirty="0" smtClean="0"/>
              <a:t>ученику/группе</a:t>
            </a:r>
          </a:p>
          <a:p>
            <a:pPr>
              <a:spcBef>
                <a:spcPts val="0"/>
              </a:spcBef>
              <a:defRPr/>
            </a:pPr>
            <a:r>
              <a:rPr lang="ru-RU" sz="2200" dirty="0" smtClean="0"/>
              <a:t>Корректирует </a:t>
            </a:r>
            <a:r>
              <a:rPr lang="ru-RU" sz="2200" dirty="0"/>
              <a:t>(при необходимости) </a:t>
            </a:r>
            <a:r>
              <a:rPr lang="ru-RU" sz="2200" dirty="0" smtClean="0"/>
              <a:t>план/методики/способы взаимодействия</a:t>
            </a:r>
            <a:endParaRPr lang="ru-RU" sz="2200" dirty="0"/>
          </a:p>
          <a:p>
            <a:pPr marL="0" indent="0" algn="ctr">
              <a:spcBef>
                <a:spcPts val="0"/>
              </a:spcBef>
              <a:buFont typeface="Wingdings" pitchFamily="2" charset="2"/>
              <a:buNone/>
              <a:defRPr/>
            </a:pPr>
            <a:endParaRPr lang="ru-RU" sz="1600" i="1" dirty="0" smtClean="0"/>
          </a:p>
          <a:p>
            <a:pPr marL="0" indent="0" algn="ctr">
              <a:spcBef>
                <a:spcPts val="0"/>
              </a:spcBef>
              <a:buFont typeface="Wingdings" pitchFamily="2" charset="2"/>
              <a:buNone/>
              <a:defRPr/>
            </a:pPr>
            <a:r>
              <a:rPr lang="ru-RU" sz="1600" i="1" dirty="0" smtClean="0"/>
              <a:t>Важно! Не только количество отметок «5», «4», </a:t>
            </a:r>
            <a:r>
              <a:rPr lang="ru-RU" sz="1600" i="1" dirty="0"/>
              <a:t>«3» в классе, а положительная динамика в освоенных способах </a:t>
            </a:r>
            <a:r>
              <a:rPr lang="ru-RU" sz="1600" i="1" dirty="0" smtClean="0"/>
              <a:t>действий учащихся/перехода </a:t>
            </a:r>
            <a:r>
              <a:rPr lang="ru-RU" sz="1600" i="1" dirty="0"/>
              <a:t>с базового уровня на </a:t>
            </a:r>
            <a:r>
              <a:rPr lang="ru-RU" sz="1600" i="1" dirty="0" smtClean="0"/>
              <a:t>повышенный</a:t>
            </a:r>
            <a:endParaRPr lang="ru-RU" sz="1600" i="1" dirty="0"/>
          </a:p>
          <a:p>
            <a:pPr>
              <a:spcBef>
                <a:spcPts val="0"/>
              </a:spcBef>
              <a:defRPr/>
            </a:pPr>
            <a:endParaRPr lang="ru-RU" sz="2400" dirty="0"/>
          </a:p>
        </p:txBody>
      </p:sp>
      <p:sp>
        <p:nvSpPr>
          <p:cNvPr id="43012" name="Объект 3"/>
          <p:cNvSpPr>
            <a:spLocks noGrp="1"/>
          </p:cNvSpPr>
          <p:nvPr>
            <p:ph sz="half" idx="3"/>
          </p:nvPr>
        </p:nvSpPr>
        <p:spPr>
          <a:xfrm>
            <a:off x="647700" y="1293813"/>
            <a:ext cx="3978275" cy="446087"/>
          </a:xfrm>
        </p:spPr>
        <p:txBody>
          <a:bodyPr/>
          <a:lstStyle/>
          <a:p>
            <a:pPr marL="0" indent="0">
              <a:buFont typeface="Wingdings" pitchFamily="2" charset="2"/>
              <a:buNone/>
            </a:pPr>
            <a:r>
              <a:rPr lang="ru-RU" altLang="ru-RU" smtClean="0"/>
              <a:t>Учитель - ученик</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388" y="1773238"/>
            <a:ext cx="8785225" cy="4895850"/>
          </a:xfrm>
        </p:spPr>
        <p:txBody>
          <a:bodyPr rtlCol="0">
            <a:normAutofit fontScale="85000" lnSpcReduction="20000"/>
          </a:bodyPr>
          <a:lstStyle/>
          <a:p>
            <a:pPr marL="0" indent="0" eaLnBrk="1" fontAlgn="auto" hangingPunct="1">
              <a:spcAft>
                <a:spcPts val="0"/>
              </a:spcAft>
              <a:buFont typeface="Arial" panose="020B0604020202020204" pitchFamily="34" charset="0"/>
              <a:buNone/>
              <a:defRPr/>
            </a:pPr>
            <a:r>
              <a:rPr lang="ru-RU" b="1" dirty="0">
                <a:solidFill>
                  <a:srgbClr val="C00000"/>
                </a:solidFill>
              </a:rPr>
              <a:t>Школьная система оценки качества образования </a:t>
            </a:r>
            <a:r>
              <a:rPr lang="ru-RU" dirty="0"/>
              <a:t>должна отражать и образовательные достижения учеников, и образовательный процесс. </a:t>
            </a:r>
            <a:endParaRPr lang="ru-RU" dirty="0" smtClean="0"/>
          </a:p>
          <a:p>
            <a:pPr marL="0" indent="0" eaLnBrk="1" fontAlgn="auto" hangingPunct="1">
              <a:spcAft>
                <a:spcPts val="0"/>
              </a:spcAft>
              <a:buFont typeface="Arial" panose="020B0604020202020204" pitchFamily="34" charset="0"/>
              <a:buNone/>
              <a:defRPr/>
            </a:pPr>
            <a:endParaRPr lang="ru-RU" dirty="0"/>
          </a:p>
          <a:p>
            <a:pPr marL="0" indent="0" eaLnBrk="1" fontAlgn="auto" hangingPunct="1">
              <a:spcAft>
                <a:spcPts val="0"/>
              </a:spcAft>
              <a:buFont typeface="Arial" panose="020B0604020202020204" pitchFamily="34" charset="0"/>
              <a:buNone/>
              <a:defRPr/>
            </a:pPr>
            <a:r>
              <a:rPr lang="ru-RU" dirty="0" smtClean="0"/>
              <a:t>Школьная </a:t>
            </a:r>
            <a:r>
              <a:rPr lang="ru-RU" dirty="0"/>
              <a:t>система оценки качества образования включает в себя две согласованные между собой системы оценок: </a:t>
            </a:r>
          </a:p>
          <a:p>
            <a:pPr eaLnBrk="1" fontAlgn="auto" hangingPunct="1">
              <a:spcAft>
                <a:spcPts val="0"/>
              </a:spcAft>
              <a:defRPr/>
            </a:pPr>
            <a:r>
              <a:rPr lang="ru-RU" dirty="0"/>
              <a:t>-  </a:t>
            </a:r>
            <a:r>
              <a:rPr lang="ru-RU" b="1" dirty="0"/>
              <a:t>внешнюю оценку</a:t>
            </a:r>
            <a:r>
              <a:rPr lang="ru-RU" dirty="0"/>
              <a:t>, осуществляемую внешними по отношению к школе службами; (результаты ЕГЭ и ГИА, мониторинговые исследования федерального, регионального и муниципального </a:t>
            </a:r>
            <a:r>
              <a:rPr lang="ru-RU" dirty="0" smtClean="0"/>
              <a:t>уровня и т.д.); </a:t>
            </a:r>
            <a:endParaRPr lang="ru-RU" dirty="0"/>
          </a:p>
          <a:p>
            <a:pPr eaLnBrk="1" fontAlgn="auto" hangingPunct="1">
              <a:spcAft>
                <a:spcPts val="0"/>
              </a:spcAft>
              <a:defRPr/>
            </a:pPr>
            <a:r>
              <a:rPr lang="ru-RU" dirty="0"/>
              <a:t>-  </a:t>
            </a:r>
            <a:r>
              <a:rPr lang="ru-RU" b="1" dirty="0"/>
              <a:t>внутреннюю оценку </a:t>
            </a:r>
            <a:r>
              <a:rPr lang="ru-RU" dirty="0"/>
              <a:t>(самооценка), осуществляемую самой школой – обучающимися, педагогами, </a:t>
            </a:r>
            <a:r>
              <a:rPr lang="ru-RU" dirty="0" smtClean="0"/>
              <a:t>администрацией, родителями.</a:t>
            </a:r>
            <a:endParaRPr lang="ru-RU" dirty="0"/>
          </a:p>
          <a:p>
            <a:pPr eaLnBrk="1" fontAlgn="auto" hangingPunct="1">
              <a:spcAft>
                <a:spcPts val="0"/>
              </a:spcAft>
              <a:defRPr/>
            </a:pPr>
            <a:endParaRPr lang="ru-RU"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Заголовок 1"/>
          <p:cNvSpPr>
            <a:spLocks noGrp="1"/>
          </p:cNvSpPr>
          <p:nvPr>
            <p:ph type="title"/>
          </p:nvPr>
        </p:nvSpPr>
        <p:spPr>
          <a:xfrm>
            <a:off x="2627313" y="44450"/>
            <a:ext cx="5343525" cy="1008063"/>
          </a:xfrm>
        </p:spPr>
        <p:txBody>
          <a:bodyPr/>
          <a:lstStyle/>
          <a:p>
            <a:r>
              <a:rPr lang="ru-RU" altLang="ru-RU" sz="3200" smtClean="0">
                <a:latin typeface="Times New Roman" pitchFamily="18" charset="0"/>
                <a:cs typeface="Times New Roman" pitchFamily="18" charset="0"/>
              </a:rPr>
              <a:t>Поддержка</a:t>
            </a:r>
          </a:p>
        </p:txBody>
      </p:sp>
      <p:sp>
        <p:nvSpPr>
          <p:cNvPr id="3" name="Объект 2"/>
          <p:cNvSpPr>
            <a:spLocks noGrp="1"/>
          </p:cNvSpPr>
          <p:nvPr>
            <p:ph sz="half" idx="2"/>
          </p:nvPr>
        </p:nvSpPr>
        <p:spPr>
          <a:xfrm>
            <a:off x="107950" y="1844675"/>
            <a:ext cx="9036050" cy="5078413"/>
          </a:xfrm>
        </p:spPr>
        <p:txBody>
          <a:bodyPr/>
          <a:lstStyle/>
          <a:p>
            <a:pPr>
              <a:spcBef>
                <a:spcPts val="0"/>
              </a:spcBef>
              <a:defRPr/>
            </a:pPr>
            <a:r>
              <a:rPr lang="ru-RU" sz="1800" dirty="0" smtClean="0"/>
              <a:t>Производит </a:t>
            </a:r>
            <a:r>
              <a:rPr lang="ru-RU" sz="1800" dirty="0"/>
              <a:t>деление педагогического коллектива на группы (по уровням) по выявленным профессиональным затруднениям </a:t>
            </a:r>
            <a:r>
              <a:rPr lang="ru-RU" sz="1400" dirty="0"/>
              <a:t>(по итогам внутренней/внешней оценки) </a:t>
            </a:r>
          </a:p>
          <a:p>
            <a:pPr>
              <a:spcBef>
                <a:spcPts val="0"/>
              </a:spcBef>
              <a:defRPr/>
            </a:pPr>
            <a:r>
              <a:rPr lang="ru-RU" sz="1800" dirty="0"/>
              <a:t>Обсуждает и согласовывает варианты оказания методической/психологической поддержки педагогам</a:t>
            </a:r>
          </a:p>
          <a:p>
            <a:pPr>
              <a:spcBef>
                <a:spcPts val="0"/>
              </a:spcBef>
              <a:defRPr/>
            </a:pPr>
            <a:r>
              <a:rPr lang="ru-RU" sz="1800" dirty="0"/>
              <a:t>Осуществляет подбор вариантов профессионального развития для каждой группы педагогов</a:t>
            </a:r>
          </a:p>
          <a:p>
            <a:pPr>
              <a:spcBef>
                <a:spcPts val="0"/>
              </a:spcBef>
              <a:defRPr/>
            </a:pPr>
            <a:r>
              <a:rPr lang="ru-RU" sz="1800" dirty="0"/>
              <a:t>Планирует поэтапное развитие профессиональных умений педагогов для перехода с уровня на уровень </a:t>
            </a:r>
          </a:p>
          <a:p>
            <a:pPr>
              <a:spcBef>
                <a:spcPts val="0"/>
              </a:spcBef>
              <a:defRPr/>
            </a:pPr>
            <a:r>
              <a:rPr lang="ru-RU" sz="1800" dirty="0"/>
              <a:t>Осуществляет поиск ресурсов, подбор методов/способов профессионального развития педагогов</a:t>
            </a:r>
          </a:p>
          <a:p>
            <a:pPr>
              <a:spcBef>
                <a:spcPts val="0"/>
              </a:spcBef>
              <a:defRPr/>
            </a:pPr>
            <a:r>
              <a:rPr lang="ru-RU" sz="1800" dirty="0"/>
              <a:t>Осуществляет подбор оценочных приемов/техник</a:t>
            </a:r>
          </a:p>
          <a:p>
            <a:pPr>
              <a:spcBef>
                <a:spcPts val="0"/>
              </a:spcBef>
              <a:defRPr/>
            </a:pPr>
            <a:r>
              <a:rPr lang="ru-RU" sz="1800" dirty="0"/>
              <a:t>Осуществляет </a:t>
            </a:r>
            <a:r>
              <a:rPr lang="ru-RU" sz="1800" dirty="0" smtClean="0"/>
              <a:t>оценивание </a:t>
            </a:r>
          </a:p>
          <a:p>
            <a:pPr>
              <a:spcBef>
                <a:spcPts val="0"/>
              </a:spcBef>
              <a:defRPr/>
            </a:pPr>
            <a:r>
              <a:rPr lang="ru-RU" sz="1800" dirty="0" smtClean="0"/>
              <a:t>Обсуждает/предъявляет </a:t>
            </a:r>
            <a:r>
              <a:rPr lang="ru-RU" sz="1800" dirty="0"/>
              <a:t>результаты </a:t>
            </a:r>
            <a:r>
              <a:rPr lang="ru-RU" sz="1800" dirty="0" smtClean="0"/>
              <a:t>оценки адресатам</a:t>
            </a:r>
            <a:endParaRPr lang="ru-RU" sz="1800" dirty="0"/>
          </a:p>
          <a:p>
            <a:pPr>
              <a:spcBef>
                <a:spcPts val="0"/>
              </a:spcBef>
              <a:defRPr/>
            </a:pPr>
            <a:r>
              <a:rPr lang="ru-RU" sz="1800" dirty="0" smtClean="0"/>
              <a:t>Оказывает </a:t>
            </a:r>
            <a:r>
              <a:rPr lang="ru-RU" sz="1800" dirty="0"/>
              <a:t>адресную помощь педагогу</a:t>
            </a:r>
          </a:p>
          <a:p>
            <a:pPr>
              <a:spcBef>
                <a:spcPts val="0"/>
              </a:spcBef>
              <a:defRPr/>
            </a:pPr>
            <a:r>
              <a:rPr lang="ru-RU" sz="1800" dirty="0"/>
              <a:t>Корректирует (при необходимости) локально-нормативную документацию, систему методической работы, образовательный </a:t>
            </a:r>
            <a:r>
              <a:rPr lang="ru-RU" sz="1800" dirty="0" smtClean="0"/>
              <a:t>процесс школы</a:t>
            </a:r>
            <a:endParaRPr lang="ru-RU" sz="1800" dirty="0"/>
          </a:p>
          <a:p>
            <a:pPr marL="0" indent="0">
              <a:spcBef>
                <a:spcPts val="0"/>
              </a:spcBef>
              <a:buFont typeface="Wingdings" pitchFamily="2" charset="2"/>
              <a:buNone/>
              <a:defRPr/>
            </a:pPr>
            <a:r>
              <a:rPr lang="ru-RU" sz="1400" i="1" dirty="0" smtClean="0"/>
              <a:t>			</a:t>
            </a:r>
          </a:p>
          <a:p>
            <a:pPr marL="0" indent="0">
              <a:spcBef>
                <a:spcPts val="0"/>
              </a:spcBef>
              <a:buFont typeface="Wingdings" pitchFamily="2" charset="2"/>
              <a:buNone/>
              <a:defRPr/>
            </a:pPr>
            <a:r>
              <a:rPr lang="ru-RU" sz="1400" i="1" dirty="0" smtClean="0"/>
              <a:t>Важно! Не только  </a:t>
            </a:r>
            <a:r>
              <a:rPr lang="ru-RU" sz="1400" i="1" dirty="0"/>
              <a:t>сколько учителей «высшей категории</a:t>
            </a:r>
            <a:r>
              <a:rPr lang="ru-RU" sz="1400" i="1" dirty="0" smtClean="0"/>
              <a:t>», «первой категории», </a:t>
            </a:r>
            <a:r>
              <a:rPr lang="ru-RU" sz="1400" i="1" dirty="0"/>
              <a:t>а положительная динамика в освоенных способах действий для перехода с </a:t>
            </a:r>
            <a:r>
              <a:rPr lang="ru-RU" sz="1400" i="1" dirty="0" smtClean="0"/>
              <a:t>одного </a:t>
            </a:r>
            <a:r>
              <a:rPr lang="ru-RU" sz="1400" i="1" dirty="0"/>
              <a:t>уровня на </a:t>
            </a:r>
            <a:r>
              <a:rPr lang="ru-RU" sz="1400" i="1" dirty="0" smtClean="0"/>
              <a:t>другой (мастер, новатор, …)</a:t>
            </a:r>
            <a:endParaRPr lang="ru-RU" sz="1800" dirty="0"/>
          </a:p>
        </p:txBody>
      </p:sp>
      <p:sp>
        <p:nvSpPr>
          <p:cNvPr id="44036" name="Объект 3"/>
          <p:cNvSpPr>
            <a:spLocks noGrp="1"/>
          </p:cNvSpPr>
          <p:nvPr>
            <p:ph sz="half" idx="3"/>
          </p:nvPr>
        </p:nvSpPr>
        <p:spPr>
          <a:xfrm>
            <a:off x="647700" y="1293813"/>
            <a:ext cx="8245475" cy="446087"/>
          </a:xfrm>
        </p:spPr>
        <p:txBody>
          <a:bodyPr/>
          <a:lstStyle/>
          <a:p>
            <a:pPr marL="0" indent="0">
              <a:buFont typeface="Wingdings" pitchFamily="2" charset="2"/>
              <a:buNone/>
            </a:pPr>
            <a:r>
              <a:rPr lang="ru-RU" altLang="ru-RU" smtClean="0"/>
              <a:t>Заместитель директора - педагог</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Заголовок 1"/>
          <p:cNvSpPr>
            <a:spLocks noGrp="1"/>
          </p:cNvSpPr>
          <p:nvPr>
            <p:ph type="title"/>
          </p:nvPr>
        </p:nvSpPr>
        <p:spPr>
          <a:xfrm>
            <a:off x="2627313" y="44450"/>
            <a:ext cx="5343525" cy="1008063"/>
          </a:xfrm>
        </p:spPr>
        <p:txBody>
          <a:bodyPr/>
          <a:lstStyle/>
          <a:p>
            <a:r>
              <a:rPr lang="ru-RU" altLang="ru-RU" sz="3200" smtClean="0">
                <a:latin typeface="Times New Roman" pitchFamily="18" charset="0"/>
                <a:cs typeface="Times New Roman" pitchFamily="18" charset="0"/>
              </a:rPr>
              <a:t>Поддержка</a:t>
            </a:r>
          </a:p>
        </p:txBody>
      </p:sp>
      <p:sp>
        <p:nvSpPr>
          <p:cNvPr id="3" name="Объект 2"/>
          <p:cNvSpPr>
            <a:spLocks noGrp="1"/>
          </p:cNvSpPr>
          <p:nvPr>
            <p:ph sz="half" idx="2"/>
          </p:nvPr>
        </p:nvSpPr>
        <p:spPr>
          <a:xfrm>
            <a:off x="107950" y="1844675"/>
            <a:ext cx="9036050" cy="4032250"/>
          </a:xfrm>
        </p:spPr>
        <p:txBody>
          <a:bodyPr/>
          <a:lstStyle/>
          <a:p>
            <a:pPr>
              <a:spcBef>
                <a:spcPts val="0"/>
              </a:spcBef>
              <a:defRPr/>
            </a:pPr>
            <a:r>
              <a:rPr lang="ru-RU" sz="2200" dirty="0" smtClean="0"/>
              <a:t>Производит </a:t>
            </a:r>
            <a:r>
              <a:rPr lang="ru-RU" sz="2200" dirty="0"/>
              <a:t>деление </a:t>
            </a:r>
            <a:r>
              <a:rPr lang="ru-RU" sz="2200" dirty="0" smtClean="0"/>
              <a:t>школ на </a:t>
            </a:r>
            <a:r>
              <a:rPr lang="ru-RU" sz="2200" dirty="0"/>
              <a:t>группы (по уровням) по </a:t>
            </a:r>
            <a:r>
              <a:rPr lang="ru-RU" sz="2200" dirty="0" smtClean="0"/>
              <a:t>итогам результатов оценочных процедур </a:t>
            </a:r>
            <a:r>
              <a:rPr lang="ru-RU" sz="1400" dirty="0" smtClean="0"/>
              <a:t>(внешняя оценка) </a:t>
            </a:r>
            <a:endParaRPr lang="ru-RU" sz="1400" dirty="0"/>
          </a:p>
          <a:p>
            <a:pPr>
              <a:spcBef>
                <a:spcPts val="0"/>
              </a:spcBef>
              <a:defRPr/>
            </a:pPr>
            <a:r>
              <a:rPr lang="ru-RU" sz="2200" dirty="0"/>
              <a:t>Обсуждает и согласовывает варианты оказания </a:t>
            </a:r>
            <a:r>
              <a:rPr lang="ru-RU" sz="2200" dirty="0" smtClean="0"/>
              <a:t>методической/финансовой/… поддержки школам</a:t>
            </a:r>
            <a:endParaRPr lang="ru-RU" sz="2200" dirty="0"/>
          </a:p>
          <a:p>
            <a:pPr>
              <a:spcBef>
                <a:spcPts val="0"/>
              </a:spcBef>
              <a:defRPr/>
            </a:pPr>
            <a:r>
              <a:rPr lang="ru-RU" sz="2200" dirty="0"/>
              <a:t>Осуществляет подбор вариантов </a:t>
            </a:r>
            <a:r>
              <a:rPr lang="ru-RU" sz="2200" dirty="0" smtClean="0"/>
              <a:t>поддержки </a:t>
            </a:r>
            <a:r>
              <a:rPr lang="ru-RU" sz="2200" dirty="0"/>
              <a:t>для каждой группы </a:t>
            </a:r>
            <a:r>
              <a:rPr lang="ru-RU" sz="2200" dirty="0" smtClean="0"/>
              <a:t>школ</a:t>
            </a:r>
            <a:endParaRPr lang="ru-RU" sz="2200" dirty="0"/>
          </a:p>
          <a:p>
            <a:pPr>
              <a:spcBef>
                <a:spcPts val="0"/>
              </a:spcBef>
              <a:defRPr/>
            </a:pPr>
            <a:r>
              <a:rPr lang="ru-RU" sz="2200" dirty="0"/>
              <a:t>Планирует поэтапное </a:t>
            </a:r>
            <a:r>
              <a:rPr lang="ru-RU" sz="2200" dirty="0" smtClean="0"/>
              <a:t>оказание помощи школам </a:t>
            </a:r>
          </a:p>
          <a:p>
            <a:pPr>
              <a:spcBef>
                <a:spcPts val="0"/>
              </a:spcBef>
              <a:defRPr/>
            </a:pPr>
            <a:r>
              <a:rPr lang="ru-RU" sz="2200" dirty="0" smtClean="0"/>
              <a:t>Осуществляет </a:t>
            </a:r>
            <a:r>
              <a:rPr lang="ru-RU" sz="2200" dirty="0"/>
              <a:t>поиск ресурсов, </a:t>
            </a:r>
            <a:r>
              <a:rPr lang="ru-RU" sz="2200" dirty="0" smtClean="0"/>
              <a:t>механизмов оказания поддержки</a:t>
            </a:r>
            <a:endParaRPr lang="ru-RU" sz="2200" dirty="0"/>
          </a:p>
          <a:p>
            <a:pPr>
              <a:spcBef>
                <a:spcPts val="0"/>
              </a:spcBef>
              <a:defRPr/>
            </a:pPr>
            <a:r>
              <a:rPr lang="ru-RU" sz="2200" dirty="0" smtClean="0"/>
              <a:t>Корректирует </a:t>
            </a:r>
            <a:r>
              <a:rPr lang="ru-RU" sz="2200" dirty="0"/>
              <a:t>(при необходимости) элементы модели </a:t>
            </a:r>
            <a:r>
              <a:rPr lang="ru-RU" sz="2200" dirty="0" smtClean="0"/>
              <a:t>МСО (локально-нормативную </a:t>
            </a:r>
            <a:r>
              <a:rPr lang="ru-RU" sz="2200" dirty="0"/>
              <a:t>документацию, систему методической работы, </a:t>
            </a:r>
            <a:r>
              <a:rPr lang="ru-RU" sz="2200" dirty="0" smtClean="0"/>
              <a:t>…)</a:t>
            </a:r>
            <a:r>
              <a:rPr lang="ru-RU" sz="2200" i="1" dirty="0" smtClean="0"/>
              <a:t>			</a:t>
            </a:r>
          </a:p>
          <a:p>
            <a:pPr marL="0" indent="0">
              <a:spcBef>
                <a:spcPts val="0"/>
              </a:spcBef>
              <a:buFont typeface="Wingdings" pitchFamily="2" charset="2"/>
              <a:buNone/>
              <a:defRPr/>
            </a:pPr>
            <a:r>
              <a:rPr lang="ru-RU" sz="1400" i="1" dirty="0" smtClean="0"/>
              <a:t>Важно! Не только  какое количество школ победители разных конкурсов, а демонстрируемое педагогами и обучающимися качество образования, для </a:t>
            </a:r>
            <a:r>
              <a:rPr lang="ru-RU" sz="1400" i="1" dirty="0"/>
              <a:t>перехода с </a:t>
            </a:r>
            <a:r>
              <a:rPr lang="ru-RU" sz="1400" i="1" dirty="0" smtClean="0"/>
              <a:t>одного </a:t>
            </a:r>
            <a:r>
              <a:rPr lang="ru-RU" sz="1400" i="1" dirty="0"/>
              <a:t>уровня на </a:t>
            </a:r>
            <a:r>
              <a:rPr lang="ru-RU" sz="1400" i="1" dirty="0" smtClean="0"/>
              <a:t>другой (Школы 1 эшелона, школы-лидеры, школы – новаторы,…)</a:t>
            </a:r>
            <a:endParaRPr lang="ru-RU" sz="1800" dirty="0"/>
          </a:p>
        </p:txBody>
      </p:sp>
      <p:sp>
        <p:nvSpPr>
          <p:cNvPr id="45060" name="Объект 3"/>
          <p:cNvSpPr>
            <a:spLocks noGrp="1"/>
          </p:cNvSpPr>
          <p:nvPr>
            <p:ph sz="half" idx="3"/>
          </p:nvPr>
        </p:nvSpPr>
        <p:spPr>
          <a:xfrm>
            <a:off x="647700" y="1293813"/>
            <a:ext cx="8245475" cy="446087"/>
          </a:xfrm>
        </p:spPr>
        <p:txBody>
          <a:bodyPr/>
          <a:lstStyle/>
          <a:p>
            <a:pPr marL="0" indent="0">
              <a:buFont typeface="Wingdings" pitchFamily="2" charset="2"/>
              <a:buNone/>
            </a:pPr>
            <a:r>
              <a:rPr lang="ru-RU" altLang="ru-RU" smtClean="0"/>
              <a:t>МСО - школы</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650" y="15875"/>
            <a:ext cx="8388350" cy="1143000"/>
          </a:xfrm>
        </p:spPr>
        <p:txBody>
          <a:bodyPr rtlCol="0">
            <a:normAutofit fontScale="90000"/>
          </a:bodyPr>
          <a:lstStyle/>
          <a:p>
            <a:pPr eaLnBrk="1" fontAlgn="auto" hangingPunct="1">
              <a:lnSpc>
                <a:spcPct val="80000"/>
              </a:lnSpc>
              <a:spcAft>
                <a:spcPts val="0"/>
              </a:spcAft>
              <a:defRPr/>
            </a:pPr>
            <a:r>
              <a:rPr lang="ru-RU" sz="3200" b="1" dirty="0"/>
              <a:t>Система мониторинга образовательных </a:t>
            </a:r>
            <a:r>
              <a:rPr lang="ru-RU" sz="3200" b="1" dirty="0" smtClean="0"/>
              <a:t>достижений на </a:t>
            </a:r>
            <a:r>
              <a:rPr lang="ru-RU" sz="3200" b="1" dirty="0"/>
              <a:t>региональном и </a:t>
            </a:r>
            <a:r>
              <a:rPr lang="ru-RU" sz="3200" b="1" dirty="0" smtClean="0"/>
              <a:t>школьном </a:t>
            </a:r>
            <a:r>
              <a:rPr lang="ru-RU" sz="3200" b="1" dirty="0"/>
              <a:t>уровнях (1-4 классы начальной школы</a:t>
            </a:r>
            <a:r>
              <a:rPr lang="ru-RU" sz="3200" b="1" dirty="0" smtClean="0"/>
              <a:t>)</a:t>
            </a:r>
          </a:p>
        </p:txBody>
      </p:sp>
      <p:sp>
        <p:nvSpPr>
          <p:cNvPr id="46083" name="Объект 1"/>
          <p:cNvSpPr txBox="1">
            <a:spLocks/>
          </p:cNvSpPr>
          <p:nvPr/>
        </p:nvSpPr>
        <p:spPr bwMode="auto">
          <a:xfrm>
            <a:off x="107950" y="1600200"/>
            <a:ext cx="9001125"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itchFamily="2" charset="2"/>
              <a:buChar char=""/>
              <a:defRPr sz="2900">
                <a:solidFill>
                  <a:schemeClr val="tx1"/>
                </a:solidFill>
                <a:latin typeface="Calibri" pitchFamily="34" charset="0"/>
              </a:defRPr>
            </a:lvl1pPr>
            <a:lvl2pPr marL="742950" indent="-285750">
              <a:spcBef>
                <a:spcPts val="550"/>
              </a:spcBef>
              <a:buClr>
                <a:schemeClr val="accent1"/>
              </a:buClr>
              <a:buSzPct val="70000"/>
              <a:buFont typeface="Wingdings 2" pitchFamily="18" charset="2"/>
              <a:buChar char=""/>
              <a:defRPr sz="2600">
                <a:solidFill>
                  <a:schemeClr val="tx1"/>
                </a:solidFill>
                <a:latin typeface="Calibri" pitchFamily="34" charset="0"/>
              </a:defRPr>
            </a:lvl2pPr>
            <a:lvl3pPr marL="1143000" indent="-228600">
              <a:spcBef>
                <a:spcPts val="500"/>
              </a:spcBef>
              <a:buClr>
                <a:schemeClr val="accent2"/>
              </a:buClr>
              <a:buSzPct val="75000"/>
              <a:buFont typeface="Wingdings" pitchFamily="2" charset="2"/>
              <a:buChar char=""/>
              <a:defRPr sz="2300">
                <a:solidFill>
                  <a:schemeClr val="tx1"/>
                </a:solidFill>
                <a:latin typeface="Calibri" pitchFamily="34" charset="0"/>
              </a:defRPr>
            </a:lvl3pPr>
            <a:lvl4pPr marL="1600200" indent="-228600">
              <a:spcBef>
                <a:spcPts val="400"/>
              </a:spcBef>
              <a:buClr>
                <a:srgbClr val="A5AB81"/>
              </a:buClr>
              <a:buSzPct val="75000"/>
              <a:buFont typeface="Wingdings" pitchFamily="2" charset="2"/>
              <a:buChar char=""/>
              <a:defRPr sz="2000">
                <a:solidFill>
                  <a:schemeClr val="tx1"/>
                </a:solidFill>
                <a:latin typeface="Calibri" pitchFamily="34" charset="0"/>
              </a:defRPr>
            </a:lvl4pPr>
            <a:lvl5pPr marL="2057400" indent="-228600">
              <a:spcBef>
                <a:spcPts val="400"/>
              </a:spcBef>
              <a:buClr>
                <a:srgbClr val="D8B25C"/>
              </a:buClr>
              <a:buSzPct val="65000"/>
              <a:buFont typeface="Wingdings" pitchFamily="2" charset="2"/>
              <a:buChar char=""/>
              <a:defRPr sz="2000">
                <a:solidFill>
                  <a:schemeClr val="tx1"/>
                </a:solidFill>
                <a:latin typeface="Calibri"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Calibri" pitchFamily="34" charset="0"/>
              </a:defRPr>
            </a:lvl9pPr>
          </a:lstStyle>
          <a:p>
            <a:pPr algn="just" eaLnBrk="1" hangingPunct="1">
              <a:spcBef>
                <a:spcPct val="20000"/>
              </a:spcBef>
              <a:buClrTx/>
              <a:buSzTx/>
              <a:buFont typeface="Arial" pitchFamily="34" charset="0"/>
              <a:buNone/>
            </a:pPr>
            <a:endParaRPr lang="ru-RU" altLang="ru-RU" sz="2400"/>
          </a:p>
        </p:txBody>
      </p:sp>
      <p:sp>
        <p:nvSpPr>
          <p:cNvPr id="9" name="Прямоугольник 8"/>
          <p:cNvSpPr/>
          <p:nvPr/>
        </p:nvSpPr>
        <p:spPr>
          <a:xfrm>
            <a:off x="0" y="6000750"/>
            <a:ext cx="9001125" cy="7620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lnSpc>
                <a:spcPct val="80000"/>
              </a:lnSpc>
              <a:spcBef>
                <a:spcPts val="0"/>
              </a:spcBef>
              <a:spcAft>
                <a:spcPts val="0"/>
              </a:spcAft>
              <a:defRPr/>
            </a:pPr>
            <a:r>
              <a:rPr lang="ru-RU" sz="1400" u="sng" dirty="0">
                <a:solidFill>
                  <a:schemeClr val="tx1"/>
                </a:solidFill>
              </a:rPr>
              <a:t>Контекстная информация</a:t>
            </a:r>
            <a:r>
              <a:rPr lang="ru-RU" sz="1400" dirty="0">
                <a:solidFill>
                  <a:schemeClr val="tx1"/>
                </a:solidFill>
              </a:rPr>
              <a:t>: карта учащегося (индивидуально-личностное развитие ученика,  взаимодействие со сверстниками и взрослыми, состояние здоровья); анкета для родителей (поддержка семьи в обучении, образовательная среда дома); анкета для учителя (особенности учебного процесса, организация учебной деятельности, использование ИКТ в обучении)</a:t>
            </a:r>
          </a:p>
        </p:txBody>
      </p:sp>
      <p:sp>
        <p:nvSpPr>
          <p:cNvPr id="10" name="Прямоугольник 9"/>
          <p:cNvSpPr/>
          <p:nvPr/>
        </p:nvSpPr>
        <p:spPr>
          <a:xfrm>
            <a:off x="0" y="4667250"/>
            <a:ext cx="1714500" cy="123825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ru-RU" sz="1200" b="1" dirty="0">
                <a:solidFill>
                  <a:schemeClr val="tx1"/>
                </a:solidFill>
              </a:rPr>
              <a:t>Начало 1 класса</a:t>
            </a:r>
          </a:p>
          <a:p>
            <a:pPr algn="ctr" eaLnBrk="1" fontAlgn="auto" hangingPunct="1">
              <a:lnSpc>
                <a:spcPct val="80000"/>
              </a:lnSpc>
              <a:spcBef>
                <a:spcPts val="0"/>
              </a:spcBef>
              <a:spcAft>
                <a:spcPts val="0"/>
              </a:spcAft>
              <a:defRPr/>
            </a:pPr>
            <a:r>
              <a:rPr lang="ru-RU" sz="1200" b="1" u="sng" dirty="0">
                <a:solidFill>
                  <a:schemeClr val="tx1"/>
                </a:solidFill>
              </a:rPr>
              <a:t>Стартовая диагност</a:t>
            </a:r>
            <a:r>
              <a:rPr lang="ru-RU" sz="1200" b="1" dirty="0">
                <a:solidFill>
                  <a:schemeClr val="tx1"/>
                </a:solidFill>
              </a:rPr>
              <a:t>ика (индивидуально-личностное развитие, предпосылки учебной деятельности)</a:t>
            </a:r>
          </a:p>
        </p:txBody>
      </p:sp>
      <p:sp>
        <p:nvSpPr>
          <p:cNvPr id="11" name="Прямоугольник 10"/>
          <p:cNvSpPr/>
          <p:nvPr/>
        </p:nvSpPr>
        <p:spPr>
          <a:xfrm>
            <a:off x="1714500" y="4095750"/>
            <a:ext cx="1857375" cy="180975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lnSpc>
                <a:spcPct val="80000"/>
              </a:lnSpc>
              <a:spcBef>
                <a:spcPts val="0"/>
              </a:spcBef>
              <a:spcAft>
                <a:spcPts val="0"/>
              </a:spcAft>
              <a:defRPr/>
            </a:pPr>
            <a:r>
              <a:rPr lang="ru-RU" sz="1200" b="1" dirty="0">
                <a:solidFill>
                  <a:schemeClr val="tx1"/>
                </a:solidFill>
              </a:rPr>
              <a:t>Конец 1 класса</a:t>
            </a:r>
          </a:p>
          <a:p>
            <a:pPr algn="ctr" eaLnBrk="1" fontAlgn="auto" hangingPunct="1">
              <a:lnSpc>
                <a:spcPct val="80000"/>
              </a:lnSpc>
              <a:spcBef>
                <a:spcPts val="0"/>
              </a:spcBef>
              <a:spcAft>
                <a:spcPts val="0"/>
              </a:spcAft>
              <a:defRPr/>
            </a:pPr>
            <a:endParaRPr lang="ru-RU" sz="1200" b="1" dirty="0">
              <a:solidFill>
                <a:schemeClr val="tx1"/>
              </a:solidFill>
            </a:endParaRPr>
          </a:p>
          <a:p>
            <a:pPr algn="ctr" eaLnBrk="1" fontAlgn="auto" hangingPunct="1">
              <a:lnSpc>
                <a:spcPct val="80000"/>
              </a:lnSpc>
              <a:spcBef>
                <a:spcPts val="0"/>
              </a:spcBef>
              <a:spcAft>
                <a:spcPts val="0"/>
              </a:spcAft>
              <a:defRPr/>
            </a:pPr>
            <a:r>
              <a:rPr lang="ru-RU" sz="1200" u="sng" dirty="0">
                <a:solidFill>
                  <a:schemeClr val="tx1"/>
                </a:solidFill>
              </a:rPr>
              <a:t>Предметные результаты </a:t>
            </a:r>
            <a:r>
              <a:rPr lang="ru-RU" sz="1200" dirty="0">
                <a:solidFill>
                  <a:schemeClr val="tx1"/>
                </a:solidFill>
              </a:rPr>
              <a:t>(математика, русский язык, чтение (Х)</a:t>
            </a:r>
          </a:p>
          <a:p>
            <a:pPr algn="ctr" eaLnBrk="1" fontAlgn="auto" hangingPunct="1">
              <a:lnSpc>
                <a:spcPct val="80000"/>
              </a:lnSpc>
              <a:spcBef>
                <a:spcPts val="0"/>
              </a:spcBef>
              <a:spcAft>
                <a:spcPts val="0"/>
              </a:spcAft>
              <a:defRPr/>
            </a:pPr>
            <a:r>
              <a:rPr lang="ru-RU" sz="1200" u="sng" dirty="0">
                <a:solidFill>
                  <a:schemeClr val="tx1"/>
                </a:solidFill>
              </a:rPr>
              <a:t>Личностные резул</a:t>
            </a:r>
            <a:r>
              <a:rPr lang="ru-RU" sz="1200" dirty="0">
                <a:solidFill>
                  <a:schemeClr val="tx1"/>
                </a:solidFill>
              </a:rPr>
              <a:t>ьтаты (самооценка, отношение к учебной деятельности)</a:t>
            </a:r>
          </a:p>
        </p:txBody>
      </p:sp>
      <p:sp>
        <p:nvSpPr>
          <p:cNvPr id="13" name="Прямоугольник 12"/>
          <p:cNvSpPr/>
          <p:nvPr/>
        </p:nvSpPr>
        <p:spPr>
          <a:xfrm>
            <a:off x="3571875" y="3524250"/>
            <a:ext cx="1785938" cy="238125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lnSpc>
                <a:spcPct val="80000"/>
              </a:lnSpc>
              <a:spcBef>
                <a:spcPts val="0"/>
              </a:spcBef>
              <a:spcAft>
                <a:spcPts val="0"/>
              </a:spcAft>
              <a:defRPr/>
            </a:pPr>
            <a:r>
              <a:rPr lang="ru-RU" sz="1200" b="1" dirty="0">
                <a:solidFill>
                  <a:schemeClr val="tx1"/>
                </a:solidFill>
              </a:rPr>
              <a:t>Конец 2 класса</a:t>
            </a:r>
          </a:p>
          <a:p>
            <a:pPr algn="ctr" eaLnBrk="1" fontAlgn="auto" hangingPunct="1">
              <a:lnSpc>
                <a:spcPct val="80000"/>
              </a:lnSpc>
              <a:spcBef>
                <a:spcPts val="0"/>
              </a:spcBef>
              <a:spcAft>
                <a:spcPts val="0"/>
              </a:spcAft>
              <a:defRPr/>
            </a:pPr>
            <a:endParaRPr lang="ru-RU" sz="1200" b="1" dirty="0">
              <a:solidFill>
                <a:schemeClr val="tx1"/>
              </a:solidFill>
            </a:endParaRPr>
          </a:p>
          <a:p>
            <a:pPr algn="ctr" eaLnBrk="1" fontAlgn="auto" hangingPunct="1">
              <a:lnSpc>
                <a:spcPct val="80000"/>
              </a:lnSpc>
              <a:spcBef>
                <a:spcPts val="0"/>
              </a:spcBef>
              <a:spcAft>
                <a:spcPts val="0"/>
              </a:spcAft>
              <a:defRPr/>
            </a:pPr>
            <a:r>
              <a:rPr lang="ru-RU" sz="1200" u="sng" dirty="0">
                <a:solidFill>
                  <a:schemeClr val="tx1"/>
                </a:solidFill>
              </a:rPr>
              <a:t>Предметные результаты </a:t>
            </a:r>
            <a:r>
              <a:rPr lang="ru-RU" sz="1200" dirty="0">
                <a:solidFill>
                  <a:schemeClr val="tx1"/>
                </a:solidFill>
              </a:rPr>
              <a:t>(математика, русский язык, чтение (Х+</a:t>
            </a:r>
            <a:r>
              <a:rPr lang="ru-RU" sz="1200" dirty="0">
                <a:solidFill>
                  <a:srgbClr val="C00000"/>
                </a:solidFill>
              </a:rPr>
              <a:t>Н-П</a:t>
            </a:r>
            <a:r>
              <a:rPr lang="ru-RU" sz="1200" dirty="0">
                <a:solidFill>
                  <a:schemeClr val="tx1"/>
                </a:solidFill>
              </a:rPr>
              <a:t>)</a:t>
            </a:r>
          </a:p>
          <a:p>
            <a:pPr algn="ctr" eaLnBrk="1" fontAlgn="auto" hangingPunct="1">
              <a:lnSpc>
                <a:spcPct val="80000"/>
              </a:lnSpc>
              <a:spcBef>
                <a:spcPts val="0"/>
              </a:spcBef>
              <a:spcAft>
                <a:spcPts val="0"/>
              </a:spcAft>
              <a:defRPr/>
            </a:pPr>
            <a:r>
              <a:rPr lang="ru-RU" sz="1200" u="sng" dirty="0">
                <a:solidFill>
                  <a:schemeClr val="tx1"/>
                </a:solidFill>
              </a:rPr>
              <a:t>Личностные результаты </a:t>
            </a:r>
            <a:r>
              <a:rPr lang="ru-RU" sz="1200" dirty="0">
                <a:solidFill>
                  <a:schemeClr val="tx1"/>
                </a:solidFill>
              </a:rPr>
              <a:t>(самооценка, отношение к учебной деятельности</a:t>
            </a:r>
            <a:r>
              <a:rPr lang="ru-RU" sz="1200" dirty="0">
                <a:solidFill>
                  <a:srgbClr val="C00000"/>
                </a:solidFill>
              </a:rPr>
              <a:t>, структура мотивации)</a:t>
            </a:r>
          </a:p>
        </p:txBody>
      </p:sp>
      <p:sp>
        <p:nvSpPr>
          <p:cNvPr id="14" name="Прямоугольник 13"/>
          <p:cNvSpPr/>
          <p:nvPr/>
        </p:nvSpPr>
        <p:spPr>
          <a:xfrm>
            <a:off x="7215188" y="2190750"/>
            <a:ext cx="1928812" cy="371475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lnSpc>
                <a:spcPct val="80000"/>
              </a:lnSpc>
              <a:spcBef>
                <a:spcPts val="0"/>
              </a:spcBef>
              <a:spcAft>
                <a:spcPts val="0"/>
              </a:spcAft>
              <a:defRPr/>
            </a:pPr>
            <a:r>
              <a:rPr lang="ru-RU" sz="1250" b="1" dirty="0">
                <a:solidFill>
                  <a:schemeClr val="tx1"/>
                </a:solidFill>
              </a:rPr>
              <a:t>Конец 4 класса</a:t>
            </a:r>
          </a:p>
          <a:p>
            <a:pPr algn="ctr" eaLnBrk="1" fontAlgn="auto" hangingPunct="1">
              <a:lnSpc>
                <a:spcPct val="80000"/>
              </a:lnSpc>
              <a:spcBef>
                <a:spcPts val="0"/>
              </a:spcBef>
              <a:spcAft>
                <a:spcPts val="0"/>
              </a:spcAft>
              <a:defRPr/>
            </a:pPr>
            <a:endParaRPr lang="ru-RU" sz="1250" u="sng" dirty="0">
              <a:solidFill>
                <a:schemeClr val="tx2">
                  <a:lumMod val="75000"/>
                </a:schemeClr>
              </a:solidFill>
            </a:endParaRPr>
          </a:p>
          <a:p>
            <a:pPr algn="ctr" eaLnBrk="1" fontAlgn="auto" hangingPunct="1">
              <a:lnSpc>
                <a:spcPct val="80000"/>
              </a:lnSpc>
              <a:spcBef>
                <a:spcPts val="0"/>
              </a:spcBef>
              <a:spcAft>
                <a:spcPts val="0"/>
              </a:spcAft>
              <a:defRPr/>
            </a:pPr>
            <a:r>
              <a:rPr lang="ru-RU" sz="1250" u="sng" dirty="0">
                <a:solidFill>
                  <a:schemeClr val="bg1">
                    <a:lumMod val="65000"/>
                  </a:schemeClr>
                </a:solidFill>
              </a:rPr>
              <a:t>Предметные результаты </a:t>
            </a:r>
            <a:r>
              <a:rPr lang="ru-RU" sz="1250" dirty="0">
                <a:solidFill>
                  <a:schemeClr val="bg1">
                    <a:lumMod val="65000"/>
                  </a:schemeClr>
                </a:solidFill>
              </a:rPr>
              <a:t>(математика, </a:t>
            </a:r>
          </a:p>
          <a:p>
            <a:pPr algn="ctr" eaLnBrk="1" fontAlgn="auto" hangingPunct="1">
              <a:lnSpc>
                <a:spcPct val="80000"/>
              </a:lnSpc>
              <a:spcBef>
                <a:spcPts val="0"/>
              </a:spcBef>
              <a:spcAft>
                <a:spcPts val="0"/>
              </a:spcAft>
              <a:defRPr/>
            </a:pPr>
            <a:r>
              <a:rPr lang="ru-RU" sz="1250" dirty="0">
                <a:solidFill>
                  <a:schemeClr val="bg1">
                    <a:lumMod val="65000"/>
                  </a:schemeClr>
                </a:solidFill>
              </a:rPr>
              <a:t>русский язык)</a:t>
            </a:r>
          </a:p>
          <a:p>
            <a:pPr algn="ctr" eaLnBrk="1" fontAlgn="auto" hangingPunct="1">
              <a:lnSpc>
                <a:spcPct val="80000"/>
              </a:lnSpc>
              <a:spcBef>
                <a:spcPts val="0"/>
              </a:spcBef>
              <a:spcAft>
                <a:spcPts val="0"/>
              </a:spcAft>
              <a:defRPr/>
            </a:pPr>
            <a:endParaRPr lang="ru-RU" sz="1250" u="sng" dirty="0">
              <a:solidFill>
                <a:srgbClr val="FF0000"/>
              </a:solidFill>
            </a:endParaRPr>
          </a:p>
          <a:p>
            <a:pPr algn="ctr" eaLnBrk="1" fontAlgn="auto" hangingPunct="1">
              <a:lnSpc>
                <a:spcPct val="80000"/>
              </a:lnSpc>
              <a:spcBef>
                <a:spcPts val="0"/>
              </a:spcBef>
              <a:spcAft>
                <a:spcPts val="0"/>
              </a:spcAft>
              <a:defRPr/>
            </a:pPr>
            <a:r>
              <a:rPr lang="ru-RU" sz="1250" u="sng" dirty="0" err="1">
                <a:solidFill>
                  <a:srgbClr val="FF0000"/>
                </a:solidFill>
              </a:rPr>
              <a:t>Метапредметные</a:t>
            </a:r>
            <a:r>
              <a:rPr lang="ru-RU" sz="1250" u="sng" dirty="0">
                <a:solidFill>
                  <a:srgbClr val="FF0000"/>
                </a:solidFill>
              </a:rPr>
              <a:t> результаты </a:t>
            </a:r>
            <a:r>
              <a:rPr lang="ru-RU" sz="1250" dirty="0">
                <a:solidFill>
                  <a:srgbClr val="FF0000"/>
                </a:solidFill>
              </a:rPr>
              <a:t>(читательская грамотность, проектная деятельность) </a:t>
            </a:r>
          </a:p>
          <a:p>
            <a:pPr algn="ctr" eaLnBrk="1" fontAlgn="auto" hangingPunct="1">
              <a:lnSpc>
                <a:spcPct val="80000"/>
              </a:lnSpc>
              <a:spcBef>
                <a:spcPts val="0"/>
              </a:spcBef>
              <a:spcAft>
                <a:spcPts val="0"/>
              </a:spcAft>
              <a:defRPr/>
            </a:pPr>
            <a:r>
              <a:rPr lang="ru-RU" sz="1250" u="sng" dirty="0">
                <a:solidFill>
                  <a:schemeClr val="tx1"/>
                </a:solidFill>
              </a:rPr>
              <a:t>Личностные результаты </a:t>
            </a:r>
            <a:r>
              <a:rPr lang="ru-RU" sz="1250" dirty="0">
                <a:solidFill>
                  <a:schemeClr val="tx1"/>
                </a:solidFill>
              </a:rPr>
              <a:t>(самооценка, отношение к учебной  деятельности, структура мотивации, </a:t>
            </a:r>
            <a:r>
              <a:rPr lang="ru-RU" sz="1250" dirty="0">
                <a:solidFill>
                  <a:srgbClr val="FF0000"/>
                </a:solidFill>
              </a:rPr>
              <a:t>моральные дилеммы-</a:t>
            </a:r>
            <a:r>
              <a:rPr lang="ru-RU" sz="1250" dirty="0" err="1">
                <a:solidFill>
                  <a:schemeClr val="tx1"/>
                </a:solidFill>
              </a:rPr>
              <a:t>неперсонефицированно</a:t>
            </a:r>
            <a:r>
              <a:rPr lang="ru-RU" sz="1250" dirty="0">
                <a:solidFill>
                  <a:schemeClr val="tx2">
                    <a:lumMod val="75000"/>
                  </a:schemeClr>
                </a:solidFill>
              </a:rPr>
              <a:t>)</a:t>
            </a:r>
          </a:p>
        </p:txBody>
      </p:sp>
      <p:sp>
        <p:nvSpPr>
          <p:cNvPr id="15" name="Прямоугольник 14"/>
          <p:cNvSpPr/>
          <p:nvPr/>
        </p:nvSpPr>
        <p:spPr>
          <a:xfrm>
            <a:off x="5357813" y="2952750"/>
            <a:ext cx="1857375" cy="295275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lnSpc>
                <a:spcPct val="80000"/>
              </a:lnSpc>
              <a:spcBef>
                <a:spcPts val="0"/>
              </a:spcBef>
              <a:spcAft>
                <a:spcPts val="0"/>
              </a:spcAft>
              <a:defRPr/>
            </a:pPr>
            <a:r>
              <a:rPr lang="ru-RU" sz="1300" b="1" dirty="0">
                <a:solidFill>
                  <a:schemeClr val="tx1"/>
                </a:solidFill>
              </a:rPr>
              <a:t>Конец 3 класса</a:t>
            </a:r>
          </a:p>
          <a:p>
            <a:pPr algn="ctr" eaLnBrk="1" fontAlgn="auto" hangingPunct="1">
              <a:lnSpc>
                <a:spcPct val="80000"/>
              </a:lnSpc>
              <a:spcBef>
                <a:spcPts val="0"/>
              </a:spcBef>
              <a:spcAft>
                <a:spcPts val="0"/>
              </a:spcAft>
              <a:defRPr/>
            </a:pPr>
            <a:endParaRPr lang="ru-RU" sz="1300" u="sng" dirty="0">
              <a:solidFill>
                <a:schemeClr val="tx1"/>
              </a:solidFill>
            </a:endParaRPr>
          </a:p>
          <a:p>
            <a:pPr algn="ctr" eaLnBrk="1" fontAlgn="auto" hangingPunct="1">
              <a:lnSpc>
                <a:spcPct val="80000"/>
              </a:lnSpc>
              <a:spcBef>
                <a:spcPts val="0"/>
              </a:spcBef>
              <a:spcAft>
                <a:spcPts val="0"/>
              </a:spcAft>
              <a:defRPr/>
            </a:pPr>
            <a:r>
              <a:rPr lang="ru-RU" sz="1300" u="sng" dirty="0">
                <a:solidFill>
                  <a:schemeClr val="tx1"/>
                </a:solidFill>
              </a:rPr>
              <a:t>Предметные результаты </a:t>
            </a:r>
            <a:r>
              <a:rPr lang="ru-RU" sz="1300" dirty="0">
                <a:solidFill>
                  <a:schemeClr val="tx1"/>
                </a:solidFill>
              </a:rPr>
              <a:t>(математика, русский язык, чтение (Х+Н-П)</a:t>
            </a:r>
          </a:p>
          <a:p>
            <a:pPr algn="ctr" eaLnBrk="1" fontAlgn="auto" hangingPunct="1">
              <a:lnSpc>
                <a:spcPct val="80000"/>
              </a:lnSpc>
              <a:spcBef>
                <a:spcPts val="0"/>
              </a:spcBef>
              <a:spcAft>
                <a:spcPts val="0"/>
              </a:spcAft>
              <a:defRPr/>
            </a:pPr>
            <a:r>
              <a:rPr lang="ru-RU" sz="1300" u="sng" dirty="0">
                <a:solidFill>
                  <a:schemeClr val="tx1"/>
                </a:solidFill>
              </a:rPr>
              <a:t>Личностные результаты </a:t>
            </a:r>
            <a:r>
              <a:rPr lang="ru-RU" sz="1300" dirty="0">
                <a:solidFill>
                  <a:schemeClr val="tx1"/>
                </a:solidFill>
              </a:rPr>
              <a:t>(самооценка, отношение к учебной деятельности, структура мотивации)</a:t>
            </a:r>
          </a:p>
        </p:txBody>
      </p:sp>
      <p:sp>
        <p:nvSpPr>
          <p:cNvPr id="17" name="Стрелка углом 16"/>
          <p:cNvSpPr/>
          <p:nvPr/>
        </p:nvSpPr>
        <p:spPr>
          <a:xfrm>
            <a:off x="2786063" y="3143250"/>
            <a:ext cx="814387" cy="968375"/>
          </a:xfrm>
          <a:prstGeom prst="bentArrow">
            <a:avLst>
              <a:gd name="adj1" fmla="val 25000"/>
              <a:gd name="adj2" fmla="val 25000"/>
              <a:gd name="adj3" fmla="val 25000"/>
              <a:gd name="adj4" fmla="val 5790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solidFill>
                <a:schemeClr val="tx1"/>
              </a:solidFill>
            </a:endParaRPr>
          </a:p>
        </p:txBody>
      </p:sp>
      <p:sp>
        <p:nvSpPr>
          <p:cNvPr id="22" name="Стрелка углом 21"/>
          <p:cNvSpPr/>
          <p:nvPr/>
        </p:nvSpPr>
        <p:spPr>
          <a:xfrm>
            <a:off x="1214438" y="3524250"/>
            <a:ext cx="814387" cy="115887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solidFill>
                <a:schemeClr val="tx1"/>
              </a:solidFill>
            </a:endParaRPr>
          </a:p>
        </p:txBody>
      </p:sp>
      <p:sp>
        <p:nvSpPr>
          <p:cNvPr id="23" name="Стрелка углом 22"/>
          <p:cNvSpPr/>
          <p:nvPr/>
        </p:nvSpPr>
        <p:spPr>
          <a:xfrm>
            <a:off x="4714875" y="2381250"/>
            <a:ext cx="814388" cy="115887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solidFill>
                <a:schemeClr val="tx1"/>
              </a:solidFill>
            </a:endParaRPr>
          </a:p>
        </p:txBody>
      </p:sp>
      <p:sp>
        <p:nvSpPr>
          <p:cNvPr id="24" name="Стрелка углом 23"/>
          <p:cNvSpPr/>
          <p:nvPr/>
        </p:nvSpPr>
        <p:spPr>
          <a:xfrm>
            <a:off x="6572250" y="1809750"/>
            <a:ext cx="714375" cy="1143000"/>
          </a:xfrm>
          <a:prstGeom prst="bentArrow">
            <a:avLst>
              <a:gd name="adj1" fmla="val 25000"/>
              <a:gd name="adj2" fmla="val 25000"/>
              <a:gd name="adj3" fmla="val 22984"/>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solidFill>
                <a:schemeClr val="tx1"/>
              </a:solidFill>
            </a:endParaRPr>
          </a:p>
        </p:txBody>
      </p:sp>
      <p:sp>
        <p:nvSpPr>
          <p:cNvPr id="25" name="Стрелка вправо 24"/>
          <p:cNvSpPr/>
          <p:nvPr/>
        </p:nvSpPr>
        <p:spPr>
          <a:xfrm>
            <a:off x="7929563" y="1714500"/>
            <a:ext cx="1008062" cy="3365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179388" y="1733550"/>
            <a:ext cx="8883650" cy="4667250"/>
          </a:xfrm>
        </p:spPr>
        <p:txBody>
          <a:bodyPr/>
          <a:lstStyle/>
          <a:p>
            <a:pPr marL="0" indent="0">
              <a:buFont typeface="Wingdings" pitchFamily="2" charset="2"/>
              <a:buNone/>
              <a:defRPr/>
            </a:pPr>
            <a:r>
              <a:rPr lang="ru-RU" sz="2400" dirty="0" smtClean="0"/>
              <a:t>Процедуры </a:t>
            </a:r>
            <a:r>
              <a:rPr lang="ru-RU" sz="2400" dirty="0"/>
              <a:t>оценки для </a:t>
            </a:r>
            <a:r>
              <a:rPr lang="ru-RU" sz="2400" b="1" dirty="0"/>
              <a:t>поддержки</a:t>
            </a:r>
            <a:r>
              <a:rPr lang="ru-RU" sz="2400" dirty="0"/>
              <a:t> образовательного продвижения конкретного обучающегося, проектирования развития общеобразовательной </a:t>
            </a:r>
            <a:r>
              <a:rPr lang="ru-RU" sz="2400" dirty="0" smtClean="0"/>
              <a:t>организации:</a:t>
            </a:r>
          </a:p>
          <a:p>
            <a:pPr marL="803275" indent="-441325">
              <a:buFont typeface="Wingdings" pitchFamily="2" charset="2"/>
              <a:buChar char="Ø"/>
              <a:defRPr/>
            </a:pPr>
            <a:r>
              <a:rPr lang="ru-RU" sz="2400" dirty="0" smtClean="0"/>
              <a:t>стартовая </a:t>
            </a:r>
            <a:r>
              <a:rPr lang="ru-RU" sz="2400" dirty="0"/>
              <a:t>диагностика обучающихся 1 класса; </a:t>
            </a:r>
            <a:endParaRPr lang="ru-RU" sz="2400" dirty="0" smtClean="0"/>
          </a:p>
          <a:p>
            <a:pPr marL="803275" indent="-441325">
              <a:buFont typeface="Wingdings" pitchFamily="2" charset="2"/>
              <a:buChar char="Ø"/>
              <a:defRPr/>
            </a:pPr>
            <a:r>
              <a:rPr lang="ru-RU" sz="2400" dirty="0" smtClean="0"/>
              <a:t>диагностика </a:t>
            </a:r>
            <a:r>
              <a:rPr lang="ru-RU" sz="2400" dirty="0"/>
              <a:t>промежуточных результатов обучающихся, освоивших программы 1, 2, 3 года обучения; </a:t>
            </a:r>
            <a:endParaRPr lang="ru-RU" sz="2400" dirty="0" smtClean="0"/>
          </a:p>
          <a:p>
            <a:pPr marL="803275" indent="-441325">
              <a:buFont typeface="Wingdings" pitchFamily="2" charset="2"/>
              <a:buChar char="Ø"/>
              <a:defRPr/>
            </a:pPr>
            <a:r>
              <a:rPr lang="ru-RU" sz="2400" dirty="0" smtClean="0"/>
              <a:t>оценка </a:t>
            </a:r>
            <a:r>
              <a:rPr lang="ru-RU" sz="2400" dirty="0"/>
              <a:t>индивидуального прогресса </a:t>
            </a:r>
            <a:r>
              <a:rPr lang="ru-RU" sz="2400" dirty="0" smtClean="0"/>
              <a:t>обучающихся;</a:t>
            </a:r>
            <a:endParaRPr lang="ru-RU" sz="2400" dirty="0"/>
          </a:p>
          <a:p>
            <a:pPr marL="803275" indent="-441325">
              <a:buFont typeface="Wingdings" pitchFamily="2" charset="2"/>
              <a:buChar char="Ø"/>
              <a:defRPr/>
            </a:pPr>
            <a:r>
              <a:rPr lang="ru-RU" sz="2400" dirty="0" smtClean="0"/>
              <a:t>исследование удовлетворенности обучающихся и их родителей.</a:t>
            </a:r>
          </a:p>
          <a:p>
            <a:pPr marL="803275" indent="-441325">
              <a:buFont typeface="Wingdings" pitchFamily="2" charset="2"/>
              <a:buChar char="Ø"/>
              <a:defRPr/>
            </a:pPr>
            <a:endParaRPr lang="ru-RU" sz="2400" dirty="0"/>
          </a:p>
          <a:p>
            <a:pPr marL="0" indent="0" algn="ctr">
              <a:buFont typeface="Wingdings" pitchFamily="2" charset="2"/>
              <a:buNone/>
              <a:defRPr/>
            </a:pPr>
            <a:endParaRPr lang="ru-RU" sz="3600" b="1" dirty="0"/>
          </a:p>
        </p:txBody>
      </p:sp>
      <p:sp>
        <p:nvSpPr>
          <p:cNvPr id="48131" name="Прямоугольник 2"/>
          <p:cNvSpPr>
            <a:spLocks noChangeArrowheads="1"/>
          </p:cNvSpPr>
          <p:nvPr/>
        </p:nvSpPr>
        <p:spPr bwMode="auto">
          <a:xfrm>
            <a:off x="2700338" y="328613"/>
            <a:ext cx="6596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ru-RU" altLang="ru-RU" sz="2400" b="1">
                <a:solidFill>
                  <a:schemeClr val="bg1"/>
                </a:solidFill>
                <a:latin typeface="Calibri" pitchFamily="34" charset="0"/>
              </a:rPr>
              <a:t> </a:t>
            </a:r>
            <a:endParaRPr lang="ru-RU" altLang="ru-RU" sz="2400">
              <a:solidFill>
                <a:schemeClr val="bg1"/>
              </a:solidFill>
              <a:latin typeface="Calibri" pitchFamily="34" charset="0"/>
            </a:endParaRPr>
          </a:p>
        </p:txBody>
      </p:sp>
      <p:sp>
        <p:nvSpPr>
          <p:cNvPr id="48132" name="Picture 8" descr="http://www.eznetcrm.com/blog/wp-content/uploads/2015/06/16976823113_273a9593b7_o.jpg"/>
          <p:cNvSpPr>
            <a:spLocks noChangeAspect="1" noChangeArrowheads="1"/>
          </p:cNvSpPr>
          <p:nvPr/>
        </p:nvSpPr>
        <p:spPr bwMode="auto">
          <a:xfrm>
            <a:off x="2700338" y="3667125"/>
            <a:ext cx="4032250" cy="26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ru-RU" altLang="ru-RU"/>
          </a:p>
        </p:txBody>
      </p:sp>
      <p:sp>
        <p:nvSpPr>
          <p:cNvPr id="21510" name="Прямоугольник 1"/>
          <p:cNvSpPr>
            <a:spLocks noChangeArrowheads="1"/>
          </p:cNvSpPr>
          <p:nvPr/>
        </p:nvSpPr>
        <p:spPr bwMode="auto">
          <a:xfrm>
            <a:off x="2700338" y="0"/>
            <a:ext cx="6456362"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ru-RU" sz="2600" b="1" dirty="0">
                <a:solidFill>
                  <a:schemeClr val="bg1"/>
                </a:solidFill>
                <a:latin typeface="Times New Roman" panose="02020603050405020304" pitchFamily="18" charset="0"/>
                <a:ea typeface="+mj-ea"/>
                <a:cs typeface="Times New Roman" panose="02020603050405020304" pitchFamily="18" charset="0"/>
              </a:rPr>
              <a:t>Процедуры оценки в рамках </a:t>
            </a:r>
            <a:r>
              <a:rPr lang="ru-RU" sz="2600" b="1" dirty="0" smtClean="0">
                <a:solidFill>
                  <a:schemeClr val="bg1"/>
                </a:solidFill>
                <a:latin typeface="Times New Roman" panose="02020603050405020304" pitchFamily="18" charset="0"/>
                <a:ea typeface="+mj-ea"/>
                <a:cs typeface="Times New Roman" panose="02020603050405020304" pitchFamily="18" charset="0"/>
              </a:rPr>
              <a:t>школьного мониторинга НОО</a:t>
            </a:r>
            <a:endParaRPr lang="ru-RU" sz="2600" b="1" dirty="0">
              <a:solidFill>
                <a:schemeClr val="bg1"/>
              </a:solidFill>
              <a:latin typeface="Times New Roman" panose="02020603050405020304" pitchFamily="18" charset="0"/>
              <a:ea typeface="+mj-ea"/>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Заголовок 1"/>
          <p:cNvSpPr>
            <a:spLocks noGrp="1"/>
          </p:cNvSpPr>
          <p:nvPr>
            <p:ph type="title"/>
          </p:nvPr>
        </p:nvSpPr>
        <p:spPr>
          <a:xfrm>
            <a:off x="2771775" y="44450"/>
            <a:ext cx="6372225" cy="990600"/>
          </a:xfrm>
        </p:spPr>
        <p:txBody>
          <a:bodyPr/>
          <a:lstStyle/>
          <a:p>
            <a:pPr algn="ctr"/>
            <a:r>
              <a:rPr lang="ru-RU" altLang="ru-RU" sz="3200" smtClean="0"/>
              <a:t>Информирование о результатах оценочных процедур</a:t>
            </a:r>
          </a:p>
        </p:txBody>
      </p:sp>
      <p:sp>
        <p:nvSpPr>
          <p:cNvPr id="35843" name="Объект 2"/>
          <p:cNvSpPr>
            <a:spLocks noGrp="1"/>
          </p:cNvSpPr>
          <p:nvPr>
            <p:ph idx="1"/>
          </p:nvPr>
        </p:nvSpPr>
        <p:spPr>
          <a:xfrm>
            <a:off x="250825" y="1773238"/>
            <a:ext cx="8785225" cy="4464050"/>
          </a:xfrm>
        </p:spPr>
        <p:txBody>
          <a:bodyPr/>
          <a:lstStyle/>
          <a:p>
            <a:pPr>
              <a:defRPr/>
            </a:pPr>
            <a:r>
              <a:rPr lang="ru-RU" sz="2000" dirty="0" smtClean="0"/>
              <a:t>Краткий отчет о результатах диагностической работы по читательской грамотности  (4 класс)</a:t>
            </a:r>
          </a:p>
          <a:p>
            <a:pPr>
              <a:defRPr/>
            </a:pPr>
            <a:r>
              <a:rPr lang="ru-RU" sz="2000" dirty="0" smtClean="0">
                <a:hlinkClick r:id="rId2" action="ppaction://hlinkfile"/>
              </a:rPr>
              <a:t>Информация для педагогов о результатах диагностической работы по читательской грамотности  (4 класс)</a:t>
            </a:r>
            <a:endParaRPr lang="ru-RU" sz="2000" dirty="0" smtClean="0"/>
          </a:p>
          <a:p>
            <a:pPr>
              <a:defRPr/>
            </a:pPr>
            <a:r>
              <a:rPr lang="ru-RU" sz="2000" dirty="0" smtClean="0"/>
              <a:t>Информация для родителей о результатах диагностической работы по читательской грамотности  (4 класс)</a:t>
            </a:r>
          </a:p>
          <a:p>
            <a:pPr>
              <a:defRPr/>
            </a:pPr>
            <a:r>
              <a:rPr lang="ru-RU" sz="2000" dirty="0" smtClean="0"/>
              <a:t>Информация для муниципальных образований о результатах диагностической работы по читательской грамотности  (4 класс)</a:t>
            </a:r>
          </a:p>
          <a:p>
            <a:pPr>
              <a:defRPr/>
            </a:pPr>
            <a:r>
              <a:rPr lang="ru-RU" sz="2000" dirty="0" smtClean="0"/>
              <a:t> Справка для МО КК о результатах диагностической работы по читательской грамотности  (4 класс)</a:t>
            </a:r>
          </a:p>
          <a:p>
            <a:pPr>
              <a:defRPr/>
            </a:pPr>
            <a:r>
              <a:rPr lang="ru-RU" sz="2000" dirty="0" err="1" smtClean="0"/>
              <a:t>Вебинары</a:t>
            </a:r>
            <a:r>
              <a:rPr lang="ru-RU" sz="2000" dirty="0" smtClean="0"/>
              <a:t> для учителей начальной и основной школы «Основные проблемы читательской грамотности учеников 4 класса»</a:t>
            </a:r>
          </a:p>
          <a:p>
            <a:pPr>
              <a:defRPr/>
            </a:pPr>
            <a:endParaRPr lang="ru-RU" sz="2000" dirty="0" smtClean="0"/>
          </a:p>
          <a:p>
            <a:pPr marL="0" indent="0">
              <a:buFont typeface="Wingdings" pitchFamily="2" charset="2"/>
              <a:buNone/>
              <a:defRPr/>
            </a:pPr>
            <a:r>
              <a:rPr lang="ru-RU" dirty="0" smtClean="0"/>
              <a:t>		 	ЦОКО </a:t>
            </a:r>
            <a:r>
              <a:rPr lang="en-US" dirty="0" smtClean="0">
                <a:solidFill>
                  <a:srgbClr val="00B050"/>
                </a:solidFill>
                <a:hlinkClick r:id="rId3"/>
              </a:rPr>
              <a:t>http://coko24.ru/?page_id=424</a:t>
            </a:r>
            <a:r>
              <a:rPr lang="ru-RU" dirty="0" smtClean="0">
                <a:solidFill>
                  <a:srgbClr val="00B050"/>
                </a:solidFill>
              </a:rPr>
              <a:t> </a:t>
            </a:r>
          </a:p>
          <a:p>
            <a:pPr>
              <a:defRPr/>
            </a:pPr>
            <a:endParaRPr lang="ru-RU" dirty="0" smtClean="0"/>
          </a:p>
          <a:p>
            <a:pPr>
              <a:defRPr/>
            </a:pPr>
            <a:endParaRPr lang="ru-RU"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179388" y="1733550"/>
            <a:ext cx="8883650" cy="4667250"/>
          </a:xfrm>
        </p:spPr>
        <p:txBody>
          <a:bodyPr/>
          <a:lstStyle/>
          <a:p>
            <a:pPr marL="0" indent="0">
              <a:buFont typeface="Wingdings" pitchFamily="2" charset="2"/>
              <a:buNone/>
              <a:defRPr/>
            </a:pPr>
            <a:r>
              <a:rPr lang="ru-RU" sz="2400" dirty="0" smtClean="0"/>
              <a:t>Процедуры </a:t>
            </a:r>
            <a:r>
              <a:rPr lang="ru-RU" sz="2400" dirty="0"/>
              <a:t>оценки для </a:t>
            </a:r>
            <a:r>
              <a:rPr lang="ru-RU" sz="2400" b="1" dirty="0"/>
              <a:t>поддержки</a:t>
            </a:r>
            <a:r>
              <a:rPr lang="ru-RU" sz="2400" dirty="0"/>
              <a:t> образовательного продвижения конкретного обучающегося, проектирования развития общеобразовательной </a:t>
            </a:r>
            <a:r>
              <a:rPr lang="ru-RU" sz="2400" dirty="0" smtClean="0"/>
              <a:t>организации и образовательной системы региона:</a:t>
            </a:r>
          </a:p>
          <a:p>
            <a:pPr marL="803275" indent="-441325">
              <a:buFont typeface="Wingdings" pitchFamily="2" charset="2"/>
              <a:buChar char="Ø"/>
              <a:defRPr/>
            </a:pPr>
            <a:r>
              <a:rPr lang="ru-RU" sz="2400" dirty="0" smtClean="0"/>
              <a:t>Краевая диагностическая работа по математике (7 класс); </a:t>
            </a:r>
          </a:p>
          <a:p>
            <a:pPr marL="803275" indent="-441325">
              <a:buFont typeface="Wingdings" pitchFamily="2" charset="2"/>
              <a:buChar char="Ø"/>
              <a:defRPr/>
            </a:pPr>
            <a:r>
              <a:rPr lang="ru-RU" sz="2400" dirty="0"/>
              <a:t>Краевая диагностическая работа по </a:t>
            </a:r>
            <a:r>
              <a:rPr lang="ru-RU" sz="2400" dirty="0" smtClean="0"/>
              <a:t>физике (8 класс</a:t>
            </a:r>
            <a:r>
              <a:rPr lang="ru-RU" sz="2400" dirty="0"/>
              <a:t>); </a:t>
            </a:r>
            <a:endParaRPr lang="ru-RU" sz="2400" dirty="0" smtClean="0"/>
          </a:p>
          <a:p>
            <a:pPr marL="803275" indent="-441325">
              <a:buFont typeface="Wingdings" pitchFamily="2" charset="2"/>
              <a:buChar char="Ø"/>
              <a:defRPr/>
            </a:pPr>
            <a:r>
              <a:rPr lang="ru-RU" sz="2400" dirty="0">
                <a:solidFill>
                  <a:srgbClr val="3399FF"/>
                </a:solidFill>
              </a:rPr>
              <a:t>Краевая диагностическая работа по </a:t>
            </a:r>
            <a:r>
              <a:rPr lang="ru-RU" sz="2400" dirty="0" smtClean="0">
                <a:solidFill>
                  <a:srgbClr val="3399FF"/>
                </a:solidFill>
              </a:rPr>
              <a:t>читательской грамотности (6 класс</a:t>
            </a:r>
            <a:r>
              <a:rPr lang="ru-RU" sz="2400" dirty="0">
                <a:solidFill>
                  <a:srgbClr val="3399FF"/>
                </a:solidFill>
              </a:rPr>
              <a:t>); </a:t>
            </a:r>
            <a:endParaRPr lang="ru-RU" sz="2400" dirty="0" smtClean="0">
              <a:solidFill>
                <a:srgbClr val="3399FF"/>
              </a:solidFill>
            </a:endParaRPr>
          </a:p>
          <a:p>
            <a:pPr marL="803275" indent="-441325">
              <a:buFont typeface="Wingdings" pitchFamily="2" charset="2"/>
              <a:buChar char="Ø"/>
              <a:defRPr/>
            </a:pPr>
            <a:r>
              <a:rPr lang="ru-RU" sz="2400" dirty="0" smtClean="0"/>
              <a:t>Индекс образовательных условий;</a:t>
            </a:r>
            <a:endParaRPr lang="ru-RU" sz="2400" dirty="0"/>
          </a:p>
          <a:p>
            <a:pPr marL="803275" indent="-441325">
              <a:buFont typeface="Wingdings" pitchFamily="2" charset="2"/>
              <a:buChar char="Ø"/>
              <a:defRPr/>
            </a:pPr>
            <a:r>
              <a:rPr lang="ru-RU" sz="2400" dirty="0" smtClean="0"/>
              <a:t>Исследование </a:t>
            </a:r>
            <a:r>
              <a:rPr lang="ru-RU" sz="2400" dirty="0"/>
              <a:t>удовлетворенности обучающихся и их </a:t>
            </a:r>
            <a:r>
              <a:rPr lang="ru-RU" sz="2400" dirty="0" smtClean="0"/>
              <a:t>родителей</a:t>
            </a:r>
            <a:r>
              <a:rPr lang="ru-RU" sz="2400" dirty="0"/>
              <a:t>.</a:t>
            </a:r>
          </a:p>
          <a:p>
            <a:pPr marL="803275" indent="-441325">
              <a:buFont typeface="Wingdings" pitchFamily="2" charset="2"/>
              <a:buChar char="Ø"/>
              <a:defRPr/>
            </a:pPr>
            <a:endParaRPr lang="ru-RU" sz="2400" dirty="0"/>
          </a:p>
          <a:p>
            <a:pPr marL="0" indent="0" algn="ctr">
              <a:buFont typeface="Wingdings" pitchFamily="2" charset="2"/>
              <a:buNone/>
              <a:defRPr/>
            </a:pPr>
            <a:endParaRPr lang="ru-RU" sz="3600" b="1" dirty="0"/>
          </a:p>
        </p:txBody>
      </p:sp>
      <p:sp>
        <p:nvSpPr>
          <p:cNvPr id="51203" name="Прямоугольник 2"/>
          <p:cNvSpPr>
            <a:spLocks noChangeArrowheads="1"/>
          </p:cNvSpPr>
          <p:nvPr/>
        </p:nvSpPr>
        <p:spPr bwMode="auto">
          <a:xfrm>
            <a:off x="2700338" y="328613"/>
            <a:ext cx="6596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ru-RU" altLang="ru-RU" sz="2400" b="1">
                <a:solidFill>
                  <a:schemeClr val="bg1"/>
                </a:solidFill>
                <a:latin typeface="Calibri" pitchFamily="34" charset="0"/>
              </a:rPr>
              <a:t> </a:t>
            </a:r>
            <a:endParaRPr lang="ru-RU" altLang="ru-RU" sz="2400">
              <a:solidFill>
                <a:schemeClr val="bg1"/>
              </a:solidFill>
              <a:latin typeface="Calibri" pitchFamily="34" charset="0"/>
            </a:endParaRPr>
          </a:p>
        </p:txBody>
      </p:sp>
      <p:sp>
        <p:nvSpPr>
          <p:cNvPr id="51204" name="Picture 8" descr="http://www.eznetcrm.com/blog/wp-content/uploads/2015/06/16976823113_273a9593b7_o.jpg"/>
          <p:cNvSpPr>
            <a:spLocks noChangeAspect="1" noChangeArrowheads="1"/>
          </p:cNvSpPr>
          <p:nvPr/>
        </p:nvSpPr>
        <p:spPr bwMode="auto">
          <a:xfrm>
            <a:off x="2700338" y="3667125"/>
            <a:ext cx="4032250" cy="26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ru-RU" altLang="ru-RU"/>
          </a:p>
        </p:txBody>
      </p:sp>
      <p:sp>
        <p:nvSpPr>
          <p:cNvPr id="21510" name="Прямоугольник 1"/>
          <p:cNvSpPr>
            <a:spLocks noChangeArrowheads="1"/>
          </p:cNvSpPr>
          <p:nvPr/>
        </p:nvSpPr>
        <p:spPr bwMode="auto">
          <a:xfrm>
            <a:off x="2484438" y="0"/>
            <a:ext cx="66722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ru-RU" sz="2400" b="1" dirty="0">
                <a:solidFill>
                  <a:schemeClr val="bg1"/>
                </a:solidFill>
                <a:latin typeface="Times New Roman" panose="02020603050405020304" pitchFamily="18" charset="0"/>
                <a:ea typeface="+mj-ea"/>
                <a:cs typeface="Times New Roman" panose="02020603050405020304" pitchFamily="18" charset="0"/>
              </a:rPr>
              <a:t>Процедуры оценки в рамках </a:t>
            </a:r>
            <a:r>
              <a:rPr lang="ru-RU" sz="2400" b="1" dirty="0" smtClean="0">
                <a:solidFill>
                  <a:schemeClr val="bg1"/>
                </a:solidFill>
                <a:latin typeface="Times New Roman" panose="02020603050405020304" pitchFamily="18" charset="0"/>
                <a:ea typeface="+mj-ea"/>
                <a:cs typeface="Times New Roman" panose="02020603050405020304" pitchFamily="18" charset="0"/>
              </a:rPr>
              <a:t>регионального  (школьного) мониторинга ООО</a:t>
            </a:r>
            <a:endParaRPr lang="ru-RU" sz="2400" b="1" dirty="0">
              <a:solidFill>
                <a:schemeClr val="bg1"/>
              </a:solidFill>
              <a:latin typeface="Times New Roman" panose="02020603050405020304" pitchFamily="18" charset="0"/>
              <a:ea typeface="+mj-ea"/>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Заголовок 4"/>
          <p:cNvSpPr>
            <a:spLocks noGrp="1"/>
          </p:cNvSpPr>
          <p:nvPr>
            <p:ph type="ctrTitle" idx="4294967295"/>
          </p:nvPr>
        </p:nvSpPr>
        <p:spPr>
          <a:xfrm>
            <a:off x="2555875" y="23813"/>
            <a:ext cx="6569075" cy="1173162"/>
          </a:xfrm>
        </p:spPr>
        <p:txBody>
          <a:bodyPr/>
          <a:lstStyle/>
          <a:p>
            <a:pPr eaLnBrk="1" hangingPunct="1"/>
            <a:r>
              <a:rPr lang="ru-RU" altLang="ru-RU" sz="2600" b="1" smtClean="0"/>
              <a:t>Инструмент для оценки индивидуального прогресса «Дельта» </a:t>
            </a:r>
          </a:p>
        </p:txBody>
      </p:sp>
      <p:sp>
        <p:nvSpPr>
          <p:cNvPr id="7171" name="Подзаголовок 5"/>
          <p:cNvSpPr>
            <a:spLocks noGrp="1"/>
          </p:cNvSpPr>
          <p:nvPr>
            <p:ph type="subTitle" idx="4294967295"/>
          </p:nvPr>
        </p:nvSpPr>
        <p:spPr>
          <a:xfrm>
            <a:off x="323850" y="1844675"/>
            <a:ext cx="8640763" cy="4464050"/>
          </a:xfrm>
        </p:spPr>
        <p:txBody>
          <a:bodyPr/>
          <a:lstStyle/>
          <a:p>
            <a:pPr eaLnBrk="1" hangingPunct="1">
              <a:buFont typeface="Arial" charset="0"/>
              <a:buChar char="•"/>
              <a:defRPr/>
            </a:pPr>
            <a:r>
              <a:rPr lang="ru-RU" sz="2000" b="1" dirty="0"/>
              <a:t>Измеряет прогресс ученика.</a:t>
            </a:r>
            <a:r>
              <a:rPr lang="ru-RU" sz="2000" b="1" dirty="0">
                <a:effectLst>
                  <a:outerShdw blurRad="38100" dist="38100" dir="2700000" algn="tl">
                    <a:srgbClr val="C0C0C0"/>
                  </a:outerShdw>
                </a:effectLst>
              </a:rPr>
              <a:t> </a:t>
            </a:r>
            <a:r>
              <a:rPr lang="ru-RU" sz="2000" dirty="0">
                <a:effectLst>
                  <a:outerShdw blurRad="38100" dist="38100" dir="2700000" algn="tl">
                    <a:srgbClr val="C0C0C0"/>
                  </a:outerShdw>
                </a:effectLst>
              </a:rPr>
              <a:t>Измеряет не ЗУН, а компетентности ученика.</a:t>
            </a:r>
            <a:endParaRPr lang="ru-RU" sz="2000" i="1" dirty="0"/>
          </a:p>
          <a:p>
            <a:pPr eaLnBrk="1" hangingPunct="1">
              <a:buFont typeface="Arial" charset="0"/>
              <a:buChar char="•"/>
              <a:defRPr/>
            </a:pPr>
            <a:r>
              <a:rPr lang="ru-RU" sz="2000" b="1" dirty="0"/>
              <a:t>Определяет вклад учебных дисциплин в </a:t>
            </a:r>
            <a:r>
              <a:rPr lang="ru-RU" sz="2000" b="1" dirty="0" smtClean="0"/>
              <a:t>«дельту» </a:t>
            </a:r>
            <a:r>
              <a:rPr lang="ru-RU" sz="2000" b="1" dirty="0"/>
              <a:t>развития.</a:t>
            </a:r>
            <a:r>
              <a:rPr lang="ru-RU" sz="2000" b="1" dirty="0">
                <a:effectLst>
                  <a:outerShdw blurRad="38100" dist="38100" dir="2700000" algn="tl">
                    <a:srgbClr val="C0C0C0"/>
                  </a:outerShdw>
                </a:effectLst>
              </a:rPr>
              <a:t> </a:t>
            </a:r>
            <a:r>
              <a:rPr lang="ru-RU" sz="2000" dirty="0">
                <a:effectLst>
                  <a:outerShdw blurRad="38100" dist="38100" dir="2700000" algn="tl">
                    <a:srgbClr val="C0C0C0"/>
                  </a:outerShdw>
                </a:effectLst>
              </a:rPr>
              <a:t>Оценивает не итоговый результат обучения, а процесс-продвижение.</a:t>
            </a:r>
          </a:p>
          <a:p>
            <a:pPr eaLnBrk="1" hangingPunct="1">
              <a:buFont typeface="Arial" charset="0"/>
              <a:buChar char="•"/>
              <a:defRPr/>
            </a:pPr>
            <a:r>
              <a:rPr lang="ru-RU" sz="2000" b="1" dirty="0"/>
              <a:t>Позволяет оценить эффективность вложений в образование. </a:t>
            </a:r>
            <a:r>
              <a:rPr lang="ru-RU" sz="2000" dirty="0">
                <a:effectLst>
                  <a:outerShdw blurRad="38100" dist="38100" dir="2700000" algn="tl">
                    <a:srgbClr val="C0C0C0"/>
                  </a:outerShdw>
                </a:effectLst>
              </a:rPr>
              <a:t>Персонифицирует ответственность учителя за образовательное продвижение каждого ученика. Позволяет строить прогнозы и оценивать эффективность устройства образовательного пространства (материал двух учебных предметов</a:t>
            </a:r>
            <a:r>
              <a:rPr lang="ru-RU" sz="2000" dirty="0" smtClean="0">
                <a:effectLst>
                  <a:outerShdw blurRad="38100" dist="38100" dir="2700000" algn="tl">
                    <a:srgbClr val="C0C0C0"/>
                  </a:outerShdw>
                </a:effectLst>
              </a:rPr>
              <a:t>)</a:t>
            </a:r>
          </a:p>
          <a:p>
            <a:pPr eaLnBrk="1" hangingPunct="1">
              <a:buFont typeface="Arial" charset="0"/>
              <a:buChar char="•"/>
              <a:defRPr/>
            </a:pPr>
            <a:endParaRPr lang="ru-RU" sz="2000" dirty="0" smtClean="0">
              <a:effectLst>
                <a:outerShdw blurRad="38100" dist="38100" dir="2700000" algn="tl">
                  <a:srgbClr val="C0C0C0"/>
                </a:outerShdw>
              </a:effectLst>
            </a:endParaRPr>
          </a:p>
          <a:p>
            <a:pPr marL="0" indent="0" eaLnBrk="1" hangingPunct="1">
              <a:buFont typeface="Wingdings" pitchFamily="2" charset="2"/>
              <a:buNone/>
              <a:defRPr/>
            </a:pPr>
            <a:r>
              <a:rPr lang="ru-RU" sz="800" dirty="0" smtClean="0">
                <a:effectLst>
                  <a:outerShdw blurRad="38100" dist="38100" dir="2700000" algn="tl">
                    <a:srgbClr val="C0C0C0"/>
                  </a:outerShdw>
                </a:effectLst>
              </a:rPr>
              <a:t>____________________________________</a:t>
            </a:r>
          </a:p>
          <a:p>
            <a:pPr eaLnBrk="1" hangingPunct="1">
              <a:buFont typeface="Arial" charset="0"/>
              <a:buChar char="•"/>
              <a:defRPr/>
            </a:pPr>
            <a:r>
              <a:rPr lang="ru-RU" sz="2000" dirty="0" smtClean="0">
                <a:effectLst>
                  <a:outerShdw blurRad="38100" dist="38100" dir="2700000" algn="tl">
                    <a:srgbClr val="C0C0C0"/>
                  </a:outerShdw>
                </a:effectLst>
              </a:rPr>
              <a:t>Инструмент используется с 2004 года в разных образовательных учреждениях края и страны (как на уровне классов и школ, так и на уровне региона).</a:t>
            </a:r>
            <a:endParaRPr lang="ru-RU" sz="2000" dirty="0">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Заголовок 1"/>
          <p:cNvSpPr>
            <a:spLocks noGrp="1"/>
          </p:cNvSpPr>
          <p:nvPr>
            <p:ph type="title"/>
          </p:nvPr>
        </p:nvSpPr>
        <p:spPr>
          <a:xfrm>
            <a:off x="2484438" y="44450"/>
            <a:ext cx="6659562" cy="990600"/>
          </a:xfrm>
        </p:spPr>
        <p:txBody>
          <a:bodyPr/>
          <a:lstStyle/>
          <a:p>
            <a:r>
              <a:rPr lang="ru-RU" altLang="ru-RU" sz="2600" b="1" smtClean="0"/>
              <a:t>Инструмент для оценки метапредметных результатов на уровне ООО</a:t>
            </a:r>
          </a:p>
        </p:txBody>
      </p:sp>
      <p:sp>
        <p:nvSpPr>
          <p:cNvPr id="54275" name="Содержимое 2"/>
          <p:cNvSpPr>
            <a:spLocks noGrp="1"/>
          </p:cNvSpPr>
          <p:nvPr>
            <p:ph idx="1"/>
          </p:nvPr>
        </p:nvSpPr>
        <p:spPr>
          <a:xfrm>
            <a:off x="1728788" y="1997075"/>
            <a:ext cx="5556250" cy="2414588"/>
          </a:xfrm>
        </p:spPr>
        <p:txBody>
          <a:bodyPr/>
          <a:lstStyle/>
          <a:p>
            <a:pPr marL="0" indent="0" algn="ctr" eaLnBrk="1" hangingPunct="1">
              <a:buFontTx/>
              <a:buNone/>
            </a:pPr>
            <a:r>
              <a:rPr lang="ru-RU" altLang="ru-RU" sz="1600" b="1" smtClean="0"/>
              <a:t>1. Книга для учителя, </a:t>
            </a:r>
          </a:p>
          <a:p>
            <a:pPr marL="0" indent="0" algn="ctr" eaLnBrk="1" hangingPunct="1">
              <a:buFontTx/>
              <a:buNone/>
            </a:pPr>
            <a:r>
              <a:rPr lang="ru-RU" altLang="ru-RU" sz="1600" smtClean="0"/>
              <a:t>содержащая методические рекомендации по проведению работы, а также  приложение на </a:t>
            </a:r>
            <a:r>
              <a:rPr lang="en-US" altLang="ru-RU" sz="1600" smtClean="0"/>
              <a:t>CD</a:t>
            </a:r>
            <a:r>
              <a:rPr lang="ru-RU" altLang="ru-RU" sz="1600" smtClean="0"/>
              <a:t> </a:t>
            </a:r>
            <a:r>
              <a:rPr lang="en-US" altLang="ru-RU" sz="1600" smtClean="0"/>
              <a:t>c </a:t>
            </a:r>
            <a:r>
              <a:rPr lang="ru-RU" altLang="ru-RU" sz="1600" smtClean="0"/>
              <a:t>компьютерной программой для ввода и обработки результатов</a:t>
            </a:r>
          </a:p>
          <a:p>
            <a:pPr marL="0" indent="0" algn="ctr" eaLnBrk="1" hangingPunct="1">
              <a:buFontTx/>
              <a:buNone/>
            </a:pPr>
            <a:r>
              <a:rPr lang="ru-RU" altLang="ru-RU" sz="1600" b="1" smtClean="0"/>
              <a:t>2. Раздаточные материалы</a:t>
            </a:r>
          </a:p>
          <a:p>
            <a:pPr marL="0" indent="0" algn="ctr" eaLnBrk="1" hangingPunct="1">
              <a:buFontTx/>
              <a:buNone/>
            </a:pPr>
            <a:r>
              <a:rPr lang="ru-RU" altLang="ru-RU" sz="1600" smtClean="0"/>
              <a:t>в виде тетради с вариантами итоговой/комплексной работы для учащихся</a:t>
            </a:r>
          </a:p>
          <a:p>
            <a:pPr marL="0" indent="0" algn="ctr" eaLnBrk="1" hangingPunct="1">
              <a:buFontTx/>
              <a:buNone/>
            </a:pPr>
            <a:endParaRPr lang="ru-RU" altLang="ru-RU" sz="1600" smtClean="0"/>
          </a:p>
          <a:p>
            <a:pPr marL="0" indent="0" algn="ctr" eaLnBrk="1" hangingPunct="1">
              <a:buFontTx/>
              <a:buNone/>
            </a:pPr>
            <a:endParaRPr lang="ru-RU" altLang="ru-RU" sz="1600" smtClean="0"/>
          </a:p>
          <a:p>
            <a:pPr marL="0" indent="0" algn="ctr" eaLnBrk="1" hangingPunct="1">
              <a:buFontTx/>
              <a:buNone/>
            </a:pPr>
            <a:endParaRPr lang="ru-RU" altLang="ru-RU" sz="1600" smtClean="0"/>
          </a:p>
        </p:txBody>
      </p:sp>
      <p:pic>
        <p:nvPicPr>
          <p:cNvPr id="5" name="Рисунок 1" descr="metopred_rez_7_metodichka_3.t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3075" y="3906838"/>
            <a:ext cx="1296988" cy="1624012"/>
          </a:xfrm>
          <a:prstGeom prst="rect">
            <a:avLst/>
          </a:prstGeom>
          <a:noFill/>
          <a:ln w="9525">
            <a:solidFill>
              <a:schemeClr val="bg1">
                <a:lumMod val="65000"/>
              </a:schemeClr>
            </a:solidFill>
            <a:miter lim="800000"/>
            <a:headEnd/>
            <a:tailEnd/>
          </a:ln>
        </p:spPr>
      </p:pic>
      <p:pic>
        <p:nvPicPr>
          <p:cNvPr id="6" name="Рисунок 5" descr="ФГОС_Метапредметные_результаты_6кл_01.tif"/>
          <p:cNvPicPr/>
          <p:nvPr/>
        </p:nvPicPr>
        <p:blipFill>
          <a:blip r:embed="rId3" cstate="email">
            <a:extLst>
              <a:ext uri="{28A0092B-C50C-407E-A947-70E740481C1C}">
                <a14:useLocalDpi xmlns:a14="http://schemas.microsoft.com/office/drawing/2010/main"/>
              </a:ext>
            </a:extLst>
          </a:blip>
          <a:stretch>
            <a:fillRect/>
          </a:stretch>
        </p:blipFill>
        <p:spPr>
          <a:xfrm>
            <a:off x="239713" y="2895600"/>
            <a:ext cx="1360487" cy="1703388"/>
          </a:xfrm>
          <a:prstGeom prst="rect">
            <a:avLst/>
          </a:prstGeom>
          <a:ln>
            <a:solidFill>
              <a:schemeClr val="bg1">
                <a:lumMod val="50000"/>
              </a:schemeClr>
            </a:solidFill>
          </a:ln>
        </p:spPr>
      </p:pic>
      <p:pic>
        <p:nvPicPr>
          <p:cNvPr id="7" name="Рисунок 6" descr="ФГОС_Метапредметные_результаты_5кл.ti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125" y="1852613"/>
            <a:ext cx="1360488" cy="1703387"/>
          </a:xfrm>
          <a:prstGeom prst="rect">
            <a:avLst/>
          </a:prstGeom>
          <a:ln>
            <a:solidFill>
              <a:schemeClr val="bg1">
                <a:lumMod val="50000"/>
              </a:schemeClr>
            </a:solidFill>
          </a:ln>
        </p:spPr>
      </p:pic>
      <p:pic>
        <p:nvPicPr>
          <p:cNvPr id="8" name="Рисунок 3" descr="metopred_rez_7_v_3_4indd.t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48538" y="3700463"/>
            <a:ext cx="1360487" cy="1703387"/>
          </a:xfrm>
          <a:prstGeom prst="rect">
            <a:avLst/>
          </a:prstGeom>
          <a:noFill/>
          <a:ln w="9525">
            <a:solidFill>
              <a:schemeClr val="bg1">
                <a:lumMod val="65000"/>
              </a:schemeClr>
            </a:solidFill>
            <a:miter lim="800000"/>
            <a:headEnd/>
            <a:tailEnd/>
          </a:ln>
        </p:spPr>
      </p:pic>
      <p:pic>
        <p:nvPicPr>
          <p:cNvPr id="9" name="Рисунок 8" descr="ФГОС_Метапредметные_результаты_6кл_03.tif"/>
          <p:cNvPicPr/>
          <p:nvPr/>
        </p:nvPicPr>
        <p:blipFill>
          <a:blip r:embed="rId6" cstate="email">
            <a:extLst>
              <a:ext uri="{28A0092B-C50C-407E-A947-70E740481C1C}">
                <a14:useLocalDpi xmlns:a14="http://schemas.microsoft.com/office/drawing/2010/main"/>
              </a:ext>
            </a:extLst>
          </a:blip>
          <a:stretch>
            <a:fillRect/>
          </a:stretch>
        </p:blipFill>
        <p:spPr>
          <a:xfrm>
            <a:off x="7540625" y="2746375"/>
            <a:ext cx="1360488" cy="1703388"/>
          </a:xfrm>
          <a:prstGeom prst="rect">
            <a:avLst/>
          </a:prstGeom>
          <a:ln>
            <a:solidFill>
              <a:schemeClr val="bg1">
                <a:lumMod val="65000"/>
              </a:schemeClr>
            </a:solidFill>
          </a:ln>
        </p:spPr>
      </p:pic>
      <p:pic>
        <p:nvPicPr>
          <p:cNvPr id="10" name="Рисунок 9" descr="ФГОС_Метапредметные_результаты_5кл_02.tif"/>
          <p:cNvPicPr/>
          <p:nvPr/>
        </p:nvPicPr>
        <p:blipFill>
          <a:blip r:embed="rId7" cstate="email">
            <a:extLst>
              <a:ext uri="{28A0092B-C50C-407E-A947-70E740481C1C}">
                <a14:useLocalDpi xmlns:a14="http://schemas.microsoft.com/office/drawing/2010/main"/>
              </a:ext>
            </a:extLst>
          </a:blip>
          <a:stretch>
            <a:fillRect/>
          </a:stretch>
        </p:blipFill>
        <p:spPr>
          <a:xfrm>
            <a:off x="7705725" y="1844675"/>
            <a:ext cx="1360488" cy="1703388"/>
          </a:xfrm>
          <a:prstGeom prst="rect">
            <a:avLst/>
          </a:prstGeom>
          <a:ln>
            <a:solidFill>
              <a:schemeClr val="bg1">
                <a:lumMod val="50000"/>
              </a:schemeClr>
            </a:solidFill>
          </a:ln>
        </p:spPr>
      </p:pic>
      <p:sp>
        <p:nvSpPr>
          <p:cNvPr id="11" name="Заголовок 1"/>
          <p:cNvSpPr txBox="1">
            <a:spLocks/>
          </p:cNvSpPr>
          <p:nvPr/>
        </p:nvSpPr>
        <p:spPr bwMode="auto">
          <a:xfrm>
            <a:off x="687388" y="1268413"/>
            <a:ext cx="66611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Optima Cyr"/>
              </a:defRPr>
            </a:lvl2pPr>
            <a:lvl3pPr algn="l" rtl="0" eaLnBrk="0" fontAlgn="base" hangingPunct="0">
              <a:spcBef>
                <a:spcPct val="0"/>
              </a:spcBef>
              <a:spcAft>
                <a:spcPct val="0"/>
              </a:spcAft>
              <a:defRPr sz="4000">
                <a:solidFill>
                  <a:schemeClr val="bg1"/>
                </a:solidFill>
                <a:latin typeface="Optima Cyr"/>
              </a:defRPr>
            </a:lvl3pPr>
            <a:lvl4pPr algn="l" rtl="0" eaLnBrk="0" fontAlgn="base" hangingPunct="0">
              <a:spcBef>
                <a:spcPct val="0"/>
              </a:spcBef>
              <a:spcAft>
                <a:spcPct val="0"/>
              </a:spcAft>
              <a:defRPr sz="4000">
                <a:solidFill>
                  <a:schemeClr val="bg1"/>
                </a:solidFill>
                <a:latin typeface="Optima Cyr"/>
              </a:defRPr>
            </a:lvl4pPr>
            <a:lvl5pPr algn="l" rtl="0" eaLnBrk="0" fontAlgn="base" hangingPunct="0">
              <a:spcBef>
                <a:spcPct val="0"/>
              </a:spcBef>
              <a:spcAft>
                <a:spcPct val="0"/>
              </a:spcAft>
              <a:defRPr sz="4000">
                <a:solidFill>
                  <a:schemeClr val="bg1"/>
                </a:solidFill>
                <a:latin typeface="Optima Cyr"/>
              </a:defRPr>
            </a:lvl5pPr>
            <a:lvl6pPr marL="457200" algn="l" rtl="0" fontAlgn="base">
              <a:spcBef>
                <a:spcPct val="0"/>
              </a:spcBef>
              <a:spcAft>
                <a:spcPct val="0"/>
              </a:spcAft>
              <a:defRPr sz="4000">
                <a:solidFill>
                  <a:schemeClr val="bg1"/>
                </a:solidFill>
                <a:latin typeface="Optima Cyr"/>
              </a:defRPr>
            </a:lvl6pPr>
            <a:lvl7pPr marL="914400" algn="l" rtl="0" fontAlgn="base">
              <a:spcBef>
                <a:spcPct val="0"/>
              </a:spcBef>
              <a:spcAft>
                <a:spcPct val="0"/>
              </a:spcAft>
              <a:defRPr sz="4000">
                <a:solidFill>
                  <a:schemeClr val="bg1"/>
                </a:solidFill>
                <a:latin typeface="Optima Cyr"/>
              </a:defRPr>
            </a:lvl7pPr>
            <a:lvl8pPr marL="1371600" algn="l" rtl="0" fontAlgn="base">
              <a:spcBef>
                <a:spcPct val="0"/>
              </a:spcBef>
              <a:spcAft>
                <a:spcPct val="0"/>
              </a:spcAft>
              <a:defRPr sz="4000">
                <a:solidFill>
                  <a:schemeClr val="bg1"/>
                </a:solidFill>
                <a:latin typeface="Optima Cyr"/>
              </a:defRPr>
            </a:lvl8pPr>
            <a:lvl9pPr marL="1828800" algn="l" rtl="0" fontAlgn="base">
              <a:spcBef>
                <a:spcPct val="0"/>
              </a:spcBef>
              <a:spcAft>
                <a:spcPct val="0"/>
              </a:spcAft>
              <a:defRPr sz="4000">
                <a:solidFill>
                  <a:schemeClr val="bg1"/>
                </a:solidFill>
                <a:latin typeface="Optima Cyr"/>
              </a:defRPr>
            </a:lvl9pPr>
          </a:lstStyle>
          <a:p>
            <a:pPr>
              <a:defRPr/>
            </a:pPr>
            <a:r>
              <a:rPr lang="ru-RU" sz="2000" b="1" kern="0" dirty="0" smtClean="0">
                <a:solidFill>
                  <a:schemeClr val="tx1"/>
                </a:solidFill>
              </a:rPr>
              <a:t>Читательская грамотность</a:t>
            </a:r>
            <a:endParaRPr lang="ru-RU" sz="2000" b="1" kern="0" dirty="0">
              <a:solidFill>
                <a:schemeClr val="tx1"/>
              </a:solidFill>
            </a:endParaRPr>
          </a:p>
        </p:txBody>
      </p:sp>
      <p:sp>
        <p:nvSpPr>
          <p:cNvPr id="12" name="Заголовок 16"/>
          <p:cNvSpPr txBox="1">
            <a:spLocks/>
          </p:cNvSpPr>
          <p:nvPr/>
        </p:nvSpPr>
        <p:spPr bwMode="auto">
          <a:xfrm>
            <a:off x="932255" y="5574417"/>
            <a:ext cx="7373156" cy="751377"/>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0">
            <a:schemeClr val="accent5"/>
          </a:lnRef>
          <a:fillRef idx="3">
            <a:schemeClr val="accent5"/>
          </a:fillRef>
          <a:effectRef idx="3">
            <a:schemeClr val="accent5"/>
          </a:effectRef>
          <a:fontRef idx="minor">
            <a:schemeClr val="lt1"/>
          </a:fontRef>
        </p:style>
        <p:txBody>
          <a:bodyPr anchor="ctr">
            <a:normAutofit fontScale="97500"/>
          </a:bodyPr>
          <a:lstStyle>
            <a:lvl1pPr algn="l" rtl="0" eaLnBrk="0" fontAlgn="base" hangingPunct="0">
              <a:spcBef>
                <a:spcPct val="0"/>
              </a:spcBef>
              <a:spcAft>
                <a:spcPct val="0"/>
              </a:spcAft>
              <a:defRPr sz="4000">
                <a:solidFill>
                  <a:schemeClr val="lt1"/>
                </a:solidFill>
                <a:latin typeface="+mn-lt"/>
                <a:ea typeface="+mn-ea"/>
                <a:cs typeface="+mn-cs"/>
              </a:defRPr>
            </a:lvl1pPr>
            <a:lvl2pPr algn="l" rtl="0" eaLnBrk="0" fontAlgn="base" hangingPunct="0">
              <a:spcBef>
                <a:spcPct val="0"/>
              </a:spcBef>
              <a:spcAft>
                <a:spcPct val="0"/>
              </a:spcAft>
              <a:defRPr sz="4000">
                <a:solidFill>
                  <a:schemeClr val="lt1"/>
                </a:solidFill>
                <a:latin typeface="+mn-lt"/>
                <a:ea typeface="+mn-ea"/>
                <a:cs typeface="+mn-cs"/>
              </a:defRPr>
            </a:lvl2pPr>
            <a:lvl3pPr algn="l" rtl="0" eaLnBrk="0" fontAlgn="base" hangingPunct="0">
              <a:spcBef>
                <a:spcPct val="0"/>
              </a:spcBef>
              <a:spcAft>
                <a:spcPct val="0"/>
              </a:spcAft>
              <a:defRPr sz="4000">
                <a:solidFill>
                  <a:schemeClr val="lt1"/>
                </a:solidFill>
                <a:latin typeface="+mn-lt"/>
                <a:ea typeface="+mn-ea"/>
                <a:cs typeface="+mn-cs"/>
              </a:defRPr>
            </a:lvl3pPr>
            <a:lvl4pPr algn="l" rtl="0" eaLnBrk="0" fontAlgn="base" hangingPunct="0">
              <a:spcBef>
                <a:spcPct val="0"/>
              </a:spcBef>
              <a:spcAft>
                <a:spcPct val="0"/>
              </a:spcAft>
              <a:defRPr sz="4000">
                <a:solidFill>
                  <a:schemeClr val="lt1"/>
                </a:solidFill>
                <a:latin typeface="+mn-lt"/>
                <a:ea typeface="+mn-ea"/>
                <a:cs typeface="+mn-cs"/>
              </a:defRPr>
            </a:lvl4pPr>
            <a:lvl5pPr algn="l" rtl="0" eaLnBrk="0" fontAlgn="base" hangingPunct="0">
              <a:spcBef>
                <a:spcPct val="0"/>
              </a:spcBef>
              <a:spcAft>
                <a:spcPct val="0"/>
              </a:spcAft>
              <a:defRPr sz="4000">
                <a:solidFill>
                  <a:schemeClr val="lt1"/>
                </a:solidFill>
                <a:latin typeface="+mn-lt"/>
                <a:ea typeface="+mn-ea"/>
                <a:cs typeface="+mn-cs"/>
              </a:defRPr>
            </a:lvl5pPr>
            <a:lvl6pPr marL="457200" algn="l" rtl="0" fontAlgn="base">
              <a:spcBef>
                <a:spcPct val="0"/>
              </a:spcBef>
              <a:spcAft>
                <a:spcPct val="0"/>
              </a:spcAft>
              <a:defRPr sz="4000">
                <a:solidFill>
                  <a:schemeClr val="lt1"/>
                </a:solidFill>
                <a:latin typeface="+mn-lt"/>
                <a:ea typeface="+mn-ea"/>
                <a:cs typeface="+mn-cs"/>
              </a:defRPr>
            </a:lvl6pPr>
            <a:lvl7pPr marL="914400" algn="l" rtl="0" fontAlgn="base">
              <a:spcBef>
                <a:spcPct val="0"/>
              </a:spcBef>
              <a:spcAft>
                <a:spcPct val="0"/>
              </a:spcAft>
              <a:defRPr sz="4000">
                <a:solidFill>
                  <a:schemeClr val="lt1"/>
                </a:solidFill>
                <a:latin typeface="+mn-lt"/>
                <a:ea typeface="+mn-ea"/>
                <a:cs typeface="+mn-cs"/>
              </a:defRPr>
            </a:lvl7pPr>
            <a:lvl8pPr marL="1371600" algn="l" rtl="0" fontAlgn="base">
              <a:spcBef>
                <a:spcPct val="0"/>
              </a:spcBef>
              <a:spcAft>
                <a:spcPct val="0"/>
              </a:spcAft>
              <a:defRPr sz="4000">
                <a:solidFill>
                  <a:schemeClr val="lt1"/>
                </a:solidFill>
                <a:latin typeface="+mn-lt"/>
                <a:ea typeface="+mn-ea"/>
                <a:cs typeface="+mn-cs"/>
              </a:defRPr>
            </a:lvl8pPr>
            <a:lvl9pPr marL="1828800" algn="l" rtl="0" fontAlgn="base">
              <a:spcBef>
                <a:spcPct val="0"/>
              </a:spcBef>
              <a:spcAft>
                <a:spcPct val="0"/>
              </a:spcAft>
              <a:defRPr sz="4000">
                <a:solidFill>
                  <a:schemeClr val="lt1"/>
                </a:solidFill>
                <a:latin typeface="+mn-lt"/>
                <a:ea typeface="+mn-ea"/>
                <a:cs typeface="+mn-cs"/>
              </a:defRPr>
            </a:lvl9pPr>
          </a:lstStyle>
          <a:p>
            <a:pPr algn="ctr" eaLnBrk="1" fontAlgn="auto" hangingPunct="1">
              <a:lnSpc>
                <a:spcPct val="80000"/>
              </a:lnSpc>
              <a:spcAft>
                <a:spcPts val="0"/>
              </a:spcAft>
              <a:defRPr/>
            </a:pPr>
            <a:r>
              <a:rPr lang="ru-RU" sz="2400" b="1" kern="0" dirty="0" smtClean="0">
                <a:solidFill>
                  <a:schemeClr val="tx1"/>
                </a:solidFill>
              </a:rPr>
              <a:t>Издательство «Просвещение»</a:t>
            </a:r>
            <a:br>
              <a:rPr lang="ru-RU" sz="2400" b="1" kern="0" dirty="0" smtClean="0">
                <a:solidFill>
                  <a:schemeClr val="tx1"/>
                </a:solidFill>
              </a:rPr>
            </a:br>
            <a:r>
              <a:rPr lang="ru-RU" sz="2400" b="1" kern="0" dirty="0" smtClean="0">
                <a:solidFill>
                  <a:schemeClr val="tx1"/>
                </a:solidFill>
              </a:rPr>
              <a:t>Серия: «ФГОС: Оценка образовательных достижений»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Объект 2"/>
          <p:cNvSpPr>
            <a:spLocks noGrp="1"/>
          </p:cNvSpPr>
          <p:nvPr>
            <p:ph idx="1"/>
          </p:nvPr>
        </p:nvSpPr>
        <p:spPr/>
        <p:txBody>
          <a:bodyPr/>
          <a:lstStyle/>
          <a:p>
            <a:endParaRPr lang="ru-RU" altLang="ru-RU" smtClean="0"/>
          </a:p>
        </p:txBody>
      </p:sp>
      <p:pic>
        <p:nvPicPr>
          <p:cNvPr id="552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8863"/>
            <a:ext cx="9144000" cy="579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Заголовок 4"/>
          <p:cNvSpPr>
            <a:spLocks noGrp="1"/>
          </p:cNvSpPr>
          <p:nvPr>
            <p:ph type="title"/>
          </p:nvPr>
        </p:nvSpPr>
        <p:spPr/>
        <p:txBody>
          <a:bodyPr/>
          <a:lstStyle/>
          <a:p>
            <a:endParaRPr lang="ru-RU" altLang="ru-RU"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1"/>
          </p:nvPr>
        </p:nvSpPr>
        <p:spPr>
          <a:xfrm>
            <a:off x="609600" y="6248400"/>
            <a:ext cx="5421313" cy="365125"/>
          </a:xfrm>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fld id="{C868FBE7-0AC6-4C89-ADEF-47604F20D279}" type="slidenum">
              <a:rPr lang="ru-RU" altLang="ru-RU" b="0">
                <a:solidFill>
                  <a:schemeClr val="tx2"/>
                </a:solidFill>
                <a:latin typeface="Calibri" pitchFamily="34" charset="0"/>
              </a:rPr>
              <a:pPr algn="r"/>
              <a:t>39</a:t>
            </a:fld>
            <a:endParaRPr lang="ru-RU" altLang="ru-RU" b="0">
              <a:solidFill>
                <a:schemeClr val="tx2"/>
              </a:solidFill>
              <a:latin typeface="Calibri" pitchFamily="34" charset="0"/>
            </a:endParaRPr>
          </a:p>
        </p:txBody>
      </p:sp>
      <p:pic>
        <p:nvPicPr>
          <p:cNvPr id="563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2627313" y="115888"/>
            <a:ext cx="6337300" cy="1081087"/>
          </a:xfrm>
        </p:spPr>
        <p:txBody>
          <a:bodyPr/>
          <a:lstStyle/>
          <a:p>
            <a:pPr eaLnBrk="1" hangingPunct="1">
              <a:lnSpc>
                <a:spcPts val="4000"/>
              </a:lnSpc>
            </a:pPr>
            <a:r>
              <a:rPr lang="ru-RU" altLang="ru-RU" sz="3600" b="1" smtClean="0"/>
              <a:t>Процедуры оценивания</a:t>
            </a:r>
          </a:p>
        </p:txBody>
      </p:sp>
      <p:graphicFrame>
        <p:nvGraphicFramePr>
          <p:cNvPr id="4" name="Содержимое 3"/>
          <p:cNvGraphicFramePr>
            <a:graphicFrameLocks noGrp="1"/>
          </p:cNvGraphicFramePr>
          <p:nvPr>
            <p:ph idx="1"/>
          </p:nvPr>
        </p:nvGraphicFramePr>
        <p:xfrm>
          <a:off x="250825" y="1196975"/>
          <a:ext cx="8713788" cy="5112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1"/>
          </p:nvPr>
        </p:nvSpPr>
        <p:spPr>
          <a:xfrm>
            <a:off x="609600" y="6248400"/>
            <a:ext cx="5421313" cy="365125"/>
          </a:xfrm>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fld id="{C1655DA1-9778-41B4-9E88-985C78D62CBD}" type="slidenum">
              <a:rPr lang="ru-RU" altLang="ru-RU" b="0">
                <a:solidFill>
                  <a:schemeClr val="tx2"/>
                </a:solidFill>
                <a:latin typeface="Calibri" pitchFamily="34" charset="0"/>
              </a:rPr>
              <a:pPr algn="r"/>
              <a:t>40</a:t>
            </a:fld>
            <a:endParaRPr lang="ru-RU" altLang="ru-RU" b="0">
              <a:solidFill>
                <a:schemeClr val="tx2"/>
              </a:solidFill>
              <a:latin typeface="Calibri" pitchFamily="34" charset="0"/>
            </a:endParaRPr>
          </a:p>
        </p:txBody>
      </p:sp>
      <p:pic>
        <p:nvPicPr>
          <p:cNvPr id="573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563"/>
            <a:ext cx="9144000" cy="667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00338" y="117475"/>
            <a:ext cx="5256212" cy="985838"/>
          </a:xfrm>
        </p:spPr>
        <p:txBody>
          <a:bodyPr rtlCol="0">
            <a:spAutoFit/>
          </a:bodyPr>
          <a:lstStyle/>
          <a:p>
            <a:pPr marL="12700">
              <a:defRPr/>
            </a:pPr>
            <a:r>
              <a:rPr sz="3200" spc="-10" dirty="0"/>
              <a:t>Использование </a:t>
            </a:r>
            <a:r>
              <a:rPr sz="3200" spc="-30" dirty="0"/>
              <a:t>результатов </a:t>
            </a:r>
            <a:r>
              <a:rPr sz="3200" spc="-10" dirty="0"/>
              <a:t>оценочных</a:t>
            </a:r>
            <a:r>
              <a:rPr sz="3200" spc="60" dirty="0"/>
              <a:t> </a:t>
            </a:r>
            <a:r>
              <a:rPr sz="3200" spc="-5" dirty="0"/>
              <a:t>процедур</a:t>
            </a:r>
          </a:p>
        </p:txBody>
      </p:sp>
      <p:sp>
        <p:nvSpPr>
          <p:cNvPr id="3" name="object 3"/>
          <p:cNvSpPr/>
          <p:nvPr/>
        </p:nvSpPr>
        <p:spPr>
          <a:xfrm>
            <a:off x="530225" y="2033588"/>
            <a:ext cx="1028700" cy="1028700"/>
          </a:xfrm>
          <a:custGeom>
            <a:avLst/>
            <a:gdLst/>
            <a:ahLst/>
            <a:cxnLst/>
            <a:rect l="l" t="t" r="r" b="b"/>
            <a:pathLst>
              <a:path w="1029335" h="1029335">
                <a:moveTo>
                  <a:pt x="0" y="0"/>
                </a:moveTo>
                <a:lnTo>
                  <a:pt x="1029280" y="0"/>
                </a:lnTo>
                <a:lnTo>
                  <a:pt x="1029280" y="1029284"/>
                </a:lnTo>
                <a:lnTo>
                  <a:pt x="0" y="1029284"/>
                </a:lnTo>
                <a:lnTo>
                  <a:pt x="0" y="0"/>
                </a:lnTo>
                <a:close/>
              </a:path>
            </a:pathLst>
          </a:custGeom>
          <a:solidFill>
            <a:srgbClr val="2E3192"/>
          </a:solidFill>
        </p:spPr>
        <p:txBody>
          <a:bodyPr lIns="0" tIns="0" rIns="0" bIns="0"/>
          <a:lstStyle/>
          <a:p>
            <a:pPr hangingPunct="1">
              <a:defRPr/>
            </a:pPr>
            <a:endParaRPr>
              <a:solidFill>
                <a:prstClr val="black"/>
              </a:solidFill>
              <a:cs typeface="+mn-cs"/>
            </a:endParaRPr>
          </a:p>
        </p:txBody>
      </p:sp>
      <p:sp>
        <p:nvSpPr>
          <p:cNvPr id="4" name="object 4"/>
          <p:cNvSpPr/>
          <p:nvPr/>
        </p:nvSpPr>
        <p:spPr>
          <a:xfrm>
            <a:off x="844550" y="2281238"/>
            <a:ext cx="400050" cy="531812"/>
          </a:xfrm>
          <a:custGeom>
            <a:avLst/>
            <a:gdLst/>
            <a:ahLst/>
            <a:cxnLst/>
            <a:rect l="l" t="t" r="r" b="b"/>
            <a:pathLst>
              <a:path w="400684" h="532130">
                <a:moveTo>
                  <a:pt x="400377" y="0"/>
                </a:moveTo>
                <a:lnTo>
                  <a:pt x="0" y="0"/>
                </a:lnTo>
                <a:lnTo>
                  <a:pt x="0" y="532086"/>
                </a:lnTo>
                <a:lnTo>
                  <a:pt x="338291" y="532086"/>
                </a:lnTo>
                <a:lnTo>
                  <a:pt x="350148" y="520415"/>
                </a:lnTo>
                <a:lnTo>
                  <a:pt x="5831" y="520415"/>
                </a:lnTo>
                <a:lnTo>
                  <a:pt x="5831" y="10358"/>
                </a:lnTo>
                <a:lnTo>
                  <a:pt x="400377" y="10358"/>
                </a:lnTo>
                <a:lnTo>
                  <a:pt x="400377" y="0"/>
                </a:lnTo>
                <a:close/>
              </a:path>
              <a:path w="400684" h="532130">
                <a:moveTo>
                  <a:pt x="400377" y="10358"/>
                </a:moveTo>
                <a:lnTo>
                  <a:pt x="388524" y="10358"/>
                </a:lnTo>
                <a:lnTo>
                  <a:pt x="388524" y="461068"/>
                </a:lnTo>
                <a:lnTo>
                  <a:pt x="328232" y="461068"/>
                </a:lnTo>
                <a:lnTo>
                  <a:pt x="328232" y="520415"/>
                </a:lnTo>
                <a:lnTo>
                  <a:pt x="350148" y="520415"/>
                </a:lnTo>
                <a:lnTo>
                  <a:pt x="356844" y="513824"/>
                </a:lnTo>
                <a:lnTo>
                  <a:pt x="340086" y="513824"/>
                </a:lnTo>
                <a:lnTo>
                  <a:pt x="340086" y="472752"/>
                </a:lnTo>
                <a:lnTo>
                  <a:pt x="398571" y="472752"/>
                </a:lnTo>
                <a:lnTo>
                  <a:pt x="400377" y="470974"/>
                </a:lnTo>
                <a:lnTo>
                  <a:pt x="400377" y="10358"/>
                </a:lnTo>
                <a:close/>
              </a:path>
              <a:path w="400684" h="532130">
                <a:moveTo>
                  <a:pt x="398571" y="472752"/>
                </a:moveTo>
                <a:lnTo>
                  <a:pt x="381811" y="472752"/>
                </a:lnTo>
                <a:lnTo>
                  <a:pt x="340086" y="513824"/>
                </a:lnTo>
                <a:lnTo>
                  <a:pt x="356844" y="513824"/>
                </a:lnTo>
                <a:lnTo>
                  <a:pt x="398571" y="472752"/>
                </a:lnTo>
                <a:close/>
              </a:path>
            </a:pathLst>
          </a:custGeom>
          <a:solidFill>
            <a:srgbClr val="FFFFFF"/>
          </a:solidFill>
        </p:spPr>
        <p:txBody>
          <a:bodyPr lIns="0" tIns="0" rIns="0" bIns="0"/>
          <a:lstStyle/>
          <a:p>
            <a:pPr hangingPunct="1">
              <a:defRPr/>
            </a:pPr>
            <a:endParaRPr>
              <a:solidFill>
                <a:prstClr val="black"/>
              </a:solidFill>
              <a:cs typeface="+mn-cs"/>
            </a:endParaRPr>
          </a:p>
        </p:txBody>
      </p:sp>
      <p:sp>
        <p:nvSpPr>
          <p:cNvPr id="5" name="object 5"/>
          <p:cNvSpPr/>
          <p:nvPr/>
        </p:nvSpPr>
        <p:spPr>
          <a:xfrm>
            <a:off x="1074738" y="2497138"/>
            <a:ext cx="12700" cy="0"/>
          </a:xfrm>
          <a:custGeom>
            <a:avLst/>
            <a:gdLst/>
            <a:ahLst/>
            <a:cxnLst/>
            <a:rect l="l" t="t" r="r" b="b"/>
            <a:pathLst>
              <a:path w="12065">
                <a:moveTo>
                  <a:pt x="0" y="0"/>
                </a:moveTo>
                <a:lnTo>
                  <a:pt x="11853" y="0"/>
                </a:lnTo>
              </a:path>
            </a:pathLst>
          </a:custGeom>
          <a:ln w="26811">
            <a:solidFill>
              <a:srgbClr val="FFFFFF"/>
            </a:solidFill>
          </a:ln>
        </p:spPr>
        <p:txBody>
          <a:bodyPr lIns="0" tIns="0" rIns="0" bIns="0"/>
          <a:lstStyle/>
          <a:p>
            <a:pPr hangingPunct="1">
              <a:defRPr/>
            </a:pPr>
            <a:endParaRPr>
              <a:solidFill>
                <a:prstClr val="black"/>
              </a:solidFill>
              <a:cs typeface="+mn-cs"/>
            </a:endParaRPr>
          </a:p>
        </p:txBody>
      </p:sp>
      <p:sp>
        <p:nvSpPr>
          <p:cNvPr id="6" name="object 6"/>
          <p:cNvSpPr/>
          <p:nvPr/>
        </p:nvSpPr>
        <p:spPr>
          <a:xfrm>
            <a:off x="1104900" y="2422525"/>
            <a:ext cx="0" cy="88900"/>
          </a:xfrm>
          <a:custGeom>
            <a:avLst/>
            <a:gdLst/>
            <a:ahLst/>
            <a:cxnLst/>
            <a:rect l="l" t="t" r="r" b="b"/>
            <a:pathLst>
              <a:path h="89535">
                <a:moveTo>
                  <a:pt x="0" y="0"/>
                </a:moveTo>
                <a:lnTo>
                  <a:pt x="0" y="89086"/>
                </a:lnTo>
              </a:path>
            </a:pathLst>
          </a:custGeom>
          <a:ln w="11853">
            <a:solidFill>
              <a:srgbClr val="FFFFFF"/>
            </a:solidFill>
          </a:ln>
        </p:spPr>
        <p:txBody>
          <a:bodyPr lIns="0" tIns="0" rIns="0" bIns="0"/>
          <a:lstStyle/>
          <a:p>
            <a:pPr hangingPunct="1">
              <a:defRPr/>
            </a:pPr>
            <a:endParaRPr>
              <a:solidFill>
                <a:prstClr val="black"/>
              </a:solidFill>
              <a:cs typeface="+mn-cs"/>
            </a:endParaRPr>
          </a:p>
        </p:txBody>
      </p:sp>
      <p:sp>
        <p:nvSpPr>
          <p:cNvPr id="7" name="object 7"/>
          <p:cNvSpPr/>
          <p:nvPr/>
        </p:nvSpPr>
        <p:spPr>
          <a:xfrm>
            <a:off x="1128713" y="2376488"/>
            <a:ext cx="0" cy="134937"/>
          </a:xfrm>
          <a:custGeom>
            <a:avLst/>
            <a:gdLst/>
            <a:ahLst/>
            <a:cxnLst/>
            <a:rect l="l" t="t" r="r" b="b"/>
            <a:pathLst>
              <a:path h="134619">
                <a:moveTo>
                  <a:pt x="0" y="0"/>
                </a:moveTo>
                <a:lnTo>
                  <a:pt x="0" y="134349"/>
                </a:lnTo>
              </a:path>
            </a:pathLst>
          </a:custGeom>
          <a:ln w="11853">
            <a:solidFill>
              <a:srgbClr val="FFFFFF"/>
            </a:solidFill>
          </a:ln>
        </p:spPr>
        <p:txBody>
          <a:bodyPr lIns="0" tIns="0" rIns="0" bIns="0"/>
          <a:lstStyle/>
          <a:p>
            <a:pPr hangingPunct="1">
              <a:defRPr/>
            </a:pPr>
            <a:endParaRPr>
              <a:solidFill>
                <a:prstClr val="black"/>
              </a:solidFill>
              <a:cs typeface="+mn-cs"/>
            </a:endParaRPr>
          </a:p>
        </p:txBody>
      </p:sp>
      <p:sp>
        <p:nvSpPr>
          <p:cNvPr id="8" name="object 8"/>
          <p:cNvSpPr/>
          <p:nvPr/>
        </p:nvSpPr>
        <p:spPr>
          <a:xfrm>
            <a:off x="1152525" y="2419350"/>
            <a:ext cx="0" cy="92075"/>
          </a:xfrm>
          <a:custGeom>
            <a:avLst/>
            <a:gdLst/>
            <a:ahLst/>
            <a:cxnLst/>
            <a:rect l="l" t="t" r="r" b="b"/>
            <a:pathLst>
              <a:path h="92075">
                <a:moveTo>
                  <a:pt x="0" y="0"/>
                </a:moveTo>
                <a:lnTo>
                  <a:pt x="0" y="91919"/>
                </a:lnTo>
              </a:path>
            </a:pathLst>
          </a:custGeom>
          <a:ln w="11853">
            <a:solidFill>
              <a:srgbClr val="FFFFFF"/>
            </a:solidFill>
          </a:ln>
        </p:spPr>
        <p:txBody>
          <a:bodyPr lIns="0" tIns="0" rIns="0" bIns="0"/>
          <a:lstStyle/>
          <a:p>
            <a:pPr hangingPunct="1">
              <a:defRPr/>
            </a:pPr>
            <a:endParaRPr>
              <a:solidFill>
                <a:prstClr val="black"/>
              </a:solidFill>
              <a:cs typeface="+mn-cs"/>
            </a:endParaRPr>
          </a:p>
        </p:txBody>
      </p:sp>
      <p:sp>
        <p:nvSpPr>
          <p:cNvPr id="9" name="object 9"/>
          <p:cNvSpPr/>
          <p:nvPr/>
        </p:nvSpPr>
        <p:spPr>
          <a:xfrm>
            <a:off x="1171575" y="2487613"/>
            <a:ext cx="11113" cy="0"/>
          </a:xfrm>
          <a:custGeom>
            <a:avLst/>
            <a:gdLst/>
            <a:ahLst/>
            <a:cxnLst/>
            <a:rect l="l" t="t" r="r" b="b"/>
            <a:pathLst>
              <a:path w="12065">
                <a:moveTo>
                  <a:pt x="0" y="0"/>
                </a:moveTo>
                <a:lnTo>
                  <a:pt x="11853" y="0"/>
                </a:lnTo>
              </a:path>
            </a:pathLst>
          </a:custGeom>
          <a:ln w="48656">
            <a:solidFill>
              <a:srgbClr val="FFFFFF"/>
            </a:solidFill>
          </a:ln>
        </p:spPr>
        <p:txBody>
          <a:bodyPr lIns="0" tIns="0" rIns="0" bIns="0"/>
          <a:lstStyle/>
          <a:p>
            <a:pPr hangingPunct="1">
              <a:defRPr/>
            </a:pPr>
            <a:endParaRPr>
              <a:solidFill>
                <a:prstClr val="black"/>
              </a:solidFill>
              <a:cs typeface="+mn-cs"/>
            </a:endParaRPr>
          </a:p>
        </p:txBody>
      </p:sp>
      <p:sp>
        <p:nvSpPr>
          <p:cNvPr id="10" name="object 10"/>
          <p:cNvSpPr/>
          <p:nvPr/>
        </p:nvSpPr>
        <p:spPr>
          <a:xfrm>
            <a:off x="1006475" y="2590800"/>
            <a:ext cx="177800" cy="0"/>
          </a:xfrm>
          <a:custGeom>
            <a:avLst/>
            <a:gdLst/>
            <a:ahLst/>
            <a:cxnLst/>
            <a:rect l="l" t="t" r="r" b="b"/>
            <a:pathLst>
              <a:path w="177165">
                <a:moveTo>
                  <a:pt x="0" y="0"/>
                </a:moveTo>
                <a:lnTo>
                  <a:pt x="176852" y="0"/>
                </a:lnTo>
              </a:path>
            </a:pathLst>
          </a:custGeom>
          <a:ln w="11668">
            <a:solidFill>
              <a:srgbClr val="FFFFFF"/>
            </a:solidFill>
          </a:ln>
        </p:spPr>
        <p:txBody>
          <a:bodyPr lIns="0" tIns="0" rIns="0" bIns="0"/>
          <a:lstStyle/>
          <a:p>
            <a:pPr hangingPunct="1">
              <a:defRPr/>
            </a:pPr>
            <a:endParaRPr>
              <a:solidFill>
                <a:prstClr val="black"/>
              </a:solidFill>
              <a:cs typeface="+mn-cs"/>
            </a:endParaRPr>
          </a:p>
        </p:txBody>
      </p:sp>
      <p:sp>
        <p:nvSpPr>
          <p:cNvPr id="11" name="object 11"/>
          <p:cNvSpPr/>
          <p:nvPr/>
        </p:nvSpPr>
        <p:spPr>
          <a:xfrm>
            <a:off x="1006475" y="2620963"/>
            <a:ext cx="177800" cy="0"/>
          </a:xfrm>
          <a:custGeom>
            <a:avLst/>
            <a:gdLst/>
            <a:ahLst/>
            <a:cxnLst/>
            <a:rect l="l" t="t" r="r" b="b"/>
            <a:pathLst>
              <a:path w="177165">
                <a:moveTo>
                  <a:pt x="0" y="0"/>
                </a:moveTo>
                <a:lnTo>
                  <a:pt x="176852" y="0"/>
                </a:lnTo>
              </a:path>
            </a:pathLst>
          </a:custGeom>
          <a:ln w="11668">
            <a:solidFill>
              <a:srgbClr val="FFFFFF"/>
            </a:solidFill>
          </a:ln>
        </p:spPr>
        <p:txBody>
          <a:bodyPr lIns="0" tIns="0" rIns="0" bIns="0"/>
          <a:lstStyle/>
          <a:p>
            <a:pPr hangingPunct="1">
              <a:defRPr/>
            </a:pPr>
            <a:endParaRPr>
              <a:solidFill>
                <a:prstClr val="black"/>
              </a:solidFill>
              <a:cs typeface="+mn-cs"/>
            </a:endParaRPr>
          </a:p>
        </p:txBody>
      </p:sp>
      <p:sp>
        <p:nvSpPr>
          <p:cNvPr id="12" name="object 12"/>
          <p:cNvSpPr/>
          <p:nvPr/>
        </p:nvSpPr>
        <p:spPr>
          <a:xfrm>
            <a:off x="1006475" y="2681288"/>
            <a:ext cx="177800" cy="0"/>
          </a:xfrm>
          <a:custGeom>
            <a:avLst/>
            <a:gdLst/>
            <a:ahLst/>
            <a:cxnLst/>
            <a:rect l="l" t="t" r="r" b="b"/>
            <a:pathLst>
              <a:path w="177165">
                <a:moveTo>
                  <a:pt x="0" y="0"/>
                </a:moveTo>
                <a:lnTo>
                  <a:pt x="176852" y="0"/>
                </a:lnTo>
              </a:path>
            </a:pathLst>
          </a:custGeom>
          <a:ln w="11668">
            <a:solidFill>
              <a:srgbClr val="FFFFFF"/>
            </a:solidFill>
          </a:ln>
        </p:spPr>
        <p:txBody>
          <a:bodyPr lIns="0" tIns="0" rIns="0" bIns="0"/>
          <a:lstStyle/>
          <a:p>
            <a:pPr hangingPunct="1">
              <a:defRPr/>
            </a:pPr>
            <a:endParaRPr>
              <a:solidFill>
                <a:prstClr val="black"/>
              </a:solidFill>
              <a:cs typeface="+mn-cs"/>
            </a:endParaRPr>
          </a:p>
        </p:txBody>
      </p:sp>
      <p:sp>
        <p:nvSpPr>
          <p:cNvPr id="13" name="object 13"/>
          <p:cNvSpPr/>
          <p:nvPr/>
        </p:nvSpPr>
        <p:spPr>
          <a:xfrm>
            <a:off x="1006475" y="2709863"/>
            <a:ext cx="177800" cy="0"/>
          </a:xfrm>
          <a:custGeom>
            <a:avLst/>
            <a:gdLst/>
            <a:ahLst/>
            <a:cxnLst/>
            <a:rect l="l" t="t" r="r" b="b"/>
            <a:pathLst>
              <a:path w="177165">
                <a:moveTo>
                  <a:pt x="0" y="0"/>
                </a:moveTo>
                <a:lnTo>
                  <a:pt x="176852" y="0"/>
                </a:lnTo>
              </a:path>
            </a:pathLst>
          </a:custGeom>
          <a:ln w="11668">
            <a:solidFill>
              <a:srgbClr val="FFFFFF"/>
            </a:solidFill>
          </a:ln>
        </p:spPr>
        <p:txBody>
          <a:bodyPr lIns="0" tIns="0" rIns="0" bIns="0"/>
          <a:lstStyle/>
          <a:p>
            <a:pPr hangingPunct="1">
              <a:defRPr/>
            </a:pPr>
            <a:endParaRPr>
              <a:solidFill>
                <a:prstClr val="black"/>
              </a:solidFill>
              <a:cs typeface="+mn-cs"/>
            </a:endParaRPr>
          </a:p>
        </p:txBody>
      </p:sp>
      <p:sp>
        <p:nvSpPr>
          <p:cNvPr id="14" name="object 14"/>
          <p:cNvSpPr/>
          <p:nvPr/>
        </p:nvSpPr>
        <p:spPr>
          <a:xfrm>
            <a:off x="884238" y="2371725"/>
            <a:ext cx="155575" cy="152400"/>
          </a:xfrm>
          <a:custGeom>
            <a:avLst/>
            <a:gdLst/>
            <a:ahLst/>
            <a:cxnLst/>
            <a:rect l="l" t="t" r="r" b="b"/>
            <a:pathLst>
              <a:path w="154940" h="153035">
                <a:moveTo>
                  <a:pt x="77450" y="0"/>
                </a:moveTo>
                <a:lnTo>
                  <a:pt x="47303" y="5991"/>
                </a:lnTo>
                <a:lnTo>
                  <a:pt x="22684" y="22331"/>
                </a:lnTo>
                <a:lnTo>
                  <a:pt x="6084" y="46564"/>
                </a:lnTo>
                <a:lnTo>
                  <a:pt x="0" y="76250"/>
                </a:lnTo>
                <a:lnTo>
                  <a:pt x="6084" y="105918"/>
                </a:lnTo>
                <a:lnTo>
                  <a:pt x="22684" y="130155"/>
                </a:lnTo>
                <a:lnTo>
                  <a:pt x="47303" y="146496"/>
                </a:lnTo>
                <a:lnTo>
                  <a:pt x="77450" y="152488"/>
                </a:lnTo>
                <a:lnTo>
                  <a:pt x="107598" y="146496"/>
                </a:lnTo>
                <a:lnTo>
                  <a:pt x="116288" y="140728"/>
                </a:lnTo>
                <a:lnTo>
                  <a:pt x="77450" y="140728"/>
                </a:lnTo>
                <a:lnTo>
                  <a:pt x="51979" y="135654"/>
                </a:lnTo>
                <a:lnTo>
                  <a:pt x="31157" y="121824"/>
                </a:lnTo>
                <a:lnTo>
                  <a:pt x="17107" y="101327"/>
                </a:lnTo>
                <a:lnTo>
                  <a:pt x="11955" y="76238"/>
                </a:lnTo>
                <a:lnTo>
                  <a:pt x="17109" y="51174"/>
                </a:lnTo>
                <a:lnTo>
                  <a:pt x="31160" y="30676"/>
                </a:lnTo>
                <a:lnTo>
                  <a:pt x="51982" y="16846"/>
                </a:lnTo>
                <a:lnTo>
                  <a:pt x="77450" y="11772"/>
                </a:lnTo>
                <a:lnTo>
                  <a:pt x="116308" y="11772"/>
                </a:lnTo>
                <a:lnTo>
                  <a:pt x="107598" y="5991"/>
                </a:lnTo>
                <a:lnTo>
                  <a:pt x="77450" y="0"/>
                </a:lnTo>
                <a:close/>
              </a:path>
              <a:path w="154940" h="153035">
                <a:moveTo>
                  <a:pt x="116308" y="11772"/>
                </a:moveTo>
                <a:lnTo>
                  <a:pt x="77450" y="11772"/>
                </a:lnTo>
                <a:lnTo>
                  <a:pt x="102922" y="16846"/>
                </a:lnTo>
                <a:lnTo>
                  <a:pt x="123744" y="30676"/>
                </a:lnTo>
                <a:lnTo>
                  <a:pt x="137793" y="51174"/>
                </a:lnTo>
                <a:lnTo>
                  <a:pt x="142948" y="76250"/>
                </a:lnTo>
                <a:lnTo>
                  <a:pt x="137793" y="101327"/>
                </a:lnTo>
                <a:lnTo>
                  <a:pt x="123744" y="121824"/>
                </a:lnTo>
                <a:lnTo>
                  <a:pt x="102922" y="135654"/>
                </a:lnTo>
                <a:lnTo>
                  <a:pt x="77450" y="140728"/>
                </a:lnTo>
                <a:lnTo>
                  <a:pt x="116288" y="140728"/>
                </a:lnTo>
                <a:lnTo>
                  <a:pt x="132217" y="130155"/>
                </a:lnTo>
                <a:lnTo>
                  <a:pt x="148817" y="105918"/>
                </a:lnTo>
                <a:lnTo>
                  <a:pt x="154904" y="76238"/>
                </a:lnTo>
                <a:lnTo>
                  <a:pt x="148817" y="46564"/>
                </a:lnTo>
                <a:lnTo>
                  <a:pt x="132217" y="22331"/>
                </a:lnTo>
                <a:lnTo>
                  <a:pt x="116308" y="11772"/>
                </a:lnTo>
                <a:close/>
              </a:path>
            </a:pathLst>
          </a:custGeom>
          <a:solidFill>
            <a:srgbClr val="FFFFFF"/>
          </a:solidFill>
        </p:spPr>
        <p:txBody>
          <a:bodyPr lIns="0" tIns="0" rIns="0" bIns="0"/>
          <a:lstStyle/>
          <a:p>
            <a:pPr hangingPunct="1">
              <a:defRPr/>
            </a:pPr>
            <a:endParaRPr>
              <a:solidFill>
                <a:prstClr val="black"/>
              </a:solidFill>
              <a:cs typeface="+mn-cs"/>
            </a:endParaRPr>
          </a:p>
        </p:txBody>
      </p:sp>
      <p:sp>
        <p:nvSpPr>
          <p:cNvPr id="15" name="object 15"/>
          <p:cNvSpPr/>
          <p:nvPr/>
        </p:nvSpPr>
        <p:spPr>
          <a:xfrm>
            <a:off x="957263" y="2398713"/>
            <a:ext cx="53975" cy="52387"/>
          </a:xfrm>
          <a:custGeom>
            <a:avLst/>
            <a:gdLst/>
            <a:ahLst/>
            <a:cxnLst/>
            <a:rect l="l" t="t" r="r" b="b"/>
            <a:pathLst>
              <a:path w="53975" h="52705">
                <a:moveTo>
                  <a:pt x="8465" y="0"/>
                </a:moveTo>
                <a:lnTo>
                  <a:pt x="0" y="0"/>
                </a:lnTo>
                <a:lnTo>
                  <a:pt x="0" y="52578"/>
                </a:lnTo>
                <a:lnTo>
                  <a:pt x="53458" y="52578"/>
                </a:lnTo>
                <a:lnTo>
                  <a:pt x="53458" y="44234"/>
                </a:lnTo>
                <a:lnTo>
                  <a:pt x="8465" y="44234"/>
                </a:lnTo>
                <a:lnTo>
                  <a:pt x="8465" y="0"/>
                </a:lnTo>
                <a:close/>
              </a:path>
            </a:pathLst>
          </a:custGeom>
          <a:solidFill>
            <a:srgbClr val="FFFFFF"/>
          </a:solidFill>
        </p:spPr>
        <p:txBody>
          <a:bodyPr lIns="0" tIns="0" rIns="0" bIns="0"/>
          <a:lstStyle/>
          <a:p>
            <a:pPr hangingPunct="1">
              <a:defRPr/>
            </a:pPr>
            <a:endParaRPr>
              <a:solidFill>
                <a:prstClr val="black"/>
              </a:solidFill>
              <a:cs typeface="+mn-cs"/>
            </a:endParaRPr>
          </a:p>
        </p:txBody>
      </p:sp>
      <p:sp>
        <p:nvSpPr>
          <p:cNvPr id="16" name="object 16"/>
          <p:cNvSpPr/>
          <p:nvPr/>
        </p:nvSpPr>
        <p:spPr>
          <a:xfrm>
            <a:off x="895350" y="2571750"/>
            <a:ext cx="92075" cy="71438"/>
          </a:xfrm>
          <a:custGeom>
            <a:avLst/>
            <a:gdLst/>
            <a:ahLst/>
            <a:cxnLst/>
            <a:rect l="l" t="t" r="r" b="b"/>
            <a:pathLst>
              <a:path w="92075" h="72389">
                <a:moveTo>
                  <a:pt x="37076" y="0"/>
                </a:moveTo>
                <a:lnTo>
                  <a:pt x="37076" y="24079"/>
                </a:lnTo>
                <a:lnTo>
                  <a:pt x="0" y="24079"/>
                </a:lnTo>
                <a:lnTo>
                  <a:pt x="0" y="48209"/>
                </a:lnTo>
                <a:lnTo>
                  <a:pt x="37076" y="48209"/>
                </a:lnTo>
                <a:lnTo>
                  <a:pt x="37076" y="72288"/>
                </a:lnTo>
                <a:lnTo>
                  <a:pt x="91499" y="36144"/>
                </a:lnTo>
                <a:lnTo>
                  <a:pt x="37076" y="0"/>
                </a:lnTo>
                <a:close/>
              </a:path>
            </a:pathLst>
          </a:custGeom>
          <a:solidFill>
            <a:srgbClr val="FFFFFF"/>
          </a:solidFill>
        </p:spPr>
        <p:txBody>
          <a:bodyPr lIns="0" tIns="0" rIns="0" bIns="0"/>
          <a:lstStyle/>
          <a:p>
            <a:pPr hangingPunct="1">
              <a:defRPr/>
            </a:pPr>
            <a:endParaRPr>
              <a:solidFill>
                <a:prstClr val="black"/>
              </a:solidFill>
              <a:cs typeface="+mn-cs"/>
            </a:endParaRPr>
          </a:p>
        </p:txBody>
      </p:sp>
      <p:sp>
        <p:nvSpPr>
          <p:cNvPr id="17" name="object 17"/>
          <p:cNvSpPr/>
          <p:nvPr/>
        </p:nvSpPr>
        <p:spPr>
          <a:xfrm>
            <a:off x="895350" y="2659063"/>
            <a:ext cx="92075" cy="73025"/>
          </a:xfrm>
          <a:custGeom>
            <a:avLst/>
            <a:gdLst/>
            <a:ahLst/>
            <a:cxnLst/>
            <a:rect l="l" t="t" r="r" b="b"/>
            <a:pathLst>
              <a:path w="92075" h="72389">
                <a:moveTo>
                  <a:pt x="37076" y="0"/>
                </a:moveTo>
                <a:lnTo>
                  <a:pt x="37076" y="24079"/>
                </a:lnTo>
                <a:lnTo>
                  <a:pt x="0" y="24079"/>
                </a:lnTo>
                <a:lnTo>
                  <a:pt x="0" y="48196"/>
                </a:lnTo>
                <a:lnTo>
                  <a:pt x="37076" y="48196"/>
                </a:lnTo>
                <a:lnTo>
                  <a:pt x="37076" y="72288"/>
                </a:lnTo>
                <a:lnTo>
                  <a:pt x="91499" y="36144"/>
                </a:lnTo>
                <a:lnTo>
                  <a:pt x="37076" y="0"/>
                </a:lnTo>
                <a:close/>
              </a:path>
            </a:pathLst>
          </a:custGeom>
          <a:solidFill>
            <a:srgbClr val="FFFFFF"/>
          </a:solidFill>
        </p:spPr>
        <p:txBody>
          <a:bodyPr lIns="0" tIns="0" rIns="0" bIns="0"/>
          <a:lstStyle/>
          <a:p>
            <a:pPr hangingPunct="1">
              <a:defRPr/>
            </a:pPr>
            <a:endParaRPr>
              <a:solidFill>
                <a:prstClr val="black"/>
              </a:solidFill>
              <a:cs typeface="+mn-cs"/>
            </a:endParaRPr>
          </a:p>
        </p:txBody>
      </p:sp>
      <p:sp>
        <p:nvSpPr>
          <p:cNvPr id="58386" name="object 18"/>
          <p:cNvSpPr txBox="1">
            <a:spLocks noChangeArrowheads="1"/>
          </p:cNvSpPr>
          <p:nvPr/>
        </p:nvSpPr>
        <p:spPr bwMode="auto">
          <a:xfrm>
            <a:off x="1698625" y="2033588"/>
            <a:ext cx="435927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hangingPunct="1"/>
            <a:r>
              <a:rPr lang="ru-RU" altLang="ru-RU" sz="1600">
                <a:solidFill>
                  <a:srgbClr val="535353"/>
                </a:solidFill>
              </a:rPr>
              <a:t>Использование информационных материалов, отчетов по результатам оценочных процедур </a:t>
            </a:r>
            <a:r>
              <a:rPr lang="ru-RU" altLang="ru-RU" sz="1600" b="1">
                <a:solidFill>
                  <a:srgbClr val="535353"/>
                </a:solidFill>
                <a:latin typeface="Arial Black" pitchFamily="34" charset="0"/>
              </a:rPr>
              <a:t>для работы  административной команды и  школьных МО/ </a:t>
            </a:r>
            <a:endParaRPr lang="ru-RU" altLang="ru-RU" sz="1600">
              <a:solidFill>
                <a:srgbClr val="000000"/>
              </a:solidFill>
              <a:latin typeface="Arial Black" pitchFamily="34" charset="0"/>
            </a:endParaRPr>
          </a:p>
        </p:txBody>
      </p:sp>
      <p:sp>
        <p:nvSpPr>
          <p:cNvPr id="58387" name="object 19"/>
          <p:cNvSpPr txBox="1">
            <a:spLocks noChangeArrowheads="1"/>
          </p:cNvSpPr>
          <p:nvPr/>
        </p:nvSpPr>
        <p:spPr bwMode="auto">
          <a:xfrm>
            <a:off x="6948488" y="2878138"/>
            <a:ext cx="2016125"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hangingPunct="1">
              <a:lnSpc>
                <a:spcPct val="114000"/>
              </a:lnSpc>
            </a:pPr>
            <a:r>
              <a:rPr lang="ru-RU" altLang="ru-RU" sz="1600" b="1">
                <a:solidFill>
                  <a:srgbClr val="535353"/>
                </a:solidFill>
                <a:latin typeface="Arial Black" pitchFamily="34" charset="0"/>
              </a:rPr>
              <a:t>Принятие управленческих решений</a:t>
            </a:r>
          </a:p>
        </p:txBody>
      </p:sp>
      <p:sp>
        <p:nvSpPr>
          <p:cNvPr id="20" name="object 20"/>
          <p:cNvSpPr/>
          <p:nvPr/>
        </p:nvSpPr>
        <p:spPr>
          <a:xfrm flipH="1">
            <a:off x="6778625" y="2281238"/>
            <a:ext cx="49213" cy="3524250"/>
          </a:xfrm>
          <a:custGeom>
            <a:avLst/>
            <a:gdLst/>
            <a:ahLst/>
            <a:cxnLst/>
            <a:rect l="l" t="t" r="r" b="b"/>
            <a:pathLst>
              <a:path h="1029335">
                <a:moveTo>
                  <a:pt x="0" y="0"/>
                </a:moveTo>
                <a:lnTo>
                  <a:pt x="0" y="1029281"/>
                </a:lnTo>
              </a:path>
            </a:pathLst>
          </a:custGeom>
          <a:ln w="12700">
            <a:solidFill>
              <a:srgbClr val="A7A7A7"/>
            </a:solidFill>
          </a:ln>
        </p:spPr>
        <p:txBody>
          <a:bodyPr lIns="0" tIns="0" rIns="0" bIns="0"/>
          <a:lstStyle/>
          <a:p>
            <a:pPr hangingPunct="1">
              <a:defRPr/>
            </a:pPr>
            <a:endParaRPr>
              <a:solidFill>
                <a:prstClr val="black"/>
              </a:solidFill>
              <a:cs typeface="+mn-cs"/>
            </a:endParaRPr>
          </a:p>
        </p:txBody>
      </p:sp>
      <p:sp>
        <p:nvSpPr>
          <p:cNvPr id="26" name="object 26"/>
          <p:cNvSpPr/>
          <p:nvPr/>
        </p:nvSpPr>
        <p:spPr>
          <a:xfrm>
            <a:off x="530225" y="3648075"/>
            <a:ext cx="1028700" cy="1028700"/>
          </a:xfrm>
          <a:custGeom>
            <a:avLst/>
            <a:gdLst/>
            <a:ahLst/>
            <a:cxnLst/>
            <a:rect l="l" t="t" r="r" b="b"/>
            <a:pathLst>
              <a:path w="1029335" h="1029335">
                <a:moveTo>
                  <a:pt x="0" y="0"/>
                </a:moveTo>
                <a:lnTo>
                  <a:pt x="1029280" y="0"/>
                </a:lnTo>
                <a:lnTo>
                  <a:pt x="1029280" y="1029271"/>
                </a:lnTo>
                <a:lnTo>
                  <a:pt x="0" y="1029271"/>
                </a:lnTo>
                <a:lnTo>
                  <a:pt x="0" y="0"/>
                </a:lnTo>
                <a:close/>
              </a:path>
            </a:pathLst>
          </a:custGeom>
          <a:solidFill>
            <a:srgbClr val="2E3192"/>
          </a:solidFill>
        </p:spPr>
        <p:txBody>
          <a:bodyPr lIns="0" tIns="0" rIns="0" bIns="0"/>
          <a:lstStyle/>
          <a:p>
            <a:pPr hangingPunct="1">
              <a:defRPr/>
            </a:pPr>
            <a:endParaRPr>
              <a:solidFill>
                <a:prstClr val="black"/>
              </a:solidFill>
              <a:cs typeface="+mn-cs"/>
            </a:endParaRPr>
          </a:p>
        </p:txBody>
      </p:sp>
      <p:sp>
        <p:nvSpPr>
          <p:cNvPr id="58390" name="object 27"/>
          <p:cNvSpPr txBox="1">
            <a:spLocks noChangeArrowheads="1"/>
          </p:cNvSpPr>
          <p:nvPr/>
        </p:nvSpPr>
        <p:spPr bwMode="auto">
          <a:xfrm>
            <a:off x="1695450" y="3498850"/>
            <a:ext cx="4481513" cy="168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hangingPunct="1">
              <a:lnSpc>
                <a:spcPct val="114000"/>
              </a:lnSpc>
            </a:pPr>
            <a:r>
              <a:rPr lang="ru-RU" altLang="ru-RU" sz="1600">
                <a:solidFill>
                  <a:srgbClr val="535353"/>
                </a:solidFill>
              </a:rPr>
              <a:t>Разработка и реализация </a:t>
            </a:r>
            <a:r>
              <a:rPr lang="ru-RU" altLang="ru-RU" sz="1600" b="1">
                <a:solidFill>
                  <a:srgbClr val="535353"/>
                </a:solidFill>
                <a:latin typeface="Arial Black" pitchFamily="34" charset="0"/>
              </a:rPr>
              <a:t>программы профессионального развития педагогических работников  </a:t>
            </a:r>
            <a:r>
              <a:rPr lang="ru-RU" altLang="ru-RU" sz="1600">
                <a:solidFill>
                  <a:srgbClr val="535353"/>
                </a:solidFill>
              </a:rPr>
              <a:t>с учетом результатов оценочных мероприятий для достижения заданного уровня качества образования</a:t>
            </a:r>
            <a:endParaRPr lang="ru-RU" altLang="ru-RU" sz="1600">
              <a:solidFill>
                <a:srgbClr val="000000"/>
              </a:solidFill>
            </a:endParaRPr>
          </a:p>
        </p:txBody>
      </p:sp>
      <p:sp>
        <p:nvSpPr>
          <p:cNvPr id="28" name="object 28"/>
          <p:cNvSpPr/>
          <p:nvPr/>
        </p:nvSpPr>
        <p:spPr>
          <a:xfrm>
            <a:off x="530225" y="5227638"/>
            <a:ext cx="1028700" cy="1030287"/>
          </a:xfrm>
          <a:custGeom>
            <a:avLst/>
            <a:gdLst/>
            <a:ahLst/>
            <a:cxnLst/>
            <a:rect l="l" t="t" r="r" b="b"/>
            <a:pathLst>
              <a:path w="1029335" h="1029335">
                <a:moveTo>
                  <a:pt x="0" y="0"/>
                </a:moveTo>
                <a:lnTo>
                  <a:pt x="1029280" y="0"/>
                </a:lnTo>
                <a:lnTo>
                  <a:pt x="1029280" y="1029275"/>
                </a:lnTo>
                <a:lnTo>
                  <a:pt x="0" y="1029275"/>
                </a:lnTo>
                <a:lnTo>
                  <a:pt x="0" y="0"/>
                </a:lnTo>
                <a:close/>
              </a:path>
            </a:pathLst>
          </a:custGeom>
          <a:solidFill>
            <a:srgbClr val="2E3192"/>
          </a:solidFill>
        </p:spPr>
        <p:txBody>
          <a:bodyPr lIns="0" tIns="0" rIns="0" bIns="0"/>
          <a:lstStyle/>
          <a:p>
            <a:pPr hangingPunct="1">
              <a:defRPr/>
            </a:pPr>
            <a:endParaRPr>
              <a:solidFill>
                <a:prstClr val="black"/>
              </a:solidFill>
              <a:cs typeface="+mn-cs"/>
            </a:endParaRPr>
          </a:p>
        </p:txBody>
      </p:sp>
      <p:sp>
        <p:nvSpPr>
          <p:cNvPr id="58392" name="object 29"/>
          <p:cNvSpPr txBox="1">
            <a:spLocks noChangeArrowheads="1"/>
          </p:cNvSpPr>
          <p:nvPr/>
        </p:nvSpPr>
        <p:spPr bwMode="auto">
          <a:xfrm>
            <a:off x="1770063" y="5419725"/>
            <a:ext cx="4602162"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hangingPunct="1">
              <a:lnSpc>
                <a:spcPct val="114000"/>
              </a:lnSpc>
            </a:pPr>
            <a:r>
              <a:rPr lang="ru-RU" altLang="ru-RU" sz="1600">
                <a:solidFill>
                  <a:srgbClr val="535353"/>
                </a:solidFill>
              </a:rPr>
              <a:t>Разработка </a:t>
            </a:r>
            <a:r>
              <a:rPr lang="ru-RU" altLang="ru-RU" sz="1600" b="1">
                <a:solidFill>
                  <a:srgbClr val="535353"/>
                </a:solidFill>
                <a:latin typeface="Arial Black" pitchFamily="34" charset="0"/>
              </a:rPr>
              <a:t>модели методической работы </a:t>
            </a:r>
            <a:r>
              <a:rPr lang="ru-RU" altLang="ru-RU" sz="1600">
                <a:solidFill>
                  <a:srgbClr val="535353"/>
                </a:solidFill>
              </a:rPr>
              <a:t>в школе основанной на результатах внешних и внутренних оценочных процедур </a:t>
            </a:r>
          </a:p>
        </p:txBody>
      </p:sp>
      <p:sp>
        <p:nvSpPr>
          <p:cNvPr id="30" name="object 30"/>
          <p:cNvSpPr/>
          <p:nvPr/>
        </p:nvSpPr>
        <p:spPr>
          <a:xfrm>
            <a:off x="962025" y="4056063"/>
            <a:ext cx="77788" cy="46037"/>
          </a:xfrm>
          <a:custGeom>
            <a:avLst/>
            <a:gdLst/>
            <a:ahLst/>
            <a:cxnLst/>
            <a:rect l="l" t="t" r="r" b="b"/>
            <a:pathLst>
              <a:path w="79375" h="78105">
                <a:moveTo>
                  <a:pt x="39549" y="0"/>
                </a:moveTo>
                <a:lnTo>
                  <a:pt x="24154" y="3056"/>
                </a:lnTo>
                <a:lnTo>
                  <a:pt x="11583" y="11391"/>
                </a:lnTo>
                <a:lnTo>
                  <a:pt x="3107" y="23756"/>
                </a:lnTo>
                <a:lnTo>
                  <a:pt x="0" y="38900"/>
                </a:lnTo>
                <a:lnTo>
                  <a:pt x="3107" y="54043"/>
                </a:lnTo>
                <a:lnTo>
                  <a:pt x="11583" y="66408"/>
                </a:lnTo>
                <a:lnTo>
                  <a:pt x="24154" y="74743"/>
                </a:lnTo>
                <a:lnTo>
                  <a:pt x="39549" y="77800"/>
                </a:lnTo>
                <a:lnTo>
                  <a:pt x="54944" y="74743"/>
                </a:lnTo>
                <a:lnTo>
                  <a:pt x="67515" y="66408"/>
                </a:lnTo>
                <a:lnTo>
                  <a:pt x="75991" y="54043"/>
                </a:lnTo>
                <a:lnTo>
                  <a:pt x="79099" y="38900"/>
                </a:lnTo>
                <a:lnTo>
                  <a:pt x="75991" y="23756"/>
                </a:lnTo>
                <a:lnTo>
                  <a:pt x="67515" y="11391"/>
                </a:lnTo>
                <a:lnTo>
                  <a:pt x="54944" y="3056"/>
                </a:lnTo>
                <a:lnTo>
                  <a:pt x="39549" y="0"/>
                </a:lnTo>
                <a:close/>
              </a:path>
            </a:pathLst>
          </a:custGeom>
          <a:solidFill>
            <a:srgbClr val="FFFFFF"/>
          </a:solidFill>
        </p:spPr>
        <p:txBody>
          <a:bodyPr lIns="0" tIns="0" rIns="0" bIns="0"/>
          <a:lstStyle/>
          <a:p>
            <a:pPr hangingPunct="1">
              <a:defRPr/>
            </a:pPr>
            <a:endParaRPr>
              <a:solidFill>
                <a:prstClr val="black"/>
              </a:solidFill>
              <a:cs typeface="+mn-cs"/>
            </a:endParaRPr>
          </a:p>
        </p:txBody>
      </p:sp>
      <p:sp>
        <p:nvSpPr>
          <p:cNvPr id="31" name="object 31"/>
          <p:cNvSpPr/>
          <p:nvPr/>
        </p:nvSpPr>
        <p:spPr>
          <a:xfrm>
            <a:off x="1073150" y="4405313"/>
            <a:ext cx="147638" cy="144462"/>
          </a:xfrm>
          <a:custGeom>
            <a:avLst/>
            <a:gdLst/>
            <a:ahLst/>
            <a:cxnLst/>
            <a:rect l="l" t="t" r="r" b="b"/>
            <a:pathLst>
              <a:path w="147319" h="144780">
                <a:moveTo>
                  <a:pt x="126902" y="0"/>
                </a:moveTo>
                <a:lnTo>
                  <a:pt x="44273" y="0"/>
                </a:lnTo>
                <a:lnTo>
                  <a:pt x="31351" y="5381"/>
                </a:lnTo>
                <a:lnTo>
                  <a:pt x="26879" y="17221"/>
                </a:lnTo>
                <a:lnTo>
                  <a:pt x="31104" y="29060"/>
                </a:lnTo>
                <a:lnTo>
                  <a:pt x="44273" y="34442"/>
                </a:lnTo>
                <a:lnTo>
                  <a:pt x="86628" y="34442"/>
                </a:lnTo>
                <a:lnTo>
                  <a:pt x="6080" y="113662"/>
                </a:lnTo>
                <a:lnTo>
                  <a:pt x="0" y="127498"/>
                </a:lnTo>
                <a:lnTo>
                  <a:pt x="5455" y="139407"/>
                </a:lnTo>
                <a:lnTo>
                  <a:pt x="17815" y="144525"/>
                </a:lnTo>
                <a:lnTo>
                  <a:pt x="32448" y="137985"/>
                </a:lnTo>
                <a:lnTo>
                  <a:pt x="111793" y="59728"/>
                </a:lnTo>
                <a:lnTo>
                  <a:pt x="147029" y="59728"/>
                </a:lnTo>
                <a:lnTo>
                  <a:pt x="147029" y="20193"/>
                </a:lnTo>
                <a:lnTo>
                  <a:pt x="145561" y="11953"/>
                </a:lnTo>
                <a:lnTo>
                  <a:pt x="141433" y="5576"/>
                </a:lnTo>
                <a:lnTo>
                  <a:pt x="135071" y="1460"/>
                </a:lnTo>
                <a:lnTo>
                  <a:pt x="126902" y="0"/>
                </a:lnTo>
                <a:close/>
              </a:path>
              <a:path w="147319" h="144780">
                <a:moveTo>
                  <a:pt x="147029" y="59728"/>
                </a:moveTo>
                <a:lnTo>
                  <a:pt x="111793" y="59728"/>
                </a:lnTo>
                <a:lnTo>
                  <a:pt x="111793" y="100952"/>
                </a:lnTo>
                <a:lnTo>
                  <a:pt x="117245" y="113664"/>
                </a:lnTo>
                <a:lnTo>
                  <a:pt x="129346" y="118063"/>
                </a:lnTo>
                <a:lnTo>
                  <a:pt x="141486" y="113909"/>
                </a:lnTo>
                <a:lnTo>
                  <a:pt x="147029" y="100952"/>
                </a:lnTo>
                <a:lnTo>
                  <a:pt x="147029" y="59728"/>
                </a:lnTo>
                <a:close/>
              </a:path>
            </a:pathLst>
          </a:custGeom>
          <a:solidFill>
            <a:srgbClr val="FFFFFF"/>
          </a:solidFill>
        </p:spPr>
        <p:txBody>
          <a:bodyPr lIns="0" tIns="0" rIns="0" bIns="0"/>
          <a:lstStyle/>
          <a:p>
            <a:pPr hangingPunct="1">
              <a:defRPr/>
            </a:pPr>
            <a:endParaRPr>
              <a:solidFill>
                <a:prstClr val="black"/>
              </a:solidFill>
              <a:cs typeface="+mn-cs"/>
            </a:endParaRPr>
          </a:p>
        </p:txBody>
      </p:sp>
      <p:sp>
        <p:nvSpPr>
          <p:cNvPr id="32" name="object 32"/>
          <p:cNvSpPr/>
          <p:nvPr/>
        </p:nvSpPr>
        <p:spPr>
          <a:xfrm>
            <a:off x="749300" y="4119563"/>
            <a:ext cx="596900" cy="412750"/>
          </a:xfrm>
          <a:custGeom>
            <a:avLst/>
            <a:gdLst/>
            <a:ahLst/>
            <a:cxnLst/>
            <a:rect l="l" t="t" r="r" b="b"/>
            <a:pathLst>
              <a:path w="596900" h="412750">
                <a:moveTo>
                  <a:pt x="252561" y="42165"/>
                </a:moveTo>
                <a:lnTo>
                  <a:pt x="225643" y="51986"/>
                </a:lnTo>
                <a:lnTo>
                  <a:pt x="213408" y="81127"/>
                </a:lnTo>
                <a:lnTo>
                  <a:pt x="213408" y="181114"/>
                </a:lnTo>
                <a:lnTo>
                  <a:pt x="213563" y="181114"/>
                </a:lnTo>
                <a:lnTo>
                  <a:pt x="132600" y="260743"/>
                </a:lnTo>
                <a:lnTo>
                  <a:pt x="131745" y="261048"/>
                </a:lnTo>
                <a:lnTo>
                  <a:pt x="72814" y="261048"/>
                </a:lnTo>
                <a:lnTo>
                  <a:pt x="42234" y="267868"/>
                </a:lnTo>
                <a:lnTo>
                  <a:pt x="19337" y="285429"/>
                </a:lnTo>
                <a:lnTo>
                  <a:pt x="4974" y="309397"/>
                </a:lnTo>
                <a:lnTo>
                  <a:pt x="0" y="335394"/>
                </a:lnTo>
                <a:lnTo>
                  <a:pt x="5039" y="361852"/>
                </a:lnTo>
                <a:lnTo>
                  <a:pt x="19842" y="386800"/>
                </a:lnTo>
                <a:lnTo>
                  <a:pt x="43936" y="405353"/>
                </a:lnTo>
                <a:lnTo>
                  <a:pt x="76850" y="412622"/>
                </a:lnTo>
                <a:lnTo>
                  <a:pt x="157424" y="412622"/>
                </a:lnTo>
                <a:lnTo>
                  <a:pt x="203617" y="399153"/>
                </a:lnTo>
                <a:lnTo>
                  <a:pt x="233067" y="373583"/>
                </a:lnTo>
                <a:lnTo>
                  <a:pt x="76850" y="373583"/>
                </a:lnTo>
                <a:lnTo>
                  <a:pt x="62434" y="370619"/>
                </a:lnTo>
                <a:lnTo>
                  <a:pt x="50355" y="362450"/>
                </a:lnTo>
                <a:lnTo>
                  <a:pt x="42052" y="350153"/>
                </a:lnTo>
                <a:lnTo>
                  <a:pt x="38964" y="334810"/>
                </a:lnTo>
                <a:lnTo>
                  <a:pt x="41882" y="320166"/>
                </a:lnTo>
                <a:lnTo>
                  <a:pt x="49631" y="309386"/>
                </a:lnTo>
                <a:lnTo>
                  <a:pt x="60628" y="302752"/>
                </a:lnTo>
                <a:lnTo>
                  <a:pt x="73394" y="300481"/>
                </a:lnTo>
                <a:lnTo>
                  <a:pt x="127173" y="300481"/>
                </a:lnTo>
                <a:lnTo>
                  <a:pt x="137979" y="299655"/>
                </a:lnTo>
                <a:lnTo>
                  <a:pt x="147151" y="297178"/>
                </a:lnTo>
                <a:lnTo>
                  <a:pt x="155064" y="293050"/>
                </a:lnTo>
                <a:lnTo>
                  <a:pt x="162092" y="287274"/>
                </a:lnTo>
                <a:lnTo>
                  <a:pt x="346771" y="105625"/>
                </a:lnTo>
                <a:lnTo>
                  <a:pt x="291713" y="105625"/>
                </a:lnTo>
                <a:lnTo>
                  <a:pt x="291713" y="81127"/>
                </a:lnTo>
                <a:lnTo>
                  <a:pt x="279478" y="51825"/>
                </a:lnTo>
                <a:lnTo>
                  <a:pt x="252561" y="42165"/>
                </a:lnTo>
                <a:close/>
              </a:path>
              <a:path w="596900" h="412750">
                <a:moveTo>
                  <a:pt x="586196" y="38506"/>
                </a:moveTo>
                <a:lnTo>
                  <a:pt x="523240" y="38506"/>
                </a:lnTo>
                <a:lnTo>
                  <a:pt x="536994" y="42171"/>
                </a:lnTo>
                <a:lnTo>
                  <a:pt x="547628" y="51225"/>
                </a:lnTo>
                <a:lnTo>
                  <a:pt x="554488" y="62755"/>
                </a:lnTo>
                <a:lnTo>
                  <a:pt x="556920" y="73850"/>
                </a:lnTo>
                <a:lnTo>
                  <a:pt x="555033" y="85336"/>
                </a:lnTo>
                <a:lnTo>
                  <a:pt x="549036" y="97726"/>
                </a:lnTo>
                <a:lnTo>
                  <a:pt x="538425" y="107640"/>
                </a:lnTo>
                <a:lnTo>
                  <a:pt x="522693" y="111696"/>
                </a:lnTo>
                <a:lnTo>
                  <a:pt x="472947" y="111696"/>
                </a:lnTo>
                <a:lnTo>
                  <a:pt x="459121" y="112337"/>
                </a:lnTo>
                <a:lnTo>
                  <a:pt x="448331" y="114641"/>
                </a:lnTo>
                <a:lnTo>
                  <a:pt x="439217" y="119181"/>
                </a:lnTo>
                <a:lnTo>
                  <a:pt x="430420" y="126530"/>
                </a:lnTo>
                <a:lnTo>
                  <a:pt x="192712" y="360349"/>
                </a:lnTo>
                <a:lnTo>
                  <a:pt x="185005" y="366414"/>
                </a:lnTo>
                <a:lnTo>
                  <a:pt x="176245" y="370519"/>
                </a:lnTo>
                <a:lnTo>
                  <a:pt x="166351" y="372847"/>
                </a:lnTo>
                <a:lnTo>
                  <a:pt x="155240" y="373583"/>
                </a:lnTo>
                <a:lnTo>
                  <a:pt x="233067" y="373583"/>
                </a:lnTo>
                <a:lnTo>
                  <a:pt x="454421" y="156514"/>
                </a:lnTo>
                <a:lnTo>
                  <a:pt x="459459" y="152120"/>
                </a:lnTo>
                <a:lnTo>
                  <a:pt x="462252" y="150749"/>
                </a:lnTo>
                <a:lnTo>
                  <a:pt x="529170" y="150749"/>
                </a:lnTo>
                <a:lnTo>
                  <a:pt x="551583" y="145161"/>
                </a:lnTo>
                <a:lnTo>
                  <a:pt x="573551" y="129489"/>
                </a:lnTo>
                <a:lnTo>
                  <a:pt x="590260" y="105368"/>
                </a:lnTo>
                <a:lnTo>
                  <a:pt x="596900" y="74434"/>
                </a:lnTo>
                <a:lnTo>
                  <a:pt x="590183" y="44001"/>
                </a:lnTo>
                <a:lnTo>
                  <a:pt x="586196" y="38506"/>
                </a:lnTo>
                <a:close/>
              </a:path>
              <a:path w="596900" h="412750">
                <a:moveTo>
                  <a:pt x="526872" y="0"/>
                </a:moveTo>
                <a:lnTo>
                  <a:pt x="434891" y="0"/>
                </a:lnTo>
                <a:lnTo>
                  <a:pt x="419847" y="1418"/>
                </a:lnTo>
                <a:lnTo>
                  <a:pt x="404200" y="5616"/>
                </a:lnTo>
                <a:lnTo>
                  <a:pt x="389382" y="12505"/>
                </a:lnTo>
                <a:lnTo>
                  <a:pt x="376830" y="21996"/>
                </a:lnTo>
                <a:lnTo>
                  <a:pt x="291713" y="105625"/>
                </a:lnTo>
                <a:lnTo>
                  <a:pt x="346771" y="105625"/>
                </a:lnTo>
                <a:lnTo>
                  <a:pt x="403816" y="49517"/>
                </a:lnTo>
                <a:lnTo>
                  <a:pt x="411365" y="43665"/>
                </a:lnTo>
                <a:lnTo>
                  <a:pt x="419544" y="40339"/>
                </a:lnTo>
                <a:lnTo>
                  <a:pt x="429029" y="38849"/>
                </a:lnTo>
                <a:lnTo>
                  <a:pt x="440495" y="38506"/>
                </a:lnTo>
                <a:lnTo>
                  <a:pt x="586196" y="38506"/>
                </a:lnTo>
                <a:lnTo>
                  <a:pt x="573154" y="20529"/>
                </a:lnTo>
                <a:lnTo>
                  <a:pt x="550490" y="5401"/>
                </a:lnTo>
                <a:lnTo>
                  <a:pt x="526872" y="0"/>
                </a:lnTo>
                <a:close/>
              </a:path>
            </a:pathLst>
          </a:custGeom>
          <a:solidFill>
            <a:srgbClr val="FFFFFF"/>
          </a:solidFill>
        </p:spPr>
        <p:txBody>
          <a:bodyPr lIns="0" tIns="0" rIns="0" bIns="0"/>
          <a:lstStyle/>
          <a:p>
            <a:pPr hangingPunct="1">
              <a:defRPr/>
            </a:pPr>
            <a:endParaRPr>
              <a:solidFill>
                <a:prstClr val="black"/>
              </a:solidFill>
              <a:cs typeface="+mn-cs"/>
            </a:endParaRPr>
          </a:p>
        </p:txBody>
      </p:sp>
      <p:sp>
        <p:nvSpPr>
          <p:cNvPr id="33" name="object 33"/>
          <p:cNvSpPr/>
          <p:nvPr/>
        </p:nvSpPr>
        <p:spPr>
          <a:xfrm>
            <a:off x="741363" y="5478463"/>
            <a:ext cx="520700" cy="5207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lIns="0" tIns="0" rIns="0" bIns="0"/>
          <a:lstStyle/>
          <a:p>
            <a:pPr hangingPunct="1">
              <a:defRPr/>
            </a:pPr>
            <a:endParaRPr>
              <a:solidFill>
                <a:prstClr val="black"/>
              </a:solidFill>
              <a:cs typeface="+mn-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Заголовок 1"/>
          <p:cNvSpPr>
            <a:spLocks noGrp="1"/>
          </p:cNvSpPr>
          <p:nvPr>
            <p:ph type="title"/>
          </p:nvPr>
        </p:nvSpPr>
        <p:spPr>
          <a:xfrm>
            <a:off x="2771775" y="44450"/>
            <a:ext cx="6372225" cy="990600"/>
          </a:xfrm>
        </p:spPr>
        <p:txBody>
          <a:bodyPr/>
          <a:lstStyle/>
          <a:p>
            <a:r>
              <a:rPr lang="ru-RU" altLang="ru-RU" sz="3200" smtClean="0">
                <a:latin typeface="Times New Roman" pitchFamily="18" charset="0"/>
                <a:cs typeface="Times New Roman" pitchFamily="18" charset="0"/>
              </a:rPr>
              <a:t>ПРИМЕР       </a:t>
            </a:r>
            <a:br>
              <a:rPr lang="ru-RU" altLang="ru-RU" sz="3200" smtClean="0">
                <a:latin typeface="Times New Roman" pitchFamily="18" charset="0"/>
                <a:cs typeface="Times New Roman" pitchFamily="18" charset="0"/>
              </a:rPr>
            </a:br>
            <a:r>
              <a:rPr lang="ru-RU" altLang="ru-RU" sz="3200" smtClean="0">
                <a:latin typeface="Times New Roman" pitchFamily="18" charset="0"/>
                <a:cs typeface="Times New Roman" pitchFamily="18" charset="0"/>
              </a:rPr>
              <a:t>КДР по математике -7</a:t>
            </a:r>
          </a:p>
        </p:txBody>
      </p:sp>
      <p:sp>
        <p:nvSpPr>
          <p:cNvPr id="3" name="Объект 2"/>
          <p:cNvSpPr>
            <a:spLocks noGrp="1"/>
          </p:cNvSpPr>
          <p:nvPr>
            <p:ph sz="half" idx="2"/>
          </p:nvPr>
        </p:nvSpPr>
        <p:spPr>
          <a:xfrm>
            <a:off x="107950" y="1739900"/>
            <a:ext cx="8856663" cy="2452688"/>
          </a:xfrm>
        </p:spPr>
        <p:txBody>
          <a:bodyPr/>
          <a:lstStyle/>
          <a:p>
            <a:pPr marL="0" indent="0">
              <a:buFont typeface="Wingdings" pitchFamily="2" charset="2"/>
              <a:buNone/>
              <a:defRPr/>
            </a:pPr>
            <a:r>
              <a:rPr lang="ru-RU" sz="2000" dirty="0">
                <a:latin typeface="Times New Roman" panose="02020603050405020304" pitchFamily="18" charset="0"/>
                <a:cs typeface="Times New Roman" panose="02020603050405020304" pitchFamily="18" charset="0"/>
              </a:rPr>
              <a:t>Краевая контрольная работа ККР-7 проводилась для того, чтобы:</a:t>
            </a:r>
          </a:p>
          <a:p>
            <a:pPr>
              <a:defRPr/>
            </a:pPr>
            <a:r>
              <a:rPr lang="ru-RU" sz="2000" dirty="0">
                <a:latin typeface="Times New Roman" panose="02020603050405020304" pitchFamily="18" charset="0"/>
                <a:cs typeface="Times New Roman" panose="02020603050405020304" pitchFamily="18" charset="0"/>
              </a:rPr>
              <a:t>осуществить оценку учебных достижений за курс математики учеников, закончивших 6 классов основной школы и обучавшихся по ФГОС.</a:t>
            </a:r>
          </a:p>
          <a:p>
            <a:pPr>
              <a:defRPr/>
            </a:pPr>
            <a:r>
              <a:rPr lang="ru-RU" sz="2000" dirty="0">
                <a:latin typeface="Times New Roman" panose="02020603050405020304" pitchFamily="18" charset="0"/>
                <a:cs typeface="Times New Roman" panose="02020603050405020304" pitchFamily="18" charset="0"/>
              </a:rPr>
              <a:t>предоставить ориентиры учителям и администрации для определения направлений корректировки образовательного процесса</a:t>
            </a:r>
            <a:r>
              <a:rPr lang="ru-RU" sz="2000" dirty="0" smtClean="0">
                <a:latin typeface="Times New Roman" panose="02020603050405020304" pitchFamily="18" charset="0"/>
                <a:cs typeface="Times New Roman" panose="02020603050405020304" pitchFamily="18" charset="0"/>
              </a:rPr>
              <a:t>.</a:t>
            </a:r>
          </a:p>
          <a:p>
            <a:pPr>
              <a:defRPr/>
            </a:pPr>
            <a:endParaRPr lang="ru-RU" sz="1800" dirty="0">
              <a:latin typeface="Times New Roman" panose="02020603050405020304" pitchFamily="18" charset="0"/>
              <a:cs typeface="Times New Roman" panose="02020603050405020304" pitchFamily="18" charset="0"/>
            </a:endParaRPr>
          </a:p>
          <a:p>
            <a:pPr marL="0" indent="0" algn="ctr">
              <a:buFont typeface="Wingdings" pitchFamily="2" charset="2"/>
              <a:buNone/>
              <a:defRPr/>
            </a:pPr>
            <a:r>
              <a:rPr lang="ru-RU" sz="1600" b="1" dirty="0"/>
              <a:t>Распределение участников по уровням </a:t>
            </a:r>
            <a:r>
              <a:rPr lang="ru-RU" sz="1600" b="1" dirty="0" err="1"/>
              <a:t>сформированности</a:t>
            </a:r>
            <a:r>
              <a:rPr lang="ru-RU" sz="1600" b="1" dirty="0"/>
              <a:t> </a:t>
            </a:r>
            <a:r>
              <a:rPr lang="ru-RU" sz="1600" b="1" dirty="0" smtClean="0"/>
              <a:t>ключевых </a:t>
            </a:r>
            <a:r>
              <a:rPr lang="ru-RU" sz="1600" b="1" dirty="0"/>
              <a:t>предметных умений </a:t>
            </a:r>
            <a:endParaRPr lang="ru-RU" sz="1600" b="1" dirty="0">
              <a:latin typeface="Times New Roman" panose="02020603050405020304" pitchFamily="18" charset="0"/>
              <a:cs typeface="Times New Roman" panose="02020603050405020304" pitchFamily="18" charset="0"/>
            </a:endParaRPr>
          </a:p>
        </p:txBody>
      </p:sp>
      <p:graphicFrame>
        <p:nvGraphicFramePr>
          <p:cNvPr id="5" name="Объект 4"/>
          <p:cNvGraphicFramePr>
            <a:graphicFrameLocks noGrp="1"/>
          </p:cNvGraphicFramePr>
          <p:nvPr>
            <p:ph sz="half" idx="3"/>
          </p:nvPr>
        </p:nvGraphicFramePr>
        <p:xfrm>
          <a:off x="0" y="4314825"/>
          <a:ext cx="9144000" cy="2543175"/>
        </p:xfrm>
        <a:graphic>
          <a:graphicData uri="http://schemas.openxmlformats.org/drawingml/2006/table">
            <a:tbl>
              <a:tblPr firstRow="1" firstCol="1" bandRow="1">
                <a:tableStyleId>{5C22544A-7EE6-4342-B048-85BDC9FD1C3A}</a:tableStyleId>
              </a:tblPr>
              <a:tblGrid>
                <a:gridCol w="4071491"/>
                <a:gridCol w="2788773"/>
                <a:gridCol w="2283736"/>
              </a:tblGrid>
              <a:tr h="726854">
                <a:tc>
                  <a:txBody>
                    <a:bodyPr/>
                    <a:lstStyle/>
                    <a:p>
                      <a:pPr algn="ctr">
                        <a:lnSpc>
                          <a:spcPct val="115000"/>
                        </a:lnSpc>
                        <a:spcAft>
                          <a:spcPts val="1000"/>
                        </a:spcAft>
                      </a:pPr>
                      <a:r>
                        <a:rPr lang="ru-RU" sz="2000" dirty="0">
                          <a:solidFill>
                            <a:schemeClr val="tx1"/>
                          </a:solidFill>
                          <a:effectLst/>
                        </a:rPr>
                        <a:t>Продемонстрированный уровень</a:t>
                      </a:r>
                      <a:endParaRPr lang="ru-RU"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876" marR="23876" marT="0" marB="0" anchor="ctr"/>
                </a:tc>
                <a:tc>
                  <a:txBody>
                    <a:bodyPr/>
                    <a:lstStyle/>
                    <a:p>
                      <a:pPr algn="ctr">
                        <a:lnSpc>
                          <a:spcPct val="115000"/>
                        </a:lnSpc>
                        <a:spcAft>
                          <a:spcPts val="1000"/>
                        </a:spcAft>
                      </a:pPr>
                      <a:r>
                        <a:rPr lang="ru-RU" sz="2000" dirty="0">
                          <a:solidFill>
                            <a:schemeClr val="tx1"/>
                          </a:solidFill>
                          <a:effectLst/>
                        </a:rPr>
                        <a:t>Количество</a:t>
                      </a:r>
                      <a:endParaRPr lang="ru-RU"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876" marR="23876" marT="0" marB="0" anchor="ctr"/>
                </a:tc>
                <a:tc>
                  <a:txBody>
                    <a:bodyPr/>
                    <a:lstStyle/>
                    <a:p>
                      <a:pPr algn="ctr">
                        <a:lnSpc>
                          <a:spcPct val="115000"/>
                        </a:lnSpc>
                        <a:spcAft>
                          <a:spcPts val="1000"/>
                        </a:spcAft>
                      </a:pPr>
                      <a:r>
                        <a:rPr lang="ru-RU" sz="2000">
                          <a:solidFill>
                            <a:schemeClr val="tx1"/>
                          </a:solidFill>
                          <a:effectLst/>
                        </a:rPr>
                        <a:t>Доля учеников</a:t>
                      </a:r>
                      <a:endParaRPr lang="ru-RU"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876" marR="23876" marT="0" marB="0" anchor="ctr"/>
                </a:tc>
              </a:tr>
              <a:tr h="440122">
                <a:tc>
                  <a:txBody>
                    <a:bodyPr/>
                    <a:lstStyle/>
                    <a:p>
                      <a:pPr>
                        <a:lnSpc>
                          <a:spcPct val="115000"/>
                        </a:lnSpc>
                        <a:spcAft>
                          <a:spcPts val="1000"/>
                        </a:spcAft>
                      </a:pPr>
                      <a:r>
                        <a:rPr lang="ru-RU" sz="2000" dirty="0">
                          <a:solidFill>
                            <a:schemeClr val="tx1"/>
                          </a:solidFill>
                          <a:effectLst/>
                        </a:rPr>
                        <a:t>Повышенный</a:t>
                      </a:r>
                      <a:endParaRPr lang="ru-RU"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876" marR="23876" marT="0" marB="0" anchor="ctr"/>
                </a:tc>
                <a:tc>
                  <a:txBody>
                    <a:bodyPr/>
                    <a:lstStyle/>
                    <a:p>
                      <a:pPr algn="ctr">
                        <a:lnSpc>
                          <a:spcPct val="115000"/>
                        </a:lnSpc>
                        <a:spcAft>
                          <a:spcPts val="1000"/>
                        </a:spcAft>
                      </a:pPr>
                      <a:r>
                        <a:rPr lang="ru-RU" sz="2000" dirty="0">
                          <a:solidFill>
                            <a:schemeClr val="tx1"/>
                          </a:solidFill>
                          <a:effectLst/>
                        </a:rPr>
                        <a:t>4771</a:t>
                      </a:r>
                      <a:endParaRPr lang="ru-RU"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876" marR="23876" marT="0" marB="0" anchor="ctr"/>
                </a:tc>
                <a:tc>
                  <a:txBody>
                    <a:bodyPr/>
                    <a:lstStyle/>
                    <a:p>
                      <a:pPr algn="ctr">
                        <a:lnSpc>
                          <a:spcPct val="115000"/>
                        </a:lnSpc>
                        <a:spcAft>
                          <a:spcPts val="1000"/>
                        </a:spcAft>
                      </a:pPr>
                      <a:r>
                        <a:rPr lang="ru-RU" sz="2000">
                          <a:solidFill>
                            <a:schemeClr val="tx1"/>
                          </a:solidFill>
                          <a:effectLst/>
                        </a:rPr>
                        <a:t>17,40%</a:t>
                      </a:r>
                      <a:endParaRPr lang="ru-RU"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876" marR="23876" marT="0" marB="0" anchor="ctr"/>
                </a:tc>
              </a:tr>
              <a:tr h="440122">
                <a:tc>
                  <a:txBody>
                    <a:bodyPr/>
                    <a:lstStyle/>
                    <a:p>
                      <a:pPr>
                        <a:lnSpc>
                          <a:spcPct val="115000"/>
                        </a:lnSpc>
                        <a:spcAft>
                          <a:spcPts val="1000"/>
                        </a:spcAft>
                      </a:pPr>
                      <a:r>
                        <a:rPr lang="ru-RU" sz="2000" dirty="0">
                          <a:solidFill>
                            <a:schemeClr val="tx1"/>
                          </a:solidFill>
                          <a:effectLst/>
                        </a:rPr>
                        <a:t>Базовый </a:t>
                      </a:r>
                      <a:r>
                        <a:rPr lang="en-US" sz="2000" dirty="0">
                          <a:solidFill>
                            <a:schemeClr val="tx1"/>
                          </a:solidFill>
                          <a:effectLst/>
                        </a:rPr>
                        <a:t>II</a:t>
                      </a:r>
                      <a:endParaRPr lang="ru-RU"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876" marR="23876" marT="0" marB="0" anchor="ctr"/>
                </a:tc>
                <a:tc>
                  <a:txBody>
                    <a:bodyPr/>
                    <a:lstStyle/>
                    <a:p>
                      <a:pPr algn="ctr">
                        <a:lnSpc>
                          <a:spcPct val="115000"/>
                        </a:lnSpc>
                        <a:spcAft>
                          <a:spcPts val="1000"/>
                        </a:spcAft>
                      </a:pPr>
                      <a:r>
                        <a:rPr lang="ru-RU" sz="2000" dirty="0">
                          <a:solidFill>
                            <a:schemeClr val="tx1"/>
                          </a:solidFill>
                          <a:effectLst/>
                        </a:rPr>
                        <a:t>7847</a:t>
                      </a:r>
                      <a:endParaRPr lang="ru-RU"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876" marR="23876" marT="0" marB="0" anchor="ctr"/>
                </a:tc>
                <a:tc>
                  <a:txBody>
                    <a:bodyPr/>
                    <a:lstStyle/>
                    <a:p>
                      <a:pPr algn="ctr">
                        <a:lnSpc>
                          <a:spcPct val="115000"/>
                        </a:lnSpc>
                        <a:spcAft>
                          <a:spcPts val="1000"/>
                        </a:spcAft>
                      </a:pPr>
                      <a:r>
                        <a:rPr lang="ru-RU" sz="2000">
                          <a:solidFill>
                            <a:schemeClr val="tx1"/>
                          </a:solidFill>
                          <a:effectLst/>
                        </a:rPr>
                        <a:t>28,63%</a:t>
                      </a:r>
                      <a:endParaRPr lang="ru-RU"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876" marR="23876" marT="0" marB="0" anchor="ctr"/>
                </a:tc>
              </a:tr>
              <a:tr h="440122">
                <a:tc>
                  <a:txBody>
                    <a:bodyPr/>
                    <a:lstStyle/>
                    <a:p>
                      <a:pPr>
                        <a:lnSpc>
                          <a:spcPct val="115000"/>
                        </a:lnSpc>
                        <a:spcAft>
                          <a:spcPts val="1000"/>
                        </a:spcAft>
                      </a:pPr>
                      <a:r>
                        <a:rPr lang="ru-RU" sz="2000" dirty="0">
                          <a:solidFill>
                            <a:schemeClr val="tx1"/>
                          </a:solidFill>
                          <a:effectLst/>
                        </a:rPr>
                        <a:t>Базовый</a:t>
                      </a:r>
                      <a:r>
                        <a:rPr lang="en-US" sz="2000" dirty="0">
                          <a:solidFill>
                            <a:schemeClr val="tx1"/>
                          </a:solidFill>
                          <a:effectLst/>
                        </a:rPr>
                        <a:t> I</a:t>
                      </a:r>
                      <a:endParaRPr lang="ru-RU"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876" marR="23876" marT="0" marB="0" anchor="ctr"/>
                </a:tc>
                <a:tc>
                  <a:txBody>
                    <a:bodyPr/>
                    <a:lstStyle/>
                    <a:p>
                      <a:pPr algn="ctr">
                        <a:lnSpc>
                          <a:spcPct val="115000"/>
                        </a:lnSpc>
                        <a:spcAft>
                          <a:spcPts val="1000"/>
                        </a:spcAft>
                      </a:pPr>
                      <a:r>
                        <a:rPr lang="ru-RU" sz="2000" dirty="0">
                          <a:solidFill>
                            <a:schemeClr val="tx1"/>
                          </a:solidFill>
                          <a:effectLst/>
                        </a:rPr>
                        <a:t>7280</a:t>
                      </a:r>
                      <a:endParaRPr lang="ru-RU"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876" marR="23876" marT="0" marB="0" anchor="ctr"/>
                </a:tc>
                <a:tc>
                  <a:txBody>
                    <a:bodyPr/>
                    <a:lstStyle/>
                    <a:p>
                      <a:pPr algn="ctr">
                        <a:lnSpc>
                          <a:spcPct val="115000"/>
                        </a:lnSpc>
                        <a:spcAft>
                          <a:spcPts val="1000"/>
                        </a:spcAft>
                      </a:pPr>
                      <a:r>
                        <a:rPr lang="ru-RU" sz="2000" dirty="0">
                          <a:solidFill>
                            <a:schemeClr val="tx1"/>
                          </a:solidFill>
                          <a:effectLst/>
                        </a:rPr>
                        <a:t>26,56%</a:t>
                      </a:r>
                      <a:endParaRPr lang="ru-RU"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876" marR="23876" marT="0" marB="0" anchor="ctr"/>
                </a:tc>
              </a:tr>
              <a:tr h="495954">
                <a:tc>
                  <a:txBody>
                    <a:bodyPr/>
                    <a:lstStyle/>
                    <a:p>
                      <a:pPr>
                        <a:lnSpc>
                          <a:spcPct val="115000"/>
                        </a:lnSpc>
                        <a:spcAft>
                          <a:spcPts val="1000"/>
                        </a:spcAft>
                      </a:pPr>
                      <a:r>
                        <a:rPr lang="ru-RU" sz="2000" dirty="0">
                          <a:solidFill>
                            <a:schemeClr val="tx1"/>
                          </a:solidFill>
                          <a:effectLst/>
                        </a:rPr>
                        <a:t>Ниже базового</a:t>
                      </a:r>
                      <a:endParaRPr lang="ru-RU"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876" marR="23876" marT="0" marB="0" anchor="ctr"/>
                </a:tc>
                <a:tc>
                  <a:txBody>
                    <a:bodyPr/>
                    <a:lstStyle/>
                    <a:p>
                      <a:pPr algn="ctr">
                        <a:lnSpc>
                          <a:spcPct val="115000"/>
                        </a:lnSpc>
                        <a:spcAft>
                          <a:spcPts val="1000"/>
                        </a:spcAft>
                      </a:pPr>
                      <a:r>
                        <a:rPr lang="ru-RU" sz="2000">
                          <a:solidFill>
                            <a:schemeClr val="tx1"/>
                          </a:solidFill>
                          <a:effectLst/>
                        </a:rPr>
                        <a:t>7515</a:t>
                      </a:r>
                      <a:endParaRPr lang="ru-RU"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876" marR="23876" marT="0" marB="0" anchor="ctr"/>
                </a:tc>
                <a:tc>
                  <a:txBody>
                    <a:bodyPr/>
                    <a:lstStyle/>
                    <a:p>
                      <a:pPr algn="ctr">
                        <a:lnSpc>
                          <a:spcPct val="115000"/>
                        </a:lnSpc>
                        <a:spcAft>
                          <a:spcPts val="1000"/>
                        </a:spcAft>
                      </a:pPr>
                      <a:r>
                        <a:rPr lang="ru-RU" sz="2000" dirty="0">
                          <a:solidFill>
                            <a:schemeClr val="tx1"/>
                          </a:solidFill>
                          <a:effectLst/>
                        </a:rPr>
                        <a:t>27,41%</a:t>
                      </a:r>
                      <a:endParaRPr lang="ru-RU"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876" marR="23876" marT="0" marB="0" anchor="ctr"/>
                </a:tc>
              </a:tr>
            </a:tbl>
          </a:graphicData>
        </a:graphic>
      </p:graphicFrame>
      <p:sp>
        <p:nvSpPr>
          <p:cNvPr id="59422" name="Rectangle 1"/>
          <p:cNvSpPr>
            <a:spLocks noChangeArrowheads="1"/>
          </p:cNvSpPr>
          <p:nvPr/>
        </p:nvSpPr>
        <p:spPr bwMode="auto">
          <a:xfrm>
            <a:off x="-13000038" y="90488"/>
            <a:ext cx="3965098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ru-RU" altLang="ru-RU" sz="1200">
                <a:latin typeface="Times New Roman" pitchFamily="18" charset="0"/>
              </a:rPr>
              <a:t>Таблица 3. Распределение участников по уровням сформированности ключевых предметных умений </a:t>
            </a:r>
            <a:endParaRPr lang="ru-RU" altLang="ru-RU"/>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Заголовок 1"/>
          <p:cNvSpPr>
            <a:spLocks noGrp="1"/>
          </p:cNvSpPr>
          <p:nvPr>
            <p:ph type="title"/>
          </p:nvPr>
        </p:nvSpPr>
        <p:spPr/>
        <p:txBody>
          <a:bodyPr/>
          <a:lstStyle/>
          <a:p>
            <a:endParaRPr lang="ru-RU" altLang="ru-RU" smtClean="0">
              <a:latin typeface="Times New Roman" pitchFamily="18" charset="0"/>
              <a:cs typeface="Times New Roman" pitchFamily="18" charset="0"/>
            </a:endParaRPr>
          </a:p>
        </p:txBody>
      </p:sp>
      <p:sp>
        <p:nvSpPr>
          <p:cNvPr id="60419" name="Объект 2"/>
          <p:cNvSpPr>
            <a:spLocks noGrp="1"/>
          </p:cNvSpPr>
          <p:nvPr>
            <p:ph sz="half" idx="2"/>
          </p:nvPr>
        </p:nvSpPr>
        <p:spPr>
          <a:xfrm>
            <a:off x="-612775" y="6367463"/>
            <a:ext cx="8324850" cy="446087"/>
          </a:xfrm>
        </p:spPr>
        <p:txBody>
          <a:bodyPr/>
          <a:lstStyle/>
          <a:p>
            <a:endParaRPr lang="ru-RU" altLang="ru-RU" smtClean="0"/>
          </a:p>
        </p:txBody>
      </p:sp>
      <p:sp>
        <p:nvSpPr>
          <p:cNvPr id="60420" name="Объект 3"/>
          <p:cNvSpPr>
            <a:spLocks noGrp="1"/>
          </p:cNvSpPr>
          <p:nvPr>
            <p:ph sz="half" idx="3"/>
          </p:nvPr>
        </p:nvSpPr>
        <p:spPr>
          <a:xfrm>
            <a:off x="2411413" y="6391275"/>
            <a:ext cx="3978275" cy="446088"/>
          </a:xfrm>
        </p:spPr>
        <p:txBody>
          <a:bodyPr/>
          <a:lstStyle/>
          <a:p>
            <a:endParaRPr lang="ru-RU" altLang="ru-RU" smtClean="0"/>
          </a:p>
        </p:txBody>
      </p:sp>
      <p:pic>
        <p:nvPicPr>
          <p:cNvPr id="60421" name="Рисунок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24050"/>
            <a:ext cx="9144000"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2" name="Прямоугольник 5"/>
          <p:cNvSpPr>
            <a:spLocks noChangeArrowheads="1"/>
          </p:cNvSpPr>
          <p:nvPr/>
        </p:nvSpPr>
        <p:spPr bwMode="auto">
          <a:xfrm>
            <a:off x="508000" y="1255713"/>
            <a:ext cx="89201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ru-RU" altLang="ru-RU" b="1"/>
              <a:t>Результаты выполнения семиклассниками 2016 г. </a:t>
            </a:r>
          </a:p>
          <a:p>
            <a:r>
              <a:rPr lang="ru-RU" altLang="ru-RU" b="1"/>
              <a:t>ККР-4 в 2014 					 ККР-7 в 2016 г.</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Заголовок 1"/>
          <p:cNvSpPr>
            <a:spLocks noGrp="1"/>
          </p:cNvSpPr>
          <p:nvPr>
            <p:ph type="title"/>
          </p:nvPr>
        </p:nvSpPr>
        <p:spPr>
          <a:xfrm>
            <a:off x="2627313" y="44450"/>
            <a:ext cx="6516687" cy="990600"/>
          </a:xfrm>
        </p:spPr>
        <p:txBody>
          <a:bodyPr/>
          <a:lstStyle/>
          <a:p>
            <a:r>
              <a:rPr lang="ru-RU" altLang="ru-RU" sz="2400" smtClean="0">
                <a:latin typeface="Times New Roman" pitchFamily="18" charset="0"/>
                <a:cs typeface="Times New Roman" pitchFamily="18" charset="0"/>
              </a:rPr>
              <a:t>Анализ результатов краевой контрольной работы по математике, которую эти обучающиеся выполняли в 2014 году.</a:t>
            </a:r>
          </a:p>
        </p:txBody>
      </p:sp>
      <p:sp>
        <p:nvSpPr>
          <p:cNvPr id="61443" name="Объект 2"/>
          <p:cNvSpPr>
            <a:spLocks noGrp="1"/>
          </p:cNvSpPr>
          <p:nvPr>
            <p:ph sz="half" idx="2"/>
          </p:nvPr>
        </p:nvSpPr>
        <p:spPr>
          <a:xfrm>
            <a:off x="6350" y="1782763"/>
            <a:ext cx="8928100" cy="4857750"/>
          </a:xfrm>
        </p:spPr>
        <p:txBody>
          <a:bodyPr/>
          <a:lstStyle/>
          <a:p>
            <a:r>
              <a:rPr lang="ru-RU" altLang="ru-RU" sz="1600" b="1" i="1" smtClean="0"/>
              <a:t>Группа 1.</a:t>
            </a:r>
            <a:r>
              <a:rPr lang="ru-RU" altLang="ru-RU" sz="1600" smtClean="0"/>
              <a:t> Ученики, не достигшие даже базового уровня подготовки - 17% выпускников начальной школы. В отчете за 2014 г. отмечалось, что эти ученики не освоили более трети программы начальной школы по математике, при этом 84% из них успешно справились с отдельными заданиями повышенного уровня. Был сделан вывод, что </a:t>
            </a:r>
            <a:r>
              <a:rPr lang="ru-RU" altLang="ru-RU" sz="1600" b="1" smtClean="0"/>
              <a:t>обучающиеся данной группы фактически не готовы к обучению в следующей ступени. Они способны осваивать программу по математике при условии особой поддержки в основной школе.</a:t>
            </a:r>
          </a:p>
          <a:p>
            <a:r>
              <a:rPr lang="ru-RU" altLang="ru-RU" sz="1600" b="1" i="1" smtClean="0"/>
              <a:t>Группа 2.</a:t>
            </a:r>
            <a:r>
              <a:rPr lang="ru-RU" altLang="ru-RU" sz="1600" smtClean="0"/>
              <a:t> Ученики, достигшие только уровня базовой подготовки - 60% выпускников начальной школы. Эти ученики изучали математику в основном формально – им достаточно было опознать задание и применить для его решения соответствующий алгоритм. Был </a:t>
            </a:r>
            <a:r>
              <a:rPr lang="ru-RU" altLang="ru-RU" sz="1600" b="1" smtClean="0"/>
              <a:t>сделан вывод, что в подростковой школе у отличников из этой группы могут снизиться показатели успеваемости, всем будет сложно самостоятельно разбираться с незнакомыми заданиями, анализировать данные, использовать математический аппарат на других уроках.</a:t>
            </a:r>
          </a:p>
          <a:p>
            <a:r>
              <a:rPr lang="ru-RU" altLang="ru-RU" sz="1600" b="1" i="1" smtClean="0"/>
              <a:t>Группа 3.</a:t>
            </a:r>
            <a:r>
              <a:rPr lang="ru-RU" altLang="ru-RU" sz="1600" b="1" smtClean="0"/>
              <a:t> </a:t>
            </a:r>
            <a:r>
              <a:rPr lang="ru-RU" altLang="ru-RU" sz="1600" smtClean="0"/>
              <a:t>Ученики, достигшие уровня осознанного владения учебными действиями - 23% выпускников начальной школы. Был сделан прогноз, что </a:t>
            </a:r>
            <a:r>
              <a:rPr lang="ru-RU" altLang="ru-RU" sz="1600" b="1" smtClean="0"/>
              <a:t>в самом начале подростковой школы эти ученики смогут самостоятельно выполнять более трудные задания, самостоятельно изучать простую новую тему, проводить несложные исследования, интерпретировать новую, применять полученные в начальной школе знания на практике. Однако им может стать неинтересно работать только по заданному правилу или образцу и выполнять только стандартные задания учебника</a:t>
            </a:r>
          </a:p>
        </p:txBody>
      </p:sp>
      <p:sp>
        <p:nvSpPr>
          <p:cNvPr id="5" name="Объект 4"/>
          <p:cNvSpPr>
            <a:spLocks noGrp="1"/>
          </p:cNvSpPr>
          <p:nvPr>
            <p:ph sz="half" idx="3"/>
          </p:nvPr>
        </p:nvSpPr>
        <p:spPr>
          <a:xfrm>
            <a:off x="600075" y="1268413"/>
            <a:ext cx="8543925" cy="514350"/>
          </a:xfrm>
        </p:spPr>
        <p:txBody>
          <a:bodyPr/>
          <a:lstStyle/>
          <a:p>
            <a:pPr marL="0" indent="0">
              <a:buFont typeface="Wingdings" pitchFamily="2" charset="2"/>
              <a:buNone/>
              <a:defRPr/>
            </a:pPr>
            <a:r>
              <a:rPr lang="ru-RU" sz="3200" dirty="0" smtClean="0"/>
              <a:t>Эта </a:t>
            </a:r>
            <a:r>
              <a:rPr lang="ru-RU" sz="3200" dirty="0"/>
              <a:t>работа выявила три группы учеников:</a:t>
            </a:r>
          </a:p>
          <a:p>
            <a:pPr>
              <a:defRPr/>
            </a:pPr>
            <a:endParaRPr lang="ru-RU"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Заголовок 1"/>
          <p:cNvSpPr>
            <a:spLocks noGrp="1"/>
          </p:cNvSpPr>
          <p:nvPr>
            <p:ph type="title"/>
          </p:nvPr>
        </p:nvSpPr>
        <p:spPr>
          <a:xfrm>
            <a:off x="2771775" y="44450"/>
            <a:ext cx="6192838" cy="990600"/>
          </a:xfrm>
        </p:spPr>
        <p:txBody>
          <a:bodyPr/>
          <a:lstStyle/>
          <a:p>
            <a:r>
              <a:rPr lang="ru-RU" altLang="ru-RU" sz="3200" smtClean="0">
                <a:latin typeface="Times New Roman" pitchFamily="18" charset="0"/>
                <a:cs typeface="Times New Roman" pitchFamily="18" charset="0"/>
              </a:rPr>
              <a:t>Возможные причины сложившейся ситуации </a:t>
            </a:r>
          </a:p>
        </p:txBody>
      </p:sp>
      <p:sp>
        <p:nvSpPr>
          <p:cNvPr id="4" name="Объект 3"/>
          <p:cNvSpPr>
            <a:spLocks noGrp="1"/>
          </p:cNvSpPr>
          <p:nvPr>
            <p:ph sz="half" idx="3"/>
          </p:nvPr>
        </p:nvSpPr>
        <p:spPr>
          <a:xfrm>
            <a:off x="179388" y="1930400"/>
            <a:ext cx="8785225" cy="3990975"/>
          </a:xfrm>
        </p:spPr>
        <p:txBody>
          <a:bodyPr/>
          <a:lstStyle/>
          <a:p>
            <a:pPr marL="0" indent="0">
              <a:buFont typeface="Wingdings" pitchFamily="2" charset="2"/>
              <a:buNone/>
              <a:defRPr/>
            </a:pPr>
            <a:r>
              <a:rPr lang="ru-RU" sz="1800" b="1" dirty="0" smtClean="0"/>
              <a:t>Причины </a:t>
            </a:r>
            <a:r>
              <a:rPr lang="ru-RU" sz="1800" b="1" dirty="0"/>
              <a:t>ухудшения результатов при переходе в основную школу могут заключаться в следующем:</a:t>
            </a:r>
          </a:p>
          <a:p>
            <a:pPr>
              <a:defRPr/>
            </a:pPr>
            <a:r>
              <a:rPr lang="ru-RU" sz="1800" dirty="0"/>
              <a:t>1. Педагогическим коллективом подростковой школы не приняты во внимание результаты ККР-4, учителя не выстраивали образовательные траектории для 1-3 групп учащихся.</a:t>
            </a:r>
          </a:p>
          <a:p>
            <a:pPr>
              <a:defRPr/>
            </a:pPr>
            <a:r>
              <a:rPr lang="ru-RU" sz="1800" dirty="0"/>
              <a:t>2. В школах отсутствует промежуточный мониторинг, позволяющий скорректировать работу учителя в 5 и 6 классах.</a:t>
            </a:r>
          </a:p>
          <a:p>
            <a:pPr>
              <a:defRPr/>
            </a:pPr>
            <a:r>
              <a:rPr lang="ru-RU" sz="1800" dirty="0"/>
              <a:t>3. Учительскому коллективу не хватило опыта и ресурсов, чтобы перестроить учебный процесс с учетом полученных в ККР-4 результатов</a:t>
            </a:r>
            <a:r>
              <a:rPr lang="ru-RU" sz="1800" dirty="0" smtClean="0"/>
              <a:t>.</a:t>
            </a:r>
          </a:p>
          <a:p>
            <a:pPr>
              <a:defRPr/>
            </a:pPr>
            <a:r>
              <a:rPr lang="ru-RU" sz="1800" dirty="0" smtClean="0"/>
              <a:t>4. </a:t>
            </a:r>
            <a:r>
              <a:rPr lang="ru-RU" sz="1800" dirty="0"/>
              <a:t>А</a:t>
            </a:r>
            <a:r>
              <a:rPr lang="ru-RU" sz="1800" dirty="0" smtClean="0"/>
              <a:t>дминистративная команда не использует результаты оценочных процедур для своевременной корректировки образовательного процесса (своевременное оказание методической помощи педагогам, внесение изменений в систему оценивания, координация деятельности </a:t>
            </a:r>
            <a:r>
              <a:rPr lang="ru-RU" sz="2000" dirty="0" smtClean="0"/>
              <a:t>предметного МО)</a:t>
            </a:r>
            <a:endParaRPr lang="ru-RU" sz="20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Заголовок 1"/>
          <p:cNvSpPr>
            <a:spLocks noGrp="1"/>
          </p:cNvSpPr>
          <p:nvPr>
            <p:ph type="title"/>
          </p:nvPr>
        </p:nvSpPr>
        <p:spPr>
          <a:xfrm>
            <a:off x="2555875" y="44450"/>
            <a:ext cx="6588125" cy="990600"/>
          </a:xfrm>
        </p:spPr>
        <p:txBody>
          <a:bodyPr/>
          <a:lstStyle/>
          <a:p>
            <a:pPr algn="r"/>
            <a:r>
              <a:rPr lang="ru-RU" altLang="ru-RU" sz="2800" b="0" smtClean="0">
                <a:latin typeface="Times New Roman" pitchFamily="18" charset="0"/>
                <a:cs typeface="Times New Roman" pitchFamily="18" charset="0"/>
              </a:rPr>
              <a:t>Невозможно сыграть симфонию в одиночку. Для нее нужен целый оркестр.</a:t>
            </a:r>
            <a:r>
              <a:rPr lang="ru-RU" altLang="ru-RU" sz="2800" smtClean="0">
                <a:latin typeface="Times New Roman" pitchFamily="18" charset="0"/>
                <a:cs typeface="Times New Roman" pitchFamily="18" charset="0"/>
              </a:rPr>
              <a:t/>
            </a:r>
            <a:br>
              <a:rPr lang="ru-RU" altLang="ru-RU" sz="2800" smtClean="0">
                <a:latin typeface="Times New Roman" pitchFamily="18" charset="0"/>
                <a:cs typeface="Times New Roman" pitchFamily="18" charset="0"/>
              </a:rPr>
            </a:br>
            <a:r>
              <a:rPr lang="ru-RU" altLang="ru-RU" sz="1800" b="0" smtClean="0">
                <a:latin typeface="Times New Roman" pitchFamily="18" charset="0"/>
                <a:cs typeface="Times New Roman" pitchFamily="18" charset="0"/>
              </a:rPr>
              <a:t>Хэлфорд Лаккок (Halford Luccock)</a:t>
            </a:r>
          </a:p>
        </p:txBody>
      </p:sp>
      <p:sp>
        <p:nvSpPr>
          <p:cNvPr id="63491" name="Объект 2"/>
          <p:cNvSpPr>
            <a:spLocks noGrp="1"/>
          </p:cNvSpPr>
          <p:nvPr>
            <p:ph sz="half" idx="2"/>
          </p:nvPr>
        </p:nvSpPr>
        <p:spPr>
          <a:xfrm>
            <a:off x="611188" y="1225550"/>
            <a:ext cx="8532812" cy="446088"/>
          </a:xfrm>
        </p:spPr>
        <p:txBody>
          <a:bodyPr/>
          <a:lstStyle/>
          <a:p>
            <a:pPr marL="0" indent="0">
              <a:buFont typeface="Wingdings" pitchFamily="2" charset="2"/>
              <a:buNone/>
            </a:pPr>
            <a:r>
              <a:rPr lang="ru-RU" altLang="ru-RU" smtClean="0"/>
              <a:t> и системная работа всего коллектива</a:t>
            </a:r>
          </a:p>
        </p:txBody>
      </p:sp>
      <p:sp>
        <p:nvSpPr>
          <p:cNvPr id="4" name="Объект 3"/>
          <p:cNvSpPr>
            <a:spLocks noGrp="1"/>
          </p:cNvSpPr>
          <p:nvPr>
            <p:ph sz="half" idx="3"/>
          </p:nvPr>
        </p:nvSpPr>
        <p:spPr>
          <a:xfrm>
            <a:off x="179388" y="1897063"/>
            <a:ext cx="8802687" cy="4411662"/>
          </a:xfrm>
        </p:spPr>
        <p:txBody>
          <a:bodyPr/>
          <a:lstStyle/>
          <a:p>
            <a:pPr marL="0" indent="0">
              <a:buFont typeface="Wingdings" pitchFamily="2" charset="2"/>
              <a:buNone/>
              <a:defRPr/>
            </a:pPr>
            <a:r>
              <a:rPr lang="ru-RU" dirty="0" smtClean="0"/>
              <a:t>Администрация:</a:t>
            </a:r>
          </a:p>
          <a:p>
            <a:pPr>
              <a:buFont typeface="Arial" panose="020B0604020202020204" pitchFamily="34" charset="0"/>
              <a:buChar char="•"/>
              <a:defRPr/>
            </a:pPr>
            <a:r>
              <a:rPr lang="ru-RU" sz="2000" dirty="0" smtClean="0"/>
              <a:t>Организация совместной </a:t>
            </a:r>
            <a:r>
              <a:rPr lang="ru-RU" sz="2000" dirty="0"/>
              <a:t>(учителя, </a:t>
            </a:r>
            <a:r>
              <a:rPr lang="ru-RU" sz="2000" i="1" dirty="0"/>
              <a:t>ученики, родители</a:t>
            </a:r>
            <a:r>
              <a:rPr lang="ru-RU" sz="2000" dirty="0" smtClean="0"/>
              <a:t>) разработки модели ШСОКО и ее составляющих Корректировка локально-нормативной документации в школе по оценочной деятельности</a:t>
            </a:r>
          </a:p>
          <a:p>
            <a:pPr>
              <a:buFont typeface="Arial" panose="020B0604020202020204" pitchFamily="34" charset="0"/>
              <a:buChar char="•"/>
              <a:defRPr/>
            </a:pPr>
            <a:r>
              <a:rPr lang="ru-RU" sz="2000" dirty="0" smtClean="0"/>
              <a:t>Организация мест </a:t>
            </a:r>
            <a:r>
              <a:rPr lang="ru-RU" sz="2000" dirty="0"/>
              <a:t> </a:t>
            </a:r>
            <a:r>
              <a:rPr lang="ru-RU" sz="2000" dirty="0" smtClean="0"/>
              <a:t>для осуществления «проб»</a:t>
            </a:r>
          </a:p>
          <a:p>
            <a:pPr>
              <a:buFont typeface="Arial" panose="020B0604020202020204" pitchFamily="34" charset="0"/>
              <a:buChar char="•"/>
              <a:defRPr/>
            </a:pPr>
            <a:r>
              <a:rPr lang="ru-RU" sz="2000" dirty="0" smtClean="0"/>
              <a:t>Организация мест получения обратной связи</a:t>
            </a:r>
          </a:p>
          <a:p>
            <a:pPr>
              <a:buFont typeface="Arial" panose="020B0604020202020204" pitchFamily="34" charset="0"/>
              <a:buChar char="•"/>
              <a:defRPr/>
            </a:pPr>
            <a:r>
              <a:rPr lang="ru-RU" sz="2000" dirty="0" smtClean="0"/>
              <a:t>Предоставление возможностей предъявления «новой» практики</a:t>
            </a:r>
          </a:p>
          <a:p>
            <a:pPr>
              <a:buFont typeface="Arial" panose="020B0604020202020204" pitchFamily="34" charset="0"/>
              <a:buChar char="•"/>
              <a:defRPr/>
            </a:pPr>
            <a:r>
              <a:rPr lang="ru-RU" sz="2000" dirty="0" smtClean="0"/>
              <a:t>Организация мест предъявления результатов оценочных процедур</a:t>
            </a:r>
          </a:p>
          <a:p>
            <a:pPr>
              <a:buFont typeface="Arial" panose="020B0604020202020204" pitchFamily="34" charset="0"/>
              <a:buChar char="•"/>
              <a:defRPr/>
            </a:pPr>
            <a:r>
              <a:rPr lang="ru-RU" sz="2000" dirty="0" smtClean="0"/>
              <a:t>Обсуждение моделей управленческих решений по результатам оценочных процедур</a:t>
            </a:r>
          </a:p>
          <a:p>
            <a:pPr>
              <a:buFont typeface="Arial" panose="020B0604020202020204" pitchFamily="34" charset="0"/>
              <a:buChar char="•"/>
              <a:defRPr/>
            </a:pPr>
            <a:r>
              <a:rPr lang="ru-RU" sz="2000" dirty="0" smtClean="0"/>
              <a:t>…</a:t>
            </a:r>
          </a:p>
          <a:p>
            <a:pPr marL="0" indent="0">
              <a:buFont typeface="Wingdings" pitchFamily="2" charset="2"/>
              <a:buNone/>
              <a:defRPr/>
            </a:pPr>
            <a:endParaRPr lang="ru-RU" dirty="0" smtClean="0"/>
          </a:p>
          <a:p>
            <a:pPr marL="0" indent="0">
              <a:buFont typeface="Wingdings" pitchFamily="2" charset="2"/>
              <a:buNone/>
              <a:defRPr/>
            </a:pPr>
            <a:endParaRPr lang="ru-RU" dirty="0" smtClean="0"/>
          </a:p>
          <a:p>
            <a:pPr marL="0" indent="0">
              <a:buFont typeface="Wingdings" pitchFamily="2" charset="2"/>
              <a:buNone/>
              <a:defRPr/>
            </a:pPr>
            <a:endParaRPr lang="ru-RU" dirty="0" smtClean="0"/>
          </a:p>
          <a:p>
            <a:pPr marL="0" indent="0">
              <a:buFont typeface="Wingdings" pitchFamily="2" charset="2"/>
              <a:buNone/>
              <a:defRPr/>
            </a:pPr>
            <a:endParaRPr lang="ru-RU"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Заголовок 1"/>
          <p:cNvSpPr>
            <a:spLocks noGrp="1"/>
          </p:cNvSpPr>
          <p:nvPr>
            <p:ph type="title"/>
          </p:nvPr>
        </p:nvSpPr>
        <p:spPr>
          <a:xfrm>
            <a:off x="179388" y="1773238"/>
            <a:ext cx="8856662" cy="4032250"/>
          </a:xfrm>
        </p:spPr>
        <p:txBody>
          <a:bodyPr/>
          <a:lstStyle/>
          <a:p>
            <a:pPr algn="ctr"/>
            <a:r>
              <a:rPr lang="ru-RU" altLang="ru-RU" b="1" smtClean="0">
                <a:solidFill>
                  <a:schemeClr val="tx1"/>
                </a:solidFill>
              </a:rPr>
              <a:t>ФОРМИРУЮЩЕЕ ОЦЕНИВАНИЕ ОБРАЗОВАТЕЛЬНЫХ РЕЗУЛЬТАТОВ</a:t>
            </a:r>
            <a:br>
              <a:rPr lang="ru-RU" altLang="ru-RU" b="1" smtClean="0">
                <a:solidFill>
                  <a:schemeClr val="tx1"/>
                </a:solidFill>
              </a:rPr>
            </a:br>
            <a:r>
              <a:rPr lang="ru-RU" altLang="ru-RU" b="1" smtClean="0">
                <a:solidFill>
                  <a:schemeClr val="tx1"/>
                </a:solidFill>
              </a:rPr>
              <a:t>УЧАЩИХСЯ</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Заголовок 1"/>
          <p:cNvSpPr>
            <a:spLocks noGrp="1"/>
          </p:cNvSpPr>
          <p:nvPr>
            <p:ph type="title"/>
          </p:nvPr>
        </p:nvSpPr>
        <p:spPr>
          <a:xfrm>
            <a:off x="2555875" y="44450"/>
            <a:ext cx="6588125" cy="1081088"/>
          </a:xfrm>
        </p:spPr>
        <p:txBody>
          <a:bodyPr/>
          <a:lstStyle/>
          <a:p>
            <a:r>
              <a:rPr lang="ru-RU" altLang="ru-RU" sz="3200" b="1" smtClean="0"/>
              <a:t>ОЦЕНИВАНИЕ В КЛАССЕ</a:t>
            </a:r>
            <a:endParaRPr lang="ru-RU" altLang="ru-RU" sz="3200" smtClean="0"/>
          </a:p>
        </p:txBody>
      </p:sp>
      <p:sp>
        <p:nvSpPr>
          <p:cNvPr id="65539" name="Объект 2"/>
          <p:cNvSpPr>
            <a:spLocks noGrp="1"/>
          </p:cNvSpPr>
          <p:nvPr>
            <p:ph idx="1"/>
          </p:nvPr>
        </p:nvSpPr>
        <p:spPr>
          <a:xfrm>
            <a:off x="179388" y="1752600"/>
            <a:ext cx="8856662" cy="5105400"/>
          </a:xfrm>
        </p:spPr>
        <p:txBody>
          <a:bodyPr/>
          <a:lstStyle/>
          <a:p>
            <a:pPr marL="0" indent="0">
              <a:buFont typeface="Wingdings" pitchFamily="2" charset="2"/>
              <a:buNone/>
            </a:pPr>
            <a:r>
              <a:rPr lang="ru-RU" altLang="ru-RU" sz="2400" smtClean="0"/>
              <a:t>Наиболее эффективной для организации обучения детей является система оценки, которая приближена к ученику, обеспечивает его постоянное взаимодействие с учителем, служит обратной связью и позволяет модифицировать процесс преподавания и учения. В международной практике такой подход носит название </a:t>
            </a:r>
            <a:r>
              <a:rPr lang="ru-RU" altLang="ru-RU" sz="2400" b="1" i="1" smtClean="0">
                <a:solidFill>
                  <a:srgbClr val="C00000"/>
                </a:solidFill>
              </a:rPr>
              <a:t>оценивание в классе</a:t>
            </a:r>
            <a:r>
              <a:rPr lang="ru-RU" altLang="ru-RU" sz="2400" b="1" smtClean="0">
                <a:solidFill>
                  <a:srgbClr val="C00000"/>
                </a:solidFill>
              </a:rPr>
              <a:t> </a:t>
            </a:r>
            <a:r>
              <a:rPr lang="ru-RU" altLang="ru-RU" sz="2400" smtClean="0"/>
              <a:t>(</a:t>
            </a:r>
            <a:r>
              <a:rPr lang="ru-RU" altLang="ru-RU" sz="2400" smtClean="0">
                <a:solidFill>
                  <a:srgbClr val="C00000"/>
                </a:solidFill>
              </a:rPr>
              <a:t>classroom assessment</a:t>
            </a:r>
            <a:r>
              <a:rPr lang="ru-RU" altLang="ru-RU" sz="2400" smtClean="0"/>
              <a:t>) или </a:t>
            </a:r>
            <a:r>
              <a:rPr lang="ru-RU" altLang="ru-RU" sz="2400" b="1" i="1" smtClean="0"/>
              <a:t>формирующее оценивание</a:t>
            </a:r>
            <a:r>
              <a:rPr lang="ru-RU" altLang="ru-RU" sz="2400" smtClean="0"/>
              <a:t>.</a:t>
            </a:r>
          </a:p>
          <a:p>
            <a:pPr marL="0" indent="0" algn="r">
              <a:buFont typeface="Wingdings" pitchFamily="2" charset="2"/>
              <a:buNone/>
            </a:pPr>
            <a:r>
              <a:rPr lang="ru-RU" altLang="ru-RU" sz="1200" smtClean="0">
                <a:solidFill>
                  <a:srgbClr val="C00000"/>
                </a:solidFill>
              </a:rPr>
              <a:t>Вальдман И.А. Ключевые аспекты качества образования: уроки международного опыта. – М.: Московский центр качества образования, 2009</a:t>
            </a:r>
          </a:p>
          <a:p>
            <a:pPr marL="0" indent="0">
              <a:buFont typeface="Wingdings" pitchFamily="2" charset="2"/>
              <a:buNone/>
            </a:pPr>
            <a:r>
              <a:rPr lang="ru-RU" altLang="ru-RU" sz="2400" smtClean="0"/>
              <a:t>В российской практике этот подход также хорошо известен (как </a:t>
            </a:r>
            <a:r>
              <a:rPr lang="ru-RU" altLang="ru-RU" sz="2400" b="1" i="1" smtClean="0"/>
              <a:t>внутриклассное/внутришкольное оценивание</a:t>
            </a:r>
            <a:r>
              <a:rPr lang="ru-RU" altLang="ru-RU" sz="2400" smtClean="0"/>
              <a:t>) и используется учителями в своей повседневной работе.</a:t>
            </a:r>
          </a:p>
          <a:p>
            <a:pPr marL="0" indent="0">
              <a:buFont typeface="Wingdings" pitchFamily="2" charset="2"/>
              <a:buNone/>
            </a:pPr>
            <a:endParaRPr lang="ru-RU" altLang="ru-RU"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Заголовок 1"/>
          <p:cNvSpPr>
            <a:spLocks noGrp="1"/>
          </p:cNvSpPr>
          <p:nvPr>
            <p:ph type="title"/>
          </p:nvPr>
        </p:nvSpPr>
        <p:spPr>
          <a:xfrm>
            <a:off x="2540000" y="0"/>
            <a:ext cx="6588125" cy="1125538"/>
          </a:xfrm>
        </p:spPr>
        <p:txBody>
          <a:bodyPr/>
          <a:lstStyle/>
          <a:p>
            <a:r>
              <a:rPr lang="ru-RU" altLang="ru-RU" b="1" smtClean="0"/>
              <a:t>Главная цель оценивания в классе </a:t>
            </a:r>
          </a:p>
        </p:txBody>
      </p:sp>
      <p:sp>
        <p:nvSpPr>
          <p:cNvPr id="66563" name="Объект 2"/>
          <p:cNvSpPr>
            <a:spLocks noGrp="1"/>
          </p:cNvSpPr>
          <p:nvPr>
            <p:ph idx="1"/>
          </p:nvPr>
        </p:nvSpPr>
        <p:spPr>
          <a:xfrm>
            <a:off x="0" y="1628775"/>
            <a:ext cx="9144000" cy="5229225"/>
          </a:xfrm>
        </p:spPr>
        <p:txBody>
          <a:bodyPr/>
          <a:lstStyle/>
          <a:p>
            <a:pPr marL="0" indent="0" algn="ctr">
              <a:buFont typeface="Wingdings" pitchFamily="2" charset="2"/>
              <a:buNone/>
            </a:pPr>
            <a:r>
              <a:rPr lang="ru-RU" altLang="ru-RU" sz="2800" smtClean="0"/>
              <a:t>помочь учителям и учащимся в совершенствовании процесса преподавания и учения, поддержать прогресс ученика</a:t>
            </a:r>
          </a:p>
          <a:p>
            <a:pPr marL="0" indent="0">
              <a:buFont typeface="Wingdings" pitchFamily="2" charset="2"/>
              <a:buNone/>
            </a:pPr>
            <a:endParaRPr lang="ru-RU" altLang="ru-RU" smtClean="0"/>
          </a:p>
          <a:p>
            <a:pPr marL="0" indent="0">
              <a:buFont typeface="Wingdings" pitchFamily="2" charset="2"/>
              <a:buNone/>
            </a:pPr>
            <a:r>
              <a:rPr lang="ru-RU" altLang="ru-RU" sz="2400" smtClean="0"/>
              <a:t>Базовые вопросы, на которые даёт ответ формирующее оценивание, следующие:</a:t>
            </a:r>
            <a:r>
              <a:rPr lang="ru-RU" altLang="ru-RU" sz="2400" i="1" smtClean="0"/>
              <a:t> </a:t>
            </a:r>
          </a:p>
          <a:p>
            <a:pPr marL="0" indent="0">
              <a:buFont typeface="Wingdings" pitchFamily="2" charset="2"/>
              <a:buNone/>
            </a:pPr>
            <a:r>
              <a:rPr lang="ru-RU" altLang="ru-RU" sz="2400" i="1" smtClean="0">
                <a:solidFill>
                  <a:srgbClr val="C00000"/>
                </a:solidFill>
              </a:rPr>
              <a:t>Как учится ученик и как лучше его обучать? </a:t>
            </a:r>
          </a:p>
          <a:p>
            <a:pPr marL="0" indent="0">
              <a:buFont typeface="Wingdings" pitchFamily="2" charset="2"/>
              <a:buNone/>
            </a:pPr>
            <a:r>
              <a:rPr lang="ru-RU" altLang="ru-RU" sz="2400" i="1" smtClean="0">
                <a:solidFill>
                  <a:srgbClr val="C00000"/>
                </a:solidFill>
              </a:rPr>
              <a:t>Каковы сильные стороны конкретного ученика и как их можно развить? </a:t>
            </a:r>
          </a:p>
          <a:p>
            <a:pPr marL="0" indent="0">
              <a:buFont typeface="Wingdings" pitchFamily="2" charset="2"/>
              <a:buNone/>
            </a:pPr>
            <a:r>
              <a:rPr lang="ru-RU" altLang="ru-RU" sz="2400" i="1" smtClean="0">
                <a:solidFill>
                  <a:srgbClr val="C00000"/>
                </a:solidFill>
              </a:rPr>
              <a:t>В чём ученик испытывает трудности, и как они могут быть преодолены? </a:t>
            </a:r>
            <a:endParaRPr lang="ru-RU" altLang="ru-RU" sz="2400" smtClean="0">
              <a:solidFill>
                <a:srgbClr val="C00000"/>
              </a:solidFill>
            </a:endParaRPr>
          </a:p>
          <a:p>
            <a:pPr marL="0" indent="0">
              <a:buFont typeface="Wingdings" pitchFamily="2" charset="2"/>
              <a:buNone/>
            </a:pPr>
            <a:endParaRPr lang="ru-RU" altLang="ru-RU"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xfrm>
            <a:off x="2555875" y="0"/>
            <a:ext cx="6588125" cy="1143000"/>
          </a:xfrm>
        </p:spPr>
        <p:txBody>
          <a:bodyPr/>
          <a:lstStyle/>
          <a:p>
            <a:pPr eaLnBrk="1" hangingPunct="1">
              <a:lnSpc>
                <a:spcPts val="3500"/>
              </a:lnSpc>
            </a:pPr>
            <a:r>
              <a:rPr lang="ru-RU" altLang="ru-RU" sz="3000" b="1" smtClean="0"/>
              <a:t>Законы, нормативные документы, рекомендации и проекты </a:t>
            </a:r>
          </a:p>
        </p:txBody>
      </p:sp>
      <p:sp>
        <p:nvSpPr>
          <p:cNvPr id="12291" name="Rectangle 3"/>
          <p:cNvSpPr>
            <a:spLocks noGrp="1"/>
          </p:cNvSpPr>
          <p:nvPr>
            <p:ph type="body" idx="1"/>
          </p:nvPr>
        </p:nvSpPr>
        <p:spPr>
          <a:xfrm>
            <a:off x="0" y="1773238"/>
            <a:ext cx="9144000" cy="4679950"/>
          </a:xfrm>
        </p:spPr>
        <p:txBody>
          <a:bodyPr/>
          <a:lstStyle/>
          <a:p>
            <a:pPr eaLnBrk="1" hangingPunct="1"/>
            <a:r>
              <a:rPr lang="ru-RU" altLang="ru-RU" sz="1600" b="1" smtClean="0">
                <a:latin typeface="Times New Roman" pitchFamily="18" charset="0"/>
                <a:cs typeface="Times New Roman" pitchFamily="18" charset="0"/>
              </a:rPr>
              <a:t>Закон «Об образовании в РФ» от 29.12.2012г. № 273-ФЗ</a:t>
            </a:r>
          </a:p>
          <a:p>
            <a:pPr eaLnBrk="1" hangingPunct="1"/>
            <a:r>
              <a:rPr lang="ru-RU" altLang="ru-RU" sz="1600" b="1" smtClean="0">
                <a:latin typeface="Times New Roman" pitchFamily="18" charset="0"/>
                <a:cs typeface="Times New Roman" pitchFamily="18" charset="0"/>
              </a:rPr>
              <a:t>Постановление Правительства РФ от 05.08.2013 N 662 «Об осуществлении мониторинга системы образования» (в т.ч. Правила осуществления мониторинга)</a:t>
            </a:r>
          </a:p>
          <a:p>
            <a:pPr eaLnBrk="1" hangingPunct="1"/>
            <a:r>
              <a:rPr lang="ru-RU" altLang="ru-RU" sz="1600" b="1" smtClean="0">
                <a:latin typeface="Times New Roman" pitchFamily="18" charset="0"/>
                <a:cs typeface="Times New Roman" pitchFamily="18" charset="0"/>
              </a:rPr>
              <a:t>Приказ Минобрнауки РФ «Об утверждении показателей мониторинга системы образования» от 15 января 2014 г. N 14 (и методика их расчета)</a:t>
            </a:r>
          </a:p>
          <a:p>
            <a:pPr eaLnBrk="1" hangingPunct="1"/>
            <a:r>
              <a:rPr lang="ru-RU" altLang="ru-RU" sz="1600" b="1" smtClean="0">
                <a:latin typeface="Times New Roman" pitchFamily="18" charset="0"/>
                <a:cs typeface="Times New Roman" pitchFamily="18" charset="0"/>
              </a:rPr>
              <a:t>Приказ Минобрнауки РФ от 27.10.2014г. № 1378 «О проведении мониторинга качества подготовки обучающихся»</a:t>
            </a:r>
          </a:p>
          <a:p>
            <a:pPr eaLnBrk="1" hangingPunct="1"/>
            <a:r>
              <a:rPr lang="ru-RU" altLang="ru-RU" sz="1600" b="1" smtClean="0">
                <a:latin typeface="Times New Roman" pitchFamily="18" charset="0"/>
                <a:cs typeface="Times New Roman" pitchFamily="18" charset="0"/>
              </a:rPr>
              <a:t>Приказ Минобрнауки РФ от 14 июня 2013 г. N 462 «Об утверждении порядка проведения самообследования»</a:t>
            </a:r>
          </a:p>
          <a:p>
            <a:pPr eaLnBrk="1" hangingPunct="1"/>
            <a:r>
              <a:rPr lang="ru-RU" altLang="ru-RU" sz="1600" b="1" smtClean="0">
                <a:latin typeface="Times New Roman" pitchFamily="18" charset="0"/>
                <a:cs typeface="Times New Roman" pitchFamily="18" charset="0"/>
              </a:rPr>
              <a:t>Приказ Минобрнауки от 10.12.2013г. № 1324 «Об утверждении показателей деятельности образовательной организации, подлежащей самообследованию»</a:t>
            </a:r>
          </a:p>
          <a:p>
            <a:pPr eaLnBrk="1" hangingPunct="1"/>
            <a:r>
              <a:rPr lang="ru-RU" altLang="ru-RU" sz="1600" b="1" smtClean="0">
                <a:latin typeface="Times New Roman" pitchFamily="18" charset="0"/>
                <a:cs typeface="Times New Roman" pitchFamily="18" charset="0"/>
              </a:rPr>
              <a:t>Методические рекомендации по проведению независимой системы оценки качества работы образовательных организаций (утв. зам. Министра МО и Н РФ 14 октября 2013 года)</a:t>
            </a:r>
          </a:p>
          <a:p>
            <a:pPr eaLnBrk="1" hangingPunct="1"/>
            <a:r>
              <a:rPr lang="ru-RU" altLang="ru-RU" sz="1600" b="1" smtClean="0">
                <a:latin typeface="Times New Roman" pitchFamily="18" charset="0"/>
                <a:cs typeface="Times New Roman" pitchFamily="18" charset="0"/>
              </a:rPr>
              <a:t>Проект Концепции ОСОКО (октябрь, 2014г.)</a:t>
            </a:r>
          </a:p>
          <a:p>
            <a:pPr eaLnBrk="1" hangingPunct="1"/>
            <a:endParaRPr lang="ru-RU" altLang="ru-RU" sz="2000" b="1"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Заголовок 1"/>
          <p:cNvSpPr>
            <a:spLocks noGrp="1"/>
          </p:cNvSpPr>
          <p:nvPr>
            <p:ph type="title"/>
          </p:nvPr>
        </p:nvSpPr>
        <p:spPr/>
        <p:txBody>
          <a:bodyPr/>
          <a:lstStyle/>
          <a:p>
            <a:endParaRPr lang="ru-RU" altLang="ru-RU" smtClean="0"/>
          </a:p>
        </p:txBody>
      </p:sp>
      <p:pic>
        <p:nvPicPr>
          <p:cNvPr id="67587" name="Объект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0" y="1196975"/>
            <a:ext cx="9144000" cy="5661025"/>
          </a:xfr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Заголовок 1"/>
          <p:cNvSpPr>
            <a:spLocks noGrp="1"/>
          </p:cNvSpPr>
          <p:nvPr>
            <p:ph type="title"/>
          </p:nvPr>
        </p:nvSpPr>
        <p:spPr>
          <a:xfrm>
            <a:off x="2555875" y="44450"/>
            <a:ext cx="6588125" cy="990600"/>
          </a:xfrm>
        </p:spPr>
        <p:txBody>
          <a:bodyPr/>
          <a:lstStyle/>
          <a:p>
            <a:r>
              <a:rPr lang="ru-RU" altLang="ru-RU" smtClean="0"/>
              <a:t>Основания, </a:t>
            </a:r>
            <a:br>
              <a:rPr lang="ru-RU" altLang="ru-RU" smtClean="0"/>
            </a:br>
            <a:r>
              <a:rPr lang="ru-RU" altLang="ru-RU" smtClean="0"/>
              <a:t>базовые принципы</a:t>
            </a:r>
          </a:p>
        </p:txBody>
      </p:sp>
      <p:sp>
        <p:nvSpPr>
          <p:cNvPr id="68611" name="Объект 2"/>
          <p:cNvSpPr>
            <a:spLocks noGrp="1"/>
          </p:cNvSpPr>
          <p:nvPr>
            <p:ph idx="1"/>
          </p:nvPr>
        </p:nvSpPr>
        <p:spPr>
          <a:xfrm>
            <a:off x="107950" y="1989138"/>
            <a:ext cx="9036050" cy="4608512"/>
          </a:xfrm>
        </p:spPr>
        <p:txBody>
          <a:bodyPr/>
          <a:lstStyle/>
          <a:p>
            <a:r>
              <a:rPr lang="ru-RU" altLang="ru-RU" sz="2000" smtClean="0"/>
              <a:t>Оценивание является </a:t>
            </a:r>
            <a:r>
              <a:rPr lang="ru-RU" altLang="ru-RU" sz="2000" b="1" i="1" smtClean="0"/>
              <a:t>постоянным процессом</a:t>
            </a:r>
            <a:r>
              <a:rPr lang="ru-RU" altLang="ru-RU" sz="2000" smtClean="0"/>
              <a:t>, естественным образом интегрированным в образовательную практику </a:t>
            </a:r>
            <a:r>
              <a:rPr lang="ru-RU" altLang="ru-RU" sz="2000" b="1" smtClean="0"/>
              <a:t>на этапе освоения </a:t>
            </a:r>
            <a:r>
              <a:rPr lang="ru-RU" altLang="ru-RU" sz="2000" smtClean="0"/>
              <a:t>учащимися </a:t>
            </a:r>
            <a:r>
              <a:rPr lang="ru-RU" altLang="ru-RU" sz="2000" b="1" i="1" smtClean="0"/>
              <a:t>предметных, культурных общих способов и средств действия</a:t>
            </a:r>
            <a:endParaRPr lang="ru-RU" altLang="ru-RU" sz="2000" smtClean="0"/>
          </a:p>
          <a:p>
            <a:r>
              <a:rPr lang="ru-RU" altLang="ru-RU" sz="2000" smtClean="0"/>
              <a:t>Оценивание может быть только </a:t>
            </a:r>
            <a:r>
              <a:rPr lang="ru-RU" altLang="ru-RU" sz="2000" b="1" i="1" smtClean="0"/>
              <a:t>критериальным</a:t>
            </a:r>
            <a:r>
              <a:rPr lang="ru-RU" altLang="ru-RU" sz="2000" i="1" smtClean="0"/>
              <a:t>. </a:t>
            </a:r>
            <a:r>
              <a:rPr lang="ru-RU" altLang="ru-RU" sz="2000" smtClean="0"/>
              <a:t>Основными критериями оценивания выступают </a:t>
            </a:r>
            <a:r>
              <a:rPr lang="ru-RU" altLang="ru-RU" sz="2000" b="1" smtClean="0"/>
              <a:t>операциональный состав </a:t>
            </a:r>
            <a:r>
              <a:rPr lang="ru-RU" altLang="ru-RU" sz="2000" smtClean="0"/>
              <a:t>способа действия, алгоритм действия, отдельные элементы средства (инструмента) действия</a:t>
            </a:r>
          </a:p>
          <a:p>
            <a:r>
              <a:rPr lang="ru-RU" altLang="ru-RU" sz="2000" smtClean="0"/>
              <a:t>Критерии оценивания и алгоритм оценивания </a:t>
            </a:r>
            <a:r>
              <a:rPr lang="ru-RU" altLang="ru-RU" sz="2000" b="1" i="1" smtClean="0"/>
              <a:t>заранее известны</a:t>
            </a:r>
            <a:r>
              <a:rPr lang="ru-RU" altLang="ru-RU" sz="2000" b="1" smtClean="0"/>
              <a:t> </a:t>
            </a:r>
            <a:r>
              <a:rPr lang="ru-RU" altLang="ru-RU" sz="2000" smtClean="0"/>
              <a:t>и педагогам, и учащимся. Они могут вырабатываться ими совместно с использованием </a:t>
            </a:r>
            <a:r>
              <a:rPr lang="ru-RU" altLang="ru-RU" sz="2000" b="1" i="1" smtClean="0"/>
              <a:t>бинарной шкалы оценивания.</a:t>
            </a:r>
            <a:endParaRPr lang="ru-RU" altLang="ru-RU" sz="2000" smtClean="0"/>
          </a:p>
          <a:p>
            <a:r>
              <a:rPr lang="ru-RU" altLang="ru-RU" sz="2000" smtClean="0"/>
              <a:t>Система формирующего оценивания выстраивается таким образом, чтобы учащиеся </a:t>
            </a:r>
            <a:r>
              <a:rPr lang="ru-RU" altLang="ru-RU" sz="2000" b="1" smtClean="0"/>
              <a:t>постепенно</a:t>
            </a:r>
            <a:r>
              <a:rPr lang="ru-RU" altLang="ru-RU" sz="2000" smtClean="0"/>
              <a:t> включались в контрольно-оценочную деятельность, приобретая навыки и привычку к </a:t>
            </a:r>
            <a:r>
              <a:rPr lang="ru-RU" altLang="ru-RU" sz="2000" b="1" i="1" smtClean="0"/>
              <a:t>самооценке</a:t>
            </a:r>
            <a:r>
              <a:rPr lang="ru-RU" altLang="ru-RU" sz="2000" b="1" smtClean="0"/>
              <a:t>.</a:t>
            </a:r>
          </a:p>
          <a:p>
            <a:pPr algn="r"/>
            <a:r>
              <a:rPr lang="ru-RU" altLang="ru-RU" sz="2000" b="1" smtClean="0"/>
              <a:t>(Жирным шрифтом дополнения Воронцова А.Б.)</a:t>
            </a:r>
            <a:endParaRPr lang="ru-RU" altLang="ru-RU" sz="2000" smtClean="0"/>
          </a:p>
        </p:txBody>
      </p:sp>
      <p:sp>
        <p:nvSpPr>
          <p:cNvPr id="4" name="Заголовок 1"/>
          <p:cNvSpPr txBox="1">
            <a:spLocks/>
          </p:cNvSpPr>
          <p:nvPr/>
        </p:nvSpPr>
        <p:spPr bwMode="auto">
          <a:xfrm>
            <a:off x="611188" y="1268413"/>
            <a:ext cx="853281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Optima Cyr"/>
              </a:defRPr>
            </a:lvl2pPr>
            <a:lvl3pPr algn="l" rtl="0" eaLnBrk="0" fontAlgn="base" hangingPunct="0">
              <a:spcBef>
                <a:spcPct val="0"/>
              </a:spcBef>
              <a:spcAft>
                <a:spcPct val="0"/>
              </a:spcAft>
              <a:defRPr sz="4000">
                <a:solidFill>
                  <a:schemeClr val="bg1"/>
                </a:solidFill>
                <a:latin typeface="Optima Cyr"/>
              </a:defRPr>
            </a:lvl3pPr>
            <a:lvl4pPr algn="l" rtl="0" eaLnBrk="0" fontAlgn="base" hangingPunct="0">
              <a:spcBef>
                <a:spcPct val="0"/>
              </a:spcBef>
              <a:spcAft>
                <a:spcPct val="0"/>
              </a:spcAft>
              <a:defRPr sz="4000">
                <a:solidFill>
                  <a:schemeClr val="bg1"/>
                </a:solidFill>
                <a:latin typeface="Optima Cyr"/>
              </a:defRPr>
            </a:lvl4pPr>
            <a:lvl5pPr algn="l" rtl="0" eaLnBrk="0" fontAlgn="base" hangingPunct="0">
              <a:spcBef>
                <a:spcPct val="0"/>
              </a:spcBef>
              <a:spcAft>
                <a:spcPct val="0"/>
              </a:spcAft>
              <a:defRPr sz="4000">
                <a:solidFill>
                  <a:schemeClr val="bg1"/>
                </a:solidFill>
                <a:latin typeface="Optima Cyr"/>
              </a:defRPr>
            </a:lvl5pPr>
            <a:lvl6pPr marL="457200" algn="l" rtl="0" fontAlgn="base">
              <a:spcBef>
                <a:spcPct val="0"/>
              </a:spcBef>
              <a:spcAft>
                <a:spcPct val="0"/>
              </a:spcAft>
              <a:defRPr sz="4000">
                <a:solidFill>
                  <a:schemeClr val="bg1"/>
                </a:solidFill>
                <a:latin typeface="Optima Cyr"/>
              </a:defRPr>
            </a:lvl6pPr>
            <a:lvl7pPr marL="914400" algn="l" rtl="0" fontAlgn="base">
              <a:spcBef>
                <a:spcPct val="0"/>
              </a:spcBef>
              <a:spcAft>
                <a:spcPct val="0"/>
              </a:spcAft>
              <a:defRPr sz="4000">
                <a:solidFill>
                  <a:schemeClr val="bg1"/>
                </a:solidFill>
                <a:latin typeface="Optima Cyr"/>
              </a:defRPr>
            </a:lvl7pPr>
            <a:lvl8pPr marL="1371600" algn="l" rtl="0" fontAlgn="base">
              <a:spcBef>
                <a:spcPct val="0"/>
              </a:spcBef>
              <a:spcAft>
                <a:spcPct val="0"/>
              </a:spcAft>
              <a:defRPr sz="4000">
                <a:solidFill>
                  <a:schemeClr val="bg1"/>
                </a:solidFill>
                <a:latin typeface="Optima Cyr"/>
              </a:defRPr>
            </a:lvl8pPr>
            <a:lvl9pPr marL="1828800" algn="l" rtl="0" fontAlgn="base">
              <a:spcBef>
                <a:spcPct val="0"/>
              </a:spcBef>
              <a:spcAft>
                <a:spcPct val="0"/>
              </a:spcAft>
              <a:defRPr sz="4000">
                <a:solidFill>
                  <a:schemeClr val="bg1"/>
                </a:solidFill>
                <a:latin typeface="Optima Cyr"/>
              </a:defRPr>
            </a:lvl9pPr>
          </a:lstStyle>
          <a:p>
            <a:pPr>
              <a:defRPr/>
            </a:pPr>
            <a:r>
              <a:rPr lang="ru-RU" sz="2400" b="1" kern="0" dirty="0" smtClean="0"/>
              <a:t>По материалам </a:t>
            </a:r>
            <a:r>
              <a:rPr lang="ru-RU" sz="2400" b="1" kern="0" dirty="0" err="1" smtClean="0"/>
              <a:t>Пинской</a:t>
            </a:r>
            <a:r>
              <a:rPr lang="ru-RU" sz="2400" b="1" kern="0" dirty="0" smtClean="0"/>
              <a:t> М.А. и Воронцова А.Б.</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Заголовок 1"/>
          <p:cNvSpPr>
            <a:spLocks noGrp="1"/>
          </p:cNvSpPr>
          <p:nvPr>
            <p:ph type="title"/>
          </p:nvPr>
        </p:nvSpPr>
        <p:spPr>
          <a:xfrm>
            <a:off x="2627313" y="44450"/>
            <a:ext cx="6516687" cy="720725"/>
          </a:xfrm>
        </p:spPr>
        <p:txBody>
          <a:bodyPr/>
          <a:lstStyle/>
          <a:p>
            <a:r>
              <a:rPr lang="ru-RU" altLang="ru-RU" sz="3200" smtClean="0"/>
              <a:t>Характеристики формирующего оценивания</a:t>
            </a:r>
          </a:p>
        </p:txBody>
      </p:sp>
      <p:graphicFrame>
        <p:nvGraphicFramePr>
          <p:cNvPr id="4" name="Объект 3"/>
          <p:cNvGraphicFramePr>
            <a:graphicFrameLocks noGrp="1"/>
          </p:cNvGraphicFramePr>
          <p:nvPr>
            <p:ph idx="1"/>
          </p:nvPr>
        </p:nvGraphicFramePr>
        <p:xfrm>
          <a:off x="0" y="981075"/>
          <a:ext cx="9144000" cy="6167438"/>
        </p:xfrm>
        <a:graphic>
          <a:graphicData uri="http://schemas.openxmlformats.org/drawingml/2006/table">
            <a:tbl>
              <a:tblPr firstRow="1" firstCol="1" bandRow="1">
                <a:tableStyleId>{5C22544A-7EE6-4342-B048-85BDC9FD1C3A}</a:tableStyleId>
              </a:tblPr>
              <a:tblGrid>
                <a:gridCol w="4810369"/>
                <a:gridCol w="4333631"/>
              </a:tblGrid>
              <a:tr h="315458">
                <a:tc>
                  <a:txBody>
                    <a:bodyPr/>
                    <a:lstStyle/>
                    <a:p>
                      <a:pPr marL="0" lvl="0" indent="0" algn="ctr">
                        <a:lnSpc>
                          <a:spcPct val="115000"/>
                        </a:lnSpc>
                        <a:spcAft>
                          <a:spcPts val="0"/>
                        </a:spcAft>
                        <a:buFont typeface="Arial" panose="020B0604020202020204" pitchFamily="34" charset="0"/>
                        <a:buNone/>
                        <a:tabLst>
                          <a:tab pos="133985" algn="l"/>
                          <a:tab pos="457200" algn="l"/>
                        </a:tabLst>
                      </a:pPr>
                      <a:r>
                        <a:rPr lang="ru-RU" sz="1800"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Воронцов А.Б.</a:t>
                      </a:r>
                      <a:endParaRPr lang="ru-RU"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666" marR="576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tabLst>
                          <a:tab pos="111125" algn="l"/>
                        </a:tabLst>
                      </a:pPr>
                      <a:r>
                        <a:rPr lang="ru-RU" sz="1800" dirty="0" err="1"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Пинская</a:t>
                      </a:r>
                      <a:r>
                        <a:rPr lang="ru-RU"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М.А.</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666" marR="576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51980">
                <a:tc>
                  <a:txBody>
                    <a:bodyPr/>
                    <a:lstStyle/>
                    <a:p>
                      <a:pPr marL="0" lvl="0" indent="0">
                        <a:lnSpc>
                          <a:spcPct val="100000"/>
                        </a:lnSpc>
                        <a:spcAft>
                          <a:spcPts val="0"/>
                        </a:spcAft>
                        <a:buFont typeface="Arial" panose="020B0604020202020204" pitchFamily="34" charset="0"/>
                        <a:buNone/>
                        <a:tabLst>
                          <a:tab pos="133985" algn="l"/>
                          <a:tab pos="457200" algn="l"/>
                        </a:tabLst>
                      </a:pPr>
                      <a:r>
                        <a:rPr lang="ru-RU" sz="1600" dirty="0">
                          <a:solidFill>
                            <a:srgbClr val="C00000"/>
                          </a:solidFill>
                          <a:effectLst/>
                        </a:rPr>
                        <a:t>Формирующее оценивание – это обратная связь (диагностическая функция).</a:t>
                      </a:r>
                    </a:p>
                    <a:p>
                      <a:pPr marL="342900" lvl="0" indent="-342900">
                        <a:lnSpc>
                          <a:spcPct val="100000"/>
                        </a:lnSpc>
                        <a:spcAft>
                          <a:spcPts val="0"/>
                        </a:spcAft>
                        <a:buFont typeface="Arial" panose="020B0604020202020204" pitchFamily="34" charset="0"/>
                        <a:buChar char="•"/>
                        <a:tabLst>
                          <a:tab pos="133985" algn="l"/>
                          <a:tab pos="457200" algn="l"/>
                        </a:tabLst>
                      </a:pPr>
                      <a:r>
                        <a:rPr lang="ru-RU" sz="1600" dirty="0">
                          <a:solidFill>
                            <a:srgbClr val="C00000"/>
                          </a:solidFill>
                          <a:effectLst/>
                        </a:rPr>
                        <a:t>Оно даёт учителю (ученику) информацию  о том, как идет  процесс освоения предметного способа (средства) действия обучились ученики и в какой степени  представлены все операции, элементы осваиваемого предметного понятия. </a:t>
                      </a:r>
                    </a:p>
                    <a:p>
                      <a:pPr marL="342900" lvl="0" indent="-342900">
                        <a:lnSpc>
                          <a:spcPct val="100000"/>
                        </a:lnSpc>
                        <a:spcAft>
                          <a:spcPts val="0"/>
                        </a:spcAft>
                        <a:buFont typeface="Arial" panose="020B0604020202020204" pitchFamily="34" charset="0"/>
                        <a:buChar char="•"/>
                        <a:tabLst>
                          <a:tab pos="133985" algn="l"/>
                          <a:tab pos="457200" algn="l"/>
                        </a:tabLst>
                      </a:pPr>
                      <a:r>
                        <a:rPr lang="ru-RU" sz="1600" dirty="0">
                          <a:solidFill>
                            <a:srgbClr val="C00000"/>
                          </a:solidFill>
                          <a:effectLst/>
                        </a:rPr>
                        <a:t>Возможности данного вида оценивания реализуются только, если оно  используется для того, чтобы дать обратную связь ученикам. </a:t>
                      </a:r>
                    </a:p>
                    <a:p>
                      <a:pPr marL="342900" lvl="0" indent="-342900">
                        <a:lnSpc>
                          <a:spcPct val="100000"/>
                        </a:lnSpc>
                        <a:spcAft>
                          <a:spcPts val="0"/>
                        </a:spcAft>
                        <a:buFont typeface="Arial" panose="020B0604020202020204" pitchFamily="34" charset="0"/>
                        <a:buChar char="•"/>
                        <a:tabLst>
                          <a:tab pos="133985" algn="l"/>
                          <a:tab pos="457200" algn="l"/>
                        </a:tabLst>
                      </a:pPr>
                      <a:r>
                        <a:rPr lang="ru-RU" sz="1600" dirty="0">
                          <a:solidFill>
                            <a:srgbClr val="C00000"/>
                          </a:solidFill>
                          <a:effectLst/>
                        </a:rPr>
                        <a:t> Формирующее оценивание – это навигатор (коррекционная функция) </a:t>
                      </a:r>
                    </a:p>
                    <a:p>
                      <a:pPr marL="342900" lvl="0" indent="-342900">
                        <a:lnSpc>
                          <a:spcPct val="100000"/>
                        </a:lnSpc>
                        <a:spcAft>
                          <a:spcPts val="0"/>
                        </a:spcAft>
                        <a:buFont typeface="Arial" panose="020B0604020202020204" pitchFamily="34" charset="0"/>
                        <a:buChar char="•"/>
                        <a:tabLst>
                          <a:tab pos="133985" algn="l"/>
                          <a:tab pos="457200" algn="l"/>
                        </a:tabLst>
                      </a:pPr>
                      <a:r>
                        <a:rPr lang="ru-RU" sz="1600" dirty="0">
                          <a:solidFill>
                            <a:srgbClr val="C00000"/>
                          </a:solidFill>
                          <a:effectLst/>
                        </a:rPr>
                        <a:t>Ученики  узнают, какие операции, элементы способа действия они освоили, а какие пока «западают».  Таким образом, такое оценивание служит для них ориентиром для следующих учебных действий.</a:t>
                      </a:r>
                    </a:p>
                    <a:p>
                      <a:pPr>
                        <a:lnSpc>
                          <a:spcPct val="100000"/>
                        </a:lnSpc>
                        <a:spcAft>
                          <a:spcPts val="0"/>
                        </a:spcAft>
                        <a:tabLst>
                          <a:tab pos="133985" algn="l"/>
                        </a:tabLst>
                      </a:pPr>
                      <a:r>
                        <a:rPr lang="ru-RU" sz="1600" dirty="0" smtClean="0">
                          <a:solidFill>
                            <a:srgbClr val="C00000"/>
                          </a:solidFill>
                          <a:effectLst/>
                        </a:rPr>
                        <a:t>Предметом текущего (формирующего) оценивания является </a:t>
                      </a:r>
                      <a:r>
                        <a:rPr lang="ru-RU" sz="1600" dirty="0" err="1" smtClean="0">
                          <a:solidFill>
                            <a:srgbClr val="C00000"/>
                          </a:solidFill>
                          <a:effectLst/>
                        </a:rPr>
                        <a:t>операциональный</a:t>
                      </a:r>
                      <a:r>
                        <a:rPr lang="ru-RU" sz="1600" dirty="0" smtClean="0">
                          <a:solidFill>
                            <a:srgbClr val="C00000"/>
                          </a:solidFill>
                          <a:effectLst/>
                        </a:rPr>
                        <a:t> состав предметных способов действия и ключевых компетентностей. </a:t>
                      </a:r>
                    </a:p>
                    <a:p>
                      <a:pPr>
                        <a:lnSpc>
                          <a:spcPct val="100000"/>
                        </a:lnSpc>
                        <a:spcAft>
                          <a:spcPts val="0"/>
                        </a:spcAft>
                        <a:tabLst>
                          <a:tab pos="133985" algn="l"/>
                        </a:tabLst>
                      </a:pPr>
                      <a:r>
                        <a:rPr lang="ru-RU" sz="1600" dirty="0" smtClean="0">
                          <a:solidFill>
                            <a:srgbClr val="C00000"/>
                          </a:solidFill>
                          <a:effectLst/>
                        </a:rPr>
                        <a:t>Такое оценивание производится как самим обучающимся, так и учителем и осуществляет две важные функции: диагностическую и коррекционную</a:t>
                      </a:r>
                      <a:endParaRPr lang="ru-RU"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666" marR="576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tabLst>
                          <a:tab pos="111125" algn="l"/>
                        </a:tabLst>
                      </a:pPr>
                      <a:r>
                        <a:rPr lang="ru-RU" sz="1600" b="1" dirty="0">
                          <a:solidFill>
                            <a:schemeClr val="tx1"/>
                          </a:solidFill>
                          <a:effectLst/>
                        </a:rPr>
                        <a:t>Ключевые характеристики оценивания для </a:t>
                      </a:r>
                      <a:r>
                        <a:rPr lang="ru-RU" sz="1600" b="1" dirty="0" smtClean="0">
                          <a:solidFill>
                            <a:schemeClr val="tx1"/>
                          </a:solidFill>
                          <a:effectLst/>
                        </a:rPr>
                        <a:t>обучения</a:t>
                      </a:r>
                      <a:r>
                        <a:rPr lang="ru-RU" sz="1600" b="1" dirty="0">
                          <a:solidFill>
                            <a:schemeClr val="tx1"/>
                          </a:solidFill>
                          <a:effectLst/>
                        </a:rPr>
                        <a:t>:</a:t>
                      </a:r>
                    </a:p>
                    <a:p>
                      <a:pPr marL="342900" lvl="0" indent="-342900" algn="l" defTabSz="914400" rtl="0" eaLnBrk="1" latinLnBrk="0" hangingPunct="1">
                        <a:lnSpc>
                          <a:spcPct val="100000"/>
                        </a:lnSpc>
                        <a:spcAft>
                          <a:spcPts val="0"/>
                        </a:spcAft>
                        <a:buFont typeface="Arial" panose="020B0604020202020204" pitchFamily="34" charset="0"/>
                        <a:buChar char="•"/>
                        <a:tabLst>
                          <a:tab pos="133985" algn="l"/>
                          <a:tab pos="457200" algn="l"/>
                        </a:tabLst>
                      </a:pPr>
                      <a:r>
                        <a:rPr lang="ru-RU" sz="1600" b="1" kern="1200" dirty="0" smtClean="0">
                          <a:solidFill>
                            <a:schemeClr val="tx1"/>
                          </a:solidFill>
                          <a:effectLst/>
                          <a:latin typeface="+mn-lt"/>
                          <a:ea typeface="+mn-ea"/>
                          <a:cs typeface="+mn-cs"/>
                        </a:rPr>
                        <a:t>встроено </a:t>
                      </a:r>
                      <a:r>
                        <a:rPr lang="ru-RU" sz="1600" b="1" kern="1200" dirty="0">
                          <a:solidFill>
                            <a:schemeClr val="tx1"/>
                          </a:solidFill>
                          <a:effectLst/>
                          <a:latin typeface="+mn-lt"/>
                          <a:ea typeface="+mn-ea"/>
                          <a:cs typeface="+mn-cs"/>
                        </a:rPr>
                        <a:t>в процесс преподавания и учения и является </a:t>
                      </a:r>
                      <a:r>
                        <a:rPr lang="ru-RU" sz="1600" b="1" kern="1200" dirty="0" smtClean="0">
                          <a:solidFill>
                            <a:schemeClr val="tx1"/>
                          </a:solidFill>
                          <a:effectLst/>
                          <a:latin typeface="+mn-lt"/>
                          <a:ea typeface="+mn-ea"/>
                          <a:cs typeface="+mn-cs"/>
                        </a:rPr>
                        <a:t>их  существенной </a:t>
                      </a:r>
                      <a:r>
                        <a:rPr lang="ru-RU" sz="1600" b="1" kern="1200" dirty="0">
                          <a:solidFill>
                            <a:schemeClr val="tx1"/>
                          </a:solidFill>
                          <a:effectLst/>
                          <a:latin typeface="+mn-lt"/>
                          <a:ea typeface="+mn-ea"/>
                          <a:cs typeface="+mn-cs"/>
                        </a:rPr>
                        <a:t>частью;</a:t>
                      </a:r>
                    </a:p>
                    <a:p>
                      <a:pPr marL="342900" lvl="0" indent="-342900" algn="l" defTabSz="914400" rtl="0" eaLnBrk="1" latinLnBrk="0" hangingPunct="1">
                        <a:lnSpc>
                          <a:spcPct val="100000"/>
                        </a:lnSpc>
                        <a:spcAft>
                          <a:spcPts val="0"/>
                        </a:spcAft>
                        <a:buFont typeface="Arial" panose="020B0604020202020204" pitchFamily="34" charset="0"/>
                        <a:buChar char="•"/>
                        <a:tabLst>
                          <a:tab pos="133985" algn="l"/>
                          <a:tab pos="457200" algn="l"/>
                        </a:tabLst>
                      </a:pPr>
                      <a:r>
                        <a:rPr lang="ru-RU" sz="1600" b="1" kern="1200" dirty="0" smtClean="0">
                          <a:solidFill>
                            <a:schemeClr val="tx1"/>
                          </a:solidFill>
                          <a:effectLst/>
                          <a:latin typeface="+mn-lt"/>
                          <a:ea typeface="+mn-ea"/>
                          <a:cs typeface="+mn-cs"/>
                        </a:rPr>
                        <a:t>предполагает </a:t>
                      </a:r>
                      <a:r>
                        <a:rPr lang="ru-RU" sz="1600" b="1" kern="1200" dirty="0">
                          <a:solidFill>
                            <a:schemeClr val="tx1"/>
                          </a:solidFill>
                          <a:effectLst/>
                          <a:latin typeface="+mn-lt"/>
                          <a:ea typeface="+mn-ea"/>
                          <a:cs typeface="+mn-cs"/>
                        </a:rPr>
                        <a:t>обсуждение и общее признание учебных </a:t>
                      </a:r>
                      <a:r>
                        <a:rPr lang="ru-RU" sz="1600" b="1" kern="1200" dirty="0" smtClean="0">
                          <a:solidFill>
                            <a:schemeClr val="tx1"/>
                          </a:solidFill>
                          <a:effectLst/>
                          <a:latin typeface="+mn-lt"/>
                          <a:ea typeface="+mn-ea"/>
                          <a:cs typeface="+mn-cs"/>
                        </a:rPr>
                        <a:t>целей учителями </a:t>
                      </a:r>
                      <a:r>
                        <a:rPr lang="ru-RU" sz="1600" b="1" kern="1200" dirty="0">
                          <a:solidFill>
                            <a:schemeClr val="tx1"/>
                          </a:solidFill>
                          <a:effectLst/>
                          <a:latin typeface="+mn-lt"/>
                          <a:ea typeface="+mn-ea"/>
                          <a:cs typeface="+mn-cs"/>
                        </a:rPr>
                        <a:t>и учениками;</a:t>
                      </a:r>
                    </a:p>
                    <a:p>
                      <a:pPr marL="342900" lvl="0" indent="-342900" algn="l" defTabSz="914400" rtl="0" eaLnBrk="1" latinLnBrk="0" hangingPunct="1">
                        <a:lnSpc>
                          <a:spcPct val="100000"/>
                        </a:lnSpc>
                        <a:spcAft>
                          <a:spcPts val="0"/>
                        </a:spcAft>
                        <a:buFont typeface="Arial" panose="020B0604020202020204" pitchFamily="34" charset="0"/>
                        <a:buChar char="•"/>
                        <a:tabLst>
                          <a:tab pos="133985" algn="l"/>
                          <a:tab pos="457200" algn="l"/>
                        </a:tabLst>
                      </a:pPr>
                      <a:r>
                        <a:rPr lang="ru-RU" sz="1600" b="1" kern="1200" dirty="0" smtClean="0">
                          <a:solidFill>
                            <a:schemeClr val="tx1"/>
                          </a:solidFill>
                          <a:effectLst/>
                          <a:latin typeface="+mn-lt"/>
                          <a:ea typeface="+mn-ea"/>
                          <a:cs typeface="+mn-cs"/>
                        </a:rPr>
                        <a:t>нацелено </a:t>
                      </a:r>
                      <a:r>
                        <a:rPr lang="ru-RU" sz="1600" b="1" kern="1200" dirty="0">
                          <a:solidFill>
                            <a:schemeClr val="tx1"/>
                          </a:solidFill>
                          <a:effectLst/>
                          <a:latin typeface="+mn-lt"/>
                          <a:ea typeface="+mn-ea"/>
                          <a:cs typeface="+mn-cs"/>
                        </a:rPr>
                        <a:t>на то, чтобы помочь ученикам осознавать те </a:t>
                      </a:r>
                      <a:r>
                        <a:rPr lang="ru-RU" sz="1600" b="1" kern="1200" dirty="0" smtClean="0">
                          <a:solidFill>
                            <a:schemeClr val="tx1"/>
                          </a:solidFill>
                          <a:effectLst/>
                          <a:latin typeface="+mn-lt"/>
                          <a:ea typeface="+mn-ea"/>
                          <a:cs typeface="+mn-cs"/>
                        </a:rPr>
                        <a:t>учебные </a:t>
                      </a:r>
                      <a:r>
                        <a:rPr lang="ru-RU" sz="1600" b="1" kern="1200" dirty="0">
                          <a:solidFill>
                            <a:schemeClr val="tx1"/>
                          </a:solidFill>
                          <a:effectLst/>
                          <a:latin typeface="+mn-lt"/>
                          <a:ea typeface="+mn-ea"/>
                          <a:cs typeface="+mn-cs"/>
                        </a:rPr>
                        <a:t>стандарты, которых они должны достичь;</a:t>
                      </a:r>
                    </a:p>
                    <a:p>
                      <a:pPr marL="342900" lvl="0" indent="-342900" algn="l" defTabSz="914400" rtl="0" eaLnBrk="1" latinLnBrk="0" hangingPunct="1">
                        <a:lnSpc>
                          <a:spcPct val="100000"/>
                        </a:lnSpc>
                        <a:spcAft>
                          <a:spcPts val="0"/>
                        </a:spcAft>
                        <a:buFont typeface="Arial" panose="020B0604020202020204" pitchFamily="34" charset="0"/>
                        <a:buChar char="•"/>
                        <a:tabLst>
                          <a:tab pos="133985" algn="l"/>
                          <a:tab pos="457200" algn="l"/>
                        </a:tabLst>
                      </a:pPr>
                      <a:r>
                        <a:rPr lang="ru-RU" sz="1600" b="1" kern="1200" dirty="0" smtClean="0">
                          <a:solidFill>
                            <a:schemeClr val="tx1"/>
                          </a:solidFill>
                          <a:effectLst/>
                          <a:latin typeface="+mn-lt"/>
                          <a:ea typeface="+mn-ea"/>
                          <a:cs typeface="+mn-cs"/>
                        </a:rPr>
                        <a:t>вовлекает </a:t>
                      </a:r>
                      <a:r>
                        <a:rPr lang="ru-RU" sz="1600" b="1" kern="1200" dirty="0">
                          <a:solidFill>
                            <a:schemeClr val="tx1"/>
                          </a:solidFill>
                          <a:effectLst/>
                          <a:latin typeface="+mn-lt"/>
                          <a:ea typeface="+mn-ea"/>
                          <a:cs typeface="+mn-cs"/>
                        </a:rPr>
                        <a:t>учеников в </a:t>
                      </a:r>
                      <a:r>
                        <a:rPr lang="ru-RU" sz="1600" b="1" kern="1200" dirty="0" err="1">
                          <a:solidFill>
                            <a:schemeClr val="tx1"/>
                          </a:solidFill>
                          <a:effectLst/>
                          <a:latin typeface="+mn-lt"/>
                          <a:ea typeface="+mn-ea"/>
                          <a:cs typeface="+mn-cs"/>
                        </a:rPr>
                        <a:t>самооценивание</a:t>
                      </a:r>
                      <a:r>
                        <a:rPr lang="ru-RU" sz="1600" b="1" kern="1200" dirty="0">
                          <a:solidFill>
                            <a:schemeClr val="tx1"/>
                          </a:solidFill>
                          <a:effectLst/>
                          <a:latin typeface="+mn-lt"/>
                          <a:ea typeface="+mn-ea"/>
                          <a:cs typeface="+mn-cs"/>
                        </a:rPr>
                        <a:t> или партнерское </a:t>
                      </a:r>
                      <a:r>
                        <a:rPr lang="ru-RU" sz="1600" b="1" kern="1200" dirty="0" smtClean="0">
                          <a:solidFill>
                            <a:schemeClr val="tx1"/>
                          </a:solidFill>
                          <a:effectLst/>
                          <a:latin typeface="+mn-lt"/>
                          <a:ea typeface="+mn-ea"/>
                          <a:cs typeface="+mn-cs"/>
                        </a:rPr>
                        <a:t>оценивание</a:t>
                      </a:r>
                      <a:r>
                        <a:rPr lang="ru-RU" sz="1600" b="1" kern="1200" dirty="0">
                          <a:solidFill>
                            <a:schemeClr val="tx1"/>
                          </a:solidFill>
                          <a:effectLst/>
                          <a:latin typeface="+mn-lt"/>
                          <a:ea typeface="+mn-ea"/>
                          <a:cs typeface="+mn-cs"/>
                        </a:rPr>
                        <a:t>;</a:t>
                      </a:r>
                    </a:p>
                    <a:p>
                      <a:pPr marL="342900" lvl="0" indent="-342900" algn="l" defTabSz="914400" rtl="0" eaLnBrk="1" latinLnBrk="0" hangingPunct="1">
                        <a:lnSpc>
                          <a:spcPct val="100000"/>
                        </a:lnSpc>
                        <a:spcAft>
                          <a:spcPts val="0"/>
                        </a:spcAft>
                        <a:buFont typeface="Arial" panose="020B0604020202020204" pitchFamily="34" charset="0"/>
                        <a:buChar char="•"/>
                        <a:tabLst>
                          <a:tab pos="133985" algn="l"/>
                          <a:tab pos="457200" algn="l"/>
                        </a:tabLst>
                      </a:pPr>
                      <a:r>
                        <a:rPr lang="ru-RU" sz="1600" b="1" kern="1200" dirty="0" smtClean="0">
                          <a:solidFill>
                            <a:schemeClr val="tx1"/>
                          </a:solidFill>
                          <a:effectLst/>
                          <a:latin typeface="+mn-lt"/>
                          <a:ea typeface="+mn-ea"/>
                          <a:cs typeface="+mn-cs"/>
                        </a:rPr>
                        <a:t>обеспечивает </a:t>
                      </a:r>
                      <a:r>
                        <a:rPr lang="ru-RU" sz="1600" b="1" kern="1200" dirty="0">
                          <a:solidFill>
                            <a:schemeClr val="tx1"/>
                          </a:solidFill>
                          <a:effectLst/>
                          <a:latin typeface="+mn-lt"/>
                          <a:ea typeface="+mn-ea"/>
                          <a:cs typeface="+mn-cs"/>
                        </a:rPr>
                        <a:t>обратную связь, которая помогает </a:t>
                      </a:r>
                      <a:r>
                        <a:rPr lang="ru-RU" sz="1600" b="1" kern="1200" dirty="0" smtClean="0">
                          <a:solidFill>
                            <a:schemeClr val="tx1"/>
                          </a:solidFill>
                          <a:effectLst/>
                          <a:latin typeface="+mn-lt"/>
                          <a:ea typeface="+mn-ea"/>
                          <a:cs typeface="+mn-cs"/>
                        </a:rPr>
                        <a:t>ученикам осознать</a:t>
                      </a:r>
                      <a:r>
                        <a:rPr lang="ru-RU" sz="1600" b="1" kern="1200" dirty="0">
                          <a:solidFill>
                            <a:schemeClr val="tx1"/>
                          </a:solidFill>
                          <a:effectLst/>
                          <a:latin typeface="+mn-lt"/>
                          <a:ea typeface="+mn-ea"/>
                          <a:cs typeface="+mn-cs"/>
                        </a:rPr>
                        <a:t>, какие следующие шаги в учении им предстоит сделать;</a:t>
                      </a:r>
                    </a:p>
                    <a:p>
                      <a:pPr marL="342900" lvl="0" indent="-342900" algn="l" defTabSz="914400" rtl="0" eaLnBrk="1" latinLnBrk="0" hangingPunct="1">
                        <a:lnSpc>
                          <a:spcPct val="100000"/>
                        </a:lnSpc>
                        <a:spcAft>
                          <a:spcPts val="0"/>
                        </a:spcAft>
                        <a:buFont typeface="Arial" panose="020B0604020202020204" pitchFamily="34" charset="0"/>
                        <a:buChar char="•"/>
                        <a:tabLst>
                          <a:tab pos="133985" algn="l"/>
                          <a:tab pos="457200" algn="l"/>
                        </a:tabLst>
                      </a:pPr>
                      <a:r>
                        <a:rPr lang="ru-RU" sz="1600" b="1" kern="1200" dirty="0" smtClean="0">
                          <a:solidFill>
                            <a:schemeClr val="tx1"/>
                          </a:solidFill>
                          <a:effectLst/>
                          <a:latin typeface="+mn-lt"/>
                          <a:ea typeface="+mn-ea"/>
                          <a:cs typeface="+mn-cs"/>
                        </a:rPr>
                        <a:t>укрепляет </a:t>
                      </a:r>
                      <a:r>
                        <a:rPr lang="ru-RU" sz="1600" b="1" kern="1200" dirty="0">
                          <a:solidFill>
                            <a:schemeClr val="tx1"/>
                          </a:solidFill>
                          <a:effectLst/>
                          <a:latin typeface="+mn-lt"/>
                          <a:ea typeface="+mn-ea"/>
                          <a:cs typeface="+mn-cs"/>
                        </a:rPr>
                        <a:t>уверенность в том, что каждый ученик может </a:t>
                      </a:r>
                      <a:r>
                        <a:rPr lang="ru-RU" sz="1600" b="1" kern="1200" dirty="0" smtClean="0">
                          <a:solidFill>
                            <a:schemeClr val="tx1"/>
                          </a:solidFill>
                          <a:effectLst/>
                          <a:latin typeface="+mn-lt"/>
                          <a:ea typeface="+mn-ea"/>
                          <a:cs typeface="+mn-cs"/>
                        </a:rPr>
                        <a:t>добиться </a:t>
                      </a:r>
                      <a:r>
                        <a:rPr lang="ru-RU" sz="1600" b="1" kern="1200" dirty="0">
                          <a:solidFill>
                            <a:schemeClr val="tx1"/>
                          </a:solidFill>
                          <a:effectLst/>
                          <a:latin typeface="+mn-lt"/>
                          <a:ea typeface="+mn-ea"/>
                          <a:cs typeface="+mn-cs"/>
                        </a:rPr>
                        <a:t>улучшений;</a:t>
                      </a:r>
                    </a:p>
                    <a:p>
                      <a:pPr marL="342900" lvl="0" indent="-342900" algn="l" defTabSz="914400" rtl="0" eaLnBrk="1" latinLnBrk="0" hangingPunct="1">
                        <a:lnSpc>
                          <a:spcPct val="100000"/>
                        </a:lnSpc>
                        <a:spcAft>
                          <a:spcPts val="0"/>
                        </a:spcAft>
                        <a:buFont typeface="Arial" panose="020B0604020202020204" pitchFamily="34" charset="0"/>
                        <a:buChar char="•"/>
                        <a:tabLst>
                          <a:tab pos="133985" algn="l"/>
                          <a:tab pos="457200" algn="l"/>
                        </a:tabLst>
                      </a:pPr>
                      <a:r>
                        <a:rPr lang="ru-RU" sz="1600" b="1" kern="1200" dirty="0" smtClean="0">
                          <a:solidFill>
                            <a:schemeClr val="tx1"/>
                          </a:solidFill>
                          <a:effectLst/>
                          <a:latin typeface="+mn-lt"/>
                          <a:ea typeface="+mn-ea"/>
                          <a:cs typeface="+mn-cs"/>
                        </a:rPr>
                        <a:t>вовлекает </a:t>
                      </a:r>
                      <a:r>
                        <a:rPr lang="ru-RU" sz="1600" b="1" kern="1200" dirty="0">
                          <a:solidFill>
                            <a:schemeClr val="tx1"/>
                          </a:solidFill>
                          <a:effectLst/>
                          <a:latin typeface="+mn-lt"/>
                          <a:ea typeface="+mn-ea"/>
                          <a:cs typeface="+mn-cs"/>
                        </a:rPr>
                        <a:t>и учителя, и учеников в процесс рассмотрения </a:t>
                      </a:r>
                      <a:r>
                        <a:rPr lang="ru-RU" sz="1600" b="1" kern="1200" dirty="0" smtClean="0">
                          <a:solidFill>
                            <a:schemeClr val="tx1"/>
                          </a:solidFill>
                          <a:effectLst/>
                          <a:latin typeface="+mn-lt"/>
                          <a:ea typeface="+mn-ea"/>
                          <a:cs typeface="+mn-cs"/>
                        </a:rPr>
                        <a:t>и рефлексии </a:t>
                      </a:r>
                      <a:r>
                        <a:rPr lang="ru-RU" sz="1600" b="1" kern="1200" dirty="0">
                          <a:solidFill>
                            <a:schemeClr val="tx1"/>
                          </a:solidFill>
                          <a:effectLst/>
                          <a:latin typeface="+mn-lt"/>
                          <a:ea typeface="+mn-ea"/>
                          <a:cs typeface="+mn-cs"/>
                        </a:rPr>
                        <a:t>данных оценивания</a:t>
                      </a:r>
                      <a:r>
                        <a:rPr lang="en-US" sz="1600" b="1" kern="1200" dirty="0">
                          <a:solidFill>
                            <a:schemeClr val="tx1"/>
                          </a:solidFill>
                          <a:effectLst/>
                          <a:latin typeface="+mn-lt"/>
                          <a:ea typeface="+mn-ea"/>
                          <a:cs typeface="+mn-cs"/>
                        </a:rPr>
                        <a:t>.</a:t>
                      </a:r>
                      <a:endParaRPr lang="ru-RU" sz="1600" b="1" kern="1200" dirty="0">
                        <a:solidFill>
                          <a:schemeClr val="tx1"/>
                        </a:solidFill>
                        <a:effectLst/>
                        <a:latin typeface="+mn-lt"/>
                        <a:ea typeface="+mn-ea"/>
                        <a:cs typeface="+mn-cs"/>
                      </a:endParaRPr>
                    </a:p>
                    <a:p>
                      <a:pPr algn="r">
                        <a:lnSpc>
                          <a:spcPct val="100000"/>
                        </a:lnSpc>
                        <a:spcAft>
                          <a:spcPts val="0"/>
                        </a:spcAft>
                        <a:tabLst>
                          <a:tab pos="111125" algn="l"/>
                        </a:tabLst>
                      </a:pPr>
                      <a:r>
                        <a:rPr lang="en-US" sz="1200" i="1" dirty="0" smtClean="0">
                          <a:solidFill>
                            <a:schemeClr val="tx1"/>
                          </a:solidFill>
                          <a:effectLst/>
                        </a:rPr>
                        <a:t>Assessment </a:t>
                      </a:r>
                      <a:r>
                        <a:rPr lang="en-US" sz="1200" i="1" dirty="0">
                          <a:solidFill>
                            <a:schemeClr val="tx1"/>
                          </a:solidFill>
                          <a:effectLst/>
                        </a:rPr>
                        <a:t>for learning: beyond the black box</a:t>
                      </a:r>
                      <a:endParaRPr lang="ru-RU" sz="1200" i="1" dirty="0">
                        <a:solidFill>
                          <a:schemeClr val="tx1"/>
                        </a:solidFill>
                        <a:effectLst/>
                      </a:endParaRPr>
                    </a:p>
                    <a:p>
                      <a:pPr algn="r">
                        <a:lnSpc>
                          <a:spcPct val="100000"/>
                        </a:lnSpc>
                        <a:spcAft>
                          <a:spcPts val="0"/>
                        </a:spcAft>
                        <a:tabLst>
                          <a:tab pos="111125" algn="l"/>
                        </a:tabLst>
                      </a:pPr>
                      <a:r>
                        <a:rPr lang="ru-RU" sz="1200" i="1" dirty="0" err="1">
                          <a:solidFill>
                            <a:schemeClr val="tx1"/>
                          </a:solidFill>
                          <a:effectLst/>
                        </a:rPr>
                        <a:t>Assessment</a:t>
                      </a:r>
                      <a:r>
                        <a:rPr lang="ru-RU" sz="1200" i="1" dirty="0">
                          <a:solidFill>
                            <a:schemeClr val="tx1"/>
                          </a:solidFill>
                          <a:effectLst/>
                        </a:rPr>
                        <a:t> </a:t>
                      </a:r>
                      <a:r>
                        <a:rPr lang="ru-RU" sz="1200" i="1" dirty="0" err="1">
                          <a:solidFill>
                            <a:schemeClr val="tx1"/>
                          </a:solidFill>
                          <a:effectLst/>
                        </a:rPr>
                        <a:t>Reform</a:t>
                      </a:r>
                      <a:r>
                        <a:rPr lang="ru-RU" sz="1200" i="1" dirty="0">
                          <a:solidFill>
                            <a:schemeClr val="tx1"/>
                          </a:solidFill>
                          <a:effectLst/>
                        </a:rPr>
                        <a:t> </a:t>
                      </a:r>
                      <a:r>
                        <a:rPr lang="ru-RU" sz="1200" i="1" dirty="0" err="1">
                          <a:solidFill>
                            <a:schemeClr val="tx1"/>
                          </a:solidFill>
                          <a:effectLst/>
                        </a:rPr>
                        <a:t>Group</a:t>
                      </a:r>
                      <a:r>
                        <a:rPr lang="ru-RU" sz="1200" i="1" dirty="0">
                          <a:solidFill>
                            <a:schemeClr val="tx1"/>
                          </a:solidFill>
                          <a:effectLst/>
                        </a:rPr>
                        <a:t> (1999)</a:t>
                      </a:r>
                      <a:endParaRPr lang="ru-RU" sz="12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666" marR="576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Заголовок 1"/>
          <p:cNvSpPr>
            <a:spLocks noGrp="1"/>
          </p:cNvSpPr>
          <p:nvPr>
            <p:ph type="title"/>
          </p:nvPr>
        </p:nvSpPr>
        <p:spPr>
          <a:xfrm>
            <a:off x="2771775" y="44450"/>
            <a:ext cx="5199063" cy="504825"/>
          </a:xfrm>
        </p:spPr>
        <p:txBody>
          <a:bodyPr/>
          <a:lstStyle/>
          <a:p>
            <a:r>
              <a:rPr lang="ru-RU" altLang="ru-RU" smtClean="0"/>
              <a:t>Идеологи</a:t>
            </a:r>
          </a:p>
        </p:txBody>
      </p:sp>
      <p:graphicFrame>
        <p:nvGraphicFramePr>
          <p:cNvPr id="4" name="Объект 3"/>
          <p:cNvGraphicFramePr>
            <a:graphicFrameLocks noGrp="1"/>
          </p:cNvGraphicFramePr>
          <p:nvPr>
            <p:ph idx="1"/>
          </p:nvPr>
        </p:nvGraphicFramePr>
        <p:xfrm>
          <a:off x="20638" y="582613"/>
          <a:ext cx="9128125" cy="6275387"/>
        </p:xfrm>
        <a:graphic>
          <a:graphicData uri="http://schemas.openxmlformats.org/drawingml/2006/table">
            <a:tbl>
              <a:tblPr firstRow="1" firstCol="1" bandRow="1">
                <a:tableStyleId>{5C22544A-7EE6-4342-B048-85BDC9FD1C3A}</a:tableStyleId>
              </a:tblPr>
              <a:tblGrid>
                <a:gridCol w="6423468"/>
                <a:gridCol w="2704657"/>
              </a:tblGrid>
              <a:tr h="315468">
                <a:tc>
                  <a:txBody>
                    <a:bodyPr/>
                    <a:lstStyle/>
                    <a:p>
                      <a:pPr marL="0" lvl="0" indent="0" algn="ctr">
                        <a:lnSpc>
                          <a:spcPct val="115000"/>
                        </a:lnSpc>
                        <a:spcAft>
                          <a:spcPts val="0"/>
                        </a:spcAft>
                        <a:buFont typeface="Arial" panose="020B0604020202020204" pitchFamily="34" charset="0"/>
                        <a:buNone/>
                        <a:tabLst>
                          <a:tab pos="133985" algn="l"/>
                          <a:tab pos="457200" algn="l"/>
                        </a:tabLst>
                      </a:pPr>
                      <a:r>
                        <a:rPr lang="ru-RU" sz="1800"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Воронцов А.Б.</a:t>
                      </a:r>
                      <a:endParaRPr lang="ru-RU"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667" marR="576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tabLst>
                          <a:tab pos="111125" algn="l"/>
                        </a:tabLst>
                      </a:pPr>
                      <a:r>
                        <a:rPr lang="ru-RU" sz="1800" dirty="0" err="1"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Пинская</a:t>
                      </a:r>
                      <a:r>
                        <a:rPr lang="ru-RU"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М.А.</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667" marR="576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59919">
                <a:tc>
                  <a:txBody>
                    <a:bodyPr/>
                    <a:lstStyle/>
                    <a:p>
                      <a:pPr algn="l">
                        <a:lnSpc>
                          <a:spcPct val="100000"/>
                        </a:lnSpc>
                        <a:spcAft>
                          <a:spcPts val="0"/>
                        </a:spcAft>
                        <a:tabLst>
                          <a:tab pos="133985" algn="l"/>
                        </a:tabLst>
                      </a:pPr>
                      <a:r>
                        <a:rPr lang="ru-RU" sz="1400" dirty="0">
                          <a:solidFill>
                            <a:srgbClr val="C00000"/>
                          </a:solidFill>
                          <a:effectLst/>
                        </a:rPr>
                        <a:t>«... награда и наказание являются психологически совершенно недопустимым средством в школе. Помимо всех прочих вредных влияний... они вредны уже тем, что бесполезны, т.е. бессильны вызвать надобный нам род деятельности, так как вводят неизмеримо более могущественный интерес, который заставляет, правда внешне, совпадать поведение ребенка с тем, которого мы желаем, но внутренне оставляет его совершенно неизменным. ...Чрезвычайно легко, исходя из естественного отвращения ребенка к боли, застращать его розгой и тем заставить сдерживать свою дурную привычку, но это не уничтожает ее, а напротив, вместо одной дурной привычки прививает еще новую: подчинение страху. Так же обстоит дело с наградой: легко вызвать реакцию, если исполнение ее будет связано для ребенка с получением удовольствия, но, коли мы хотим воспитать в ребенке именно эту реакцию, мы должны позаботиться о том, чтобы удовлетворение и удовольствие связывалось </a:t>
                      </a:r>
                      <a:r>
                        <a:rPr lang="ru-RU" sz="1400" b="1" dirty="0">
                          <a:solidFill>
                            <a:srgbClr val="C00000"/>
                          </a:solidFill>
                          <a:effectLst/>
                        </a:rPr>
                        <a:t>именно с реакцией, а не с ожидаемой наградой»  </a:t>
                      </a:r>
                      <a:r>
                        <a:rPr lang="ru-RU" sz="1400" b="1" dirty="0" smtClean="0">
                          <a:solidFill>
                            <a:srgbClr val="C00000"/>
                          </a:solidFill>
                          <a:effectLst/>
                        </a:rPr>
                        <a:t>                                                                         </a:t>
                      </a:r>
                      <a:r>
                        <a:rPr lang="ru-RU" sz="1400" b="1" dirty="0" err="1" smtClean="0">
                          <a:solidFill>
                            <a:srgbClr val="C00000"/>
                          </a:solidFill>
                          <a:effectLst/>
                        </a:rPr>
                        <a:t>Л.С.Выготский</a:t>
                      </a:r>
                      <a:endParaRPr lang="ru-RU" sz="1400" b="1" dirty="0">
                        <a:solidFill>
                          <a:srgbClr val="C00000"/>
                        </a:solidFill>
                        <a:effectLst/>
                      </a:endParaRPr>
                    </a:p>
                    <a:p>
                      <a:pPr algn="l">
                        <a:lnSpc>
                          <a:spcPct val="100000"/>
                        </a:lnSpc>
                        <a:spcAft>
                          <a:spcPts val="0"/>
                        </a:spcAft>
                        <a:tabLst>
                          <a:tab pos="133985" algn="l"/>
                        </a:tabLst>
                      </a:pPr>
                      <a:r>
                        <a:rPr lang="ru-RU" sz="1400" dirty="0">
                          <a:solidFill>
                            <a:srgbClr val="C00000"/>
                          </a:solidFill>
                          <a:effectLst/>
                        </a:rPr>
                        <a:t> </a:t>
                      </a:r>
                    </a:p>
                    <a:p>
                      <a:pPr algn="l">
                        <a:lnSpc>
                          <a:spcPct val="100000"/>
                        </a:lnSpc>
                        <a:spcAft>
                          <a:spcPts val="0"/>
                        </a:spcAft>
                        <a:tabLst>
                          <a:tab pos="133985" algn="l"/>
                        </a:tabLst>
                      </a:pPr>
                      <a:r>
                        <a:rPr lang="ru-RU" sz="1400" dirty="0">
                          <a:solidFill>
                            <a:srgbClr val="C00000"/>
                          </a:solidFill>
                          <a:effectLst/>
                        </a:rPr>
                        <a:t>… Конечно, для того, чтобы дети научились контролю, необходимо, чтобы учебное действие с его операторно-предметным составом было представлено достаточно развёрнуто, а последний разработан совместно с учителем и учениками. В этом случае образцы действий предстанут перед учащимися не как заданные извне, а как необходимые и общеобязательные…</a:t>
                      </a:r>
                    </a:p>
                    <a:p>
                      <a:pPr algn="l">
                        <a:lnSpc>
                          <a:spcPct val="100000"/>
                        </a:lnSpc>
                        <a:spcAft>
                          <a:spcPts val="0"/>
                        </a:spcAft>
                        <a:tabLst>
                          <a:tab pos="133985" algn="l"/>
                        </a:tabLst>
                      </a:pPr>
                      <a:r>
                        <a:rPr lang="ru-RU" sz="1400" dirty="0">
                          <a:solidFill>
                            <a:srgbClr val="C00000"/>
                          </a:solidFill>
                          <a:effectLst/>
                        </a:rPr>
                        <a:t>Второе действие, которое должно быть передано самим учащимся для самостоятельного выполнения – это оценка, т.е. установление того, усвоено </a:t>
                      </a:r>
                      <a:r>
                        <a:rPr lang="ru-RU" sz="1400" dirty="0" smtClean="0">
                          <a:solidFill>
                            <a:srgbClr val="C00000"/>
                          </a:solidFill>
                          <a:effectLst/>
                        </a:rPr>
                        <a:t>то</a:t>
                      </a:r>
                      <a:r>
                        <a:rPr lang="ru-RU" sz="1400" baseline="0" dirty="0" smtClean="0">
                          <a:solidFill>
                            <a:srgbClr val="C00000"/>
                          </a:solidFill>
                          <a:effectLst/>
                        </a:rPr>
                        <a:t> </a:t>
                      </a:r>
                      <a:r>
                        <a:rPr lang="ru-RU" sz="1400" dirty="0" smtClean="0">
                          <a:solidFill>
                            <a:srgbClr val="C00000"/>
                          </a:solidFill>
                          <a:effectLst/>
                        </a:rPr>
                        <a:t>или </a:t>
                      </a:r>
                      <a:r>
                        <a:rPr lang="ru-RU" sz="1400" dirty="0">
                          <a:solidFill>
                            <a:srgbClr val="C00000"/>
                          </a:solidFill>
                          <a:effectLst/>
                        </a:rPr>
                        <a:t>иное действие</a:t>
                      </a:r>
                      <a:r>
                        <a:rPr lang="ru-RU" sz="1400" dirty="0" smtClean="0">
                          <a:solidFill>
                            <a:srgbClr val="C00000"/>
                          </a:solidFill>
                          <a:effectLst/>
                        </a:rPr>
                        <a:t>. В </a:t>
                      </a:r>
                      <a:r>
                        <a:rPr lang="ru-RU" sz="1400" dirty="0">
                          <a:solidFill>
                            <a:srgbClr val="C00000"/>
                          </a:solidFill>
                          <a:effectLst/>
                        </a:rPr>
                        <a:t>пределах начального этапа обучения формирование двух названных элементов учебной деятельности представляет основную задачу. </a:t>
                      </a:r>
                    </a:p>
                    <a:p>
                      <a:pPr algn="l">
                        <a:lnSpc>
                          <a:spcPct val="100000"/>
                        </a:lnSpc>
                        <a:spcAft>
                          <a:spcPts val="0"/>
                        </a:spcAft>
                        <a:tabLst>
                          <a:tab pos="133985" algn="l"/>
                        </a:tabLst>
                      </a:pPr>
                      <a:r>
                        <a:rPr lang="ru-RU" sz="1400" dirty="0">
                          <a:solidFill>
                            <a:srgbClr val="C00000"/>
                          </a:solidFill>
                          <a:effectLst/>
                        </a:rPr>
                        <a:t>Д.Б. </a:t>
                      </a:r>
                      <a:r>
                        <a:rPr lang="ru-RU" sz="1400" dirty="0" err="1">
                          <a:solidFill>
                            <a:srgbClr val="C00000"/>
                          </a:solidFill>
                          <a:effectLst/>
                        </a:rPr>
                        <a:t>Эльконин</a:t>
                      </a:r>
                      <a:endParaRPr lang="ru-RU"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667" marR="576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tabLst>
                          <a:tab pos="111125" algn="l"/>
                        </a:tabLst>
                      </a:pPr>
                      <a:r>
                        <a:rPr lang="ru-RU" sz="1400" b="1" dirty="0">
                          <a:effectLst/>
                        </a:rPr>
                        <a:t>…Термин «оценивание» относится к любым формам деятельности учителя и учеников, оценивающих самих себя, обеспечивающим информацию, которая может служить обратной связью и позволяет модифицировать процесс преподавания и учения.</a:t>
                      </a:r>
                    </a:p>
                    <a:p>
                      <a:pPr algn="r">
                        <a:lnSpc>
                          <a:spcPct val="100000"/>
                        </a:lnSpc>
                        <a:spcAft>
                          <a:spcPts val="0"/>
                        </a:spcAft>
                        <a:tabLst>
                          <a:tab pos="111125" algn="l"/>
                        </a:tabLst>
                      </a:pPr>
                      <a:r>
                        <a:rPr lang="ru-RU" sz="1400" b="1" dirty="0" err="1">
                          <a:effectLst/>
                        </a:rPr>
                        <a:t>Блэк</a:t>
                      </a:r>
                      <a:r>
                        <a:rPr lang="ru-RU" sz="1400" b="1" dirty="0">
                          <a:effectLst/>
                        </a:rPr>
                        <a:t> П., Уильям Д. (1998)</a:t>
                      </a:r>
                    </a:p>
                    <a:p>
                      <a:pPr>
                        <a:lnSpc>
                          <a:spcPct val="100000"/>
                        </a:lnSpc>
                        <a:spcAft>
                          <a:spcPts val="0"/>
                        </a:spcAft>
                        <a:tabLst>
                          <a:tab pos="111125" algn="l"/>
                        </a:tabLst>
                      </a:pPr>
                      <a:r>
                        <a:rPr lang="ru-RU" sz="1400" b="1" dirty="0">
                          <a:effectLst/>
                        </a:rPr>
                        <a:t> </a:t>
                      </a:r>
                    </a:p>
                    <a:p>
                      <a:pPr>
                        <a:lnSpc>
                          <a:spcPct val="100000"/>
                        </a:lnSpc>
                        <a:spcAft>
                          <a:spcPts val="0"/>
                        </a:spcAft>
                        <a:tabLst>
                          <a:tab pos="111125" algn="l"/>
                        </a:tabLst>
                      </a:pPr>
                      <a:r>
                        <a:rPr lang="ru-RU" sz="1400" b="1" dirty="0">
                          <a:effectLst/>
                        </a:rPr>
                        <a:t>Оценивание для обучения – это процесс поиска и интерпретации </a:t>
                      </a:r>
                      <a:r>
                        <a:rPr lang="ru-RU" sz="1400" b="1" dirty="0" smtClean="0">
                          <a:effectLst/>
                        </a:rPr>
                        <a:t>данных</a:t>
                      </a:r>
                      <a:r>
                        <a:rPr lang="ru-RU" sz="1400" b="1" dirty="0">
                          <a:effectLst/>
                        </a:rPr>
                        <a:t>, которые ученики и их учителя используют для того, чтобы решить, как далеко ученики уже продвинулись в своей учебе, куда им необходимо продвинуться и как сделать это наилучшим образом.</a:t>
                      </a:r>
                    </a:p>
                    <a:p>
                      <a:pPr algn="r">
                        <a:lnSpc>
                          <a:spcPct val="100000"/>
                        </a:lnSpc>
                        <a:spcAft>
                          <a:spcPts val="0"/>
                        </a:spcAft>
                        <a:tabLst>
                          <a:tab pos="111125" algn="l"/>
                        </a:tabLst>
                      </a:pPr>
                      <a:r>
                        <a:rPr lang="ru-RU" sz="1400" b="1" dirty="0" err="1">
                          <a:effectLst/>
                        </a:rPr>
                        <a:t>Assessment</a:t>
                      </a:r>
                      <a:r>
                        <a:rPr lang="ru-RU" sz="1400" b="1" dirty="0">
                          <a:effectLst/>
                        </a:rPr>
                        <a:t> </a:t>
                      </a:r>
                      <a:r>
                        <a:rPr lang="ru-RU" sz="1400" b="1" dirty="0" err="1">
                          <a:effectLst/>
                        </a:rPr>
                        <a:t>Reform</a:t>
                      </a:r>
                      <a:r>
                        <a:rPr lang="ru-RU" sz="1400" b="1" dirty="0">
                          <a:effectLst/>
                        </a:rPr>
                        <a:t> </a:t>
                      </a:r>
                      <a:r>
                        <a:rPr lang="ru-RU" sz="1400" b="1" dirty="0" err="1">
                          <a:effectLst/>
                        </a:rPr>
                        <a:t>Group</a:t>
                      </a:r>
                      <a:r>
                        <a:rPr lang="ru-RU" sz="1400" b="1" dirty="0">
                          <a:effectLst/>
                        </a:rPr>
                        <a:t> (2002</a:t>
                      </a:r>
                      <a:r>
                        <a:rPr lang="ru-RU" sz="1400" dirty="0">
                          <a:effectLst/>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667" marR="576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Заголовок 1"/>
          <p:cNvSpPr>
            <a:spLocks noGrp="1"/>
          </p:cNvSpPr>
          <p:nvPr>
            <p:ph type="title"/>
          </p:nvPr>
        </p:nvSpPr>
        <p:spPr/>
        <p:txBody>
          <a:bodyPr/>
          <a:lstStyle/>
          <a:p>
            <a:r>
              <a:rPr lang="ru-RU" altLang="ru-RU" smtClean="0"/>
              <a:t>Понятия</a:t>
            </a:r>
          </a:p>
        </p:txBody>
      </p:sp>
      <p:graphicFrame>
        <p:nvGraphicFramePr>
          <p:cNvPr id="4" name="Объект 3"/>
          <p:cNvGraphicFramePr>
            <a:graphicFrameLocks noGrp="1"/>
          </p:cNvGraphicFramePr>
          <p:nvPr>
            <p:ph idx="1"/>
          </p:nvPr>
        </p:nvGraphicFramePr>
        <p:xfrm>
          <a:off x="34925" y="1035050"/>
          <a:ext cx="9109075" cy="5830888"/>
        </p:xfrm>
        <a:graphic>
          <a:graphicData uri="http://schemas.openxmlformats.org/drawingml/2006/table">
            <a:tbl>
              <a:tblPr firstRow="1" firstCol="1" bandRow="1">
                <a:tableStyleId>{5C22544A-7EE6-4342-B048-85BDC9FD1C3A}</a:tableStyleId>
              </a:tblPr>
              <a:tblGrid>
                <a:gridCol w="144025"/>
                <a:gridCol w="8965050"/>
              </a:tblGrid>
              <a:tr h="315509">
                <a:tc>
                  <a:txBody>
                    <a:bodyPr/>
                    <a:lstStyle/>
                    <a:p>
                      <a:pPr marL="0" lvl="0" indent="0" algn="ctr">
                        <a:lnSpc>
                          <a:spcPct val="115000"/>
                        </a:lnSpc>
                        <a:spcAft>
                          <a:spcPts val="0"/>
                        </a:spcAft>
                        <a:buFont typeface="Arial" panose="020B0604020202020204" pitchFamily="34" charset="0"/>
                        <a:buNone/>
                        <a:tabLst>
                          <a:tab pos="133985" algn="l"/>
                          <a:tab pos="457200" algn="l"/>
                        </a:tabLst>
                      </a:pPr>
                      <a:endParaRPr lang="ru-RU"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666" marR="576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tabLst>
                          <a:tab pos="111125" algn="l"/>
                        </a:tabLst>
                      </a:pPr>
                      <a:r>
                        <a:rPr lang="ru-RU" sz="1800" dirty="0" err="1"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Пинская</a:t>
                      </a:r>
                      <a:r>
                        <a:rPr lang="ru-RU"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М.А.</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666" marR="576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15379">
                <a:tc gridSpan="2">
                  <a:txBody>
                    <a:bodyPr/>
                    <a:lstStyle/>
                    <a:p>
                      <a:pPr>
                        <a:lnSpc>
                          <a:spcPct val="115000"/>
                        </a:lnSpc>
                        <a:spcAft>
                          <a:spcPts val="0"/>
                        </a:spcAft>
                        <a:tabLst>
                          <a:tab pos="111125" algn="l"/>
                        </a:tabLst>
                      </a:pPr>
                      <a:r>
                        <a:rPr lang="ru-RU" sz="1600" b="1" u="sng" dirty="0" smtClean="0">
                          <a:solidFill>
                            <a:schemeClr val="tx1"/>
                          </a:solidFill>
                          <a:effectLst/>
                        </a:rPr>
                        <a:t>Оценивание</a:t>
                      </a:r>
                      <a:r>
                        <a:rPr lang="ru-RU" sz="1600" b="1" dirty="0" smtClean="0">
                          <a:solidFill>
                            <a:schemeClr val="tx1"/>
                          </a:solidFill>
                          <a:effectLst/>
                        </a:rPr>
                        <a:t> </a:t>
                      </a:r>
                      <a:r>
                        <a:rPr lang="ru-RU" sz="1600" b="1" dirty="0">
                          <a:solidFill>
                            <a:schemeClr val="tx1"/>
                          </a:solidFill>
                          <a:effectLst/>
                        </a:rPr>
                        <a:t>(</a:t>
                      </a:r>
                      <a:r>
                        <a:rPr lang="ru-RU" sz="1600" b="1" dirty="0" err="1">
                          <a:solidFill>
                            <a:schemeClr val="tx1"/>
                          </a:solidFill>
                          <a:effectLst/>
                        </a:rPr>
                        <a:t>аssessment</a:t>
                      </a:r>
                      <a:r>
                        <a:rPr lang="ru-RU" sz="1600" b="1" dirty="0">
                          <a:solidFill>
                            <a:schemeClr val="tx1"/>
                          </a:solidFill>
                          <a:effectLst/>
                        </a:rPr>
                        <a:t>) – обычно относится к кому-либо персонально. Включает такие формы, как аттестация, экзамен, сертификация и т.д. В большинстве образовательных систем достижения учащихся фиксируются с помощью баллов, буквенного кода или словесных комментариев типа «хорошо», «удовлетворительно», «требует улучшения».</a:t>
                      </a:r>
                    </a:p>
                    <a:p>
                      <a:pPr>
                        <a:lnSpc>
                          <a:spcPct val="115000"/>
                        </a:lnSpc>
                        <a:spcAft>
                          <a:spcPts val="0"/>
                        </a:spcAft>
                        <a:tabLst>
                          <a:tab pos="111125" algn="l"/>
                        </a:tabLst>
                      </a:pPr>
                      <a:r>
                        <a:rPr lang="ru-RU" sz="1600" b="1" u="sng" dirty="0">
                          <a:solidFill>
                            <a:schemeClr val="tx1"/>
                          </a:solidFill>
                          <a:effectLst/>
                        </a:rPr>
                        <a:t>Оценка</a:t>
                      </a:r>
                      <a:r>
                        <a:rPr lang="ru-RU" sz="1600" b="1" dirty="0">
                          <a:solidFill>
                            <a:schemeClr val="tx1"/>
                          </a:solidFill>
                          <a:effectLst/>
                        </a:rPr>
                        <a:t> (</a:t>
                      </a:r>
                      <a:r>
                        <a:rPr lang="ru-RU" sz="1600" b="1" dirty="0" err="1">
                          <a:solidFill>
                            <a:schemeClr val="tx1"/>
                          </a:solidFill>
                          <a:effectLst/>
                        </a:rPr>
                        <a:t>evaluation</a:t>
                      </a:r>
                      <a:r>
                        <a:rPr lang="ru-RU" sz="1600" b="1" dirty="0">
                          <a:solidFill>
                            <a:schemeClr val="tx1"/>
                          </a:solidFill>
                          <a:effectLst/>
                        </a:rPr>
                        <a:t>) – включает определение значения, ценности либо веса каких-либо показателей в сравнении с искомыми или полученными в ситуации иных учебных программ, курсов, организационных схем.</a:t>
                      </a:r>
                    </a:p>
                    <a:p>
                      <a:pPr>
                        <a:lnSpc>
                          <a:spcPct val="115000"/>
                        </a:lnSpc>
                        <a:spcAft>
                          <a:spcPts val="0"/>
                        </a:spcAft>
                        <a:tabLst>
                          <a:tab pos="111125" algn="l"/>
                        </a:tabLst>
                      </a:pPr>
                      <a:r>
                        <a:rPr lang="ru-RU" sz="1600" b="1" u="sng" dirty="0">
                          <a:solidFill>
                            <a:schemeClr val="tx1"/>
                          </a:solidFill>
                          <a:effectLst/>
                        </a:rPr>
                        <a:t>Итоговое оценивание </a:t>
                      </a:r>
                      <a:r>
                        <a:rPr lang="ru-RU" sz="1600" b="1" dirty="0">
                          <a:solidFill>
                            <a:schemeClr val="tx1"/>
                          </a:solidFill>
                          <a:effectLst/>
                        </a:rPr>
                        <a:t>(</a:t>
                      </a:r>
                      <a:r>
                        <a:rPr lang="ru-RU" sz="1600" b="1" dirty="0" err="1">
                          <a:solidFill>
                            <a:schemeClr val="tx1"/>
                          </a:solidFill>
                          <a:effectLst/>
                        </a:rPr>
                        <a:t>summative</a:t>
                      </a:r>
                      <a:r>
                        <a:rPr lang="ru-RU" sz="1600" b="1" dirty="0">
                          <a:solidFill>
                            <a:schemeClr val="tx1"/>
                          </a:solidFill>
                          <a:effectLst/>
                        </a:rPr>
                        <a:t> </a:t>
                      </a:r>
                      <a:r>
                        <a:rPr lang="ru-RU" sz="1600" b="1" dirty="0" err="1">
                          <a:solidFill>
                            <a:schemeClr val="tx1"/>
                          </a:solidFill>
                          <a:effectLst/>
                        </a:rPr>
                        <a:t>assessment</a:t>
                      </a:r>
                      <a:r>
                        <a:rPr lang="ru-RU" sz="1600" b="1" dirty="0">
                          <a:solidFill>
                            <a:schemeClr val="tx1"/>
                          </a:solidFill>
                          <a:effectLst/>
                        </a:rPr>
                        <a:t>) – проводится после завершения учебной программы. Обычно его осуществляет независимый эксперт, не имеющий отношения к данной учебной программе. Проводится для подведения итогов и принятия соответствующих решений.</a:t>
                      </a:r>
                    </a:p>
                    <a:p>
                      <a:pPr>
                        <a:lnSpc>
                          <a:spcPct val="115000"/>
                        </a:lnSpc>
                        <a:spcAft>
                          <a:spcPts val="0"/>
                        </a:spcAft>
                        <a:tabLst>
                          <a:tab pos="111125" algn="l"/>
                        </a:tabLst>
                      </a:pPr>
                      <a:r>
                        <a:rPr lang="ru-RU" sz="1600" b="1" u="sng" dirty="0">
                          <a:solidFill>
                            <a:schemeClr val="tx1"/>
                          </a:solidFill>
                          <a:effectLst/>
                        </a:rPr>
                        <a:t>Формирующее оценивание </a:t>
                      </a:r>
                      <a:r>
                        <a:rPr lang="ru-RU" sz="1600" b="1" dirty="0">
                          <a:solidFill>
                            <a:schemeClr val="tx1"/>
                          </a:solidFill>
                          <a:effectLst/>
                        </a:rPr>
                        <a:t>(</a:t>
                      </a:r>
                      <a:r>
                        <a:rPr lang="ru-RU" sz="1600" b="1" dirty="0" err="1">
                          <a:solidFill>
                            <a:schemeClr val="tx1"/>
                          </a:solidFill>
                          <a:effectLst/>
                        </a:rPr>
                        <a:t>formative</a:t>
                      </a:r>
                      <a:r>
                        <a:rPr lang="ru-RU" sz="1600" b="1" dirty="0">
                          <a:solidFill>
                            <a:schemeClr val="tx1"/>
                          </a:solidFill>
                          <a:effectLst/>
                        </a:rPr>
                        <a:t> </a:t>
                      </a:r>
                      <a:r>
                        <a:rPr lang="ru-RU" sz="1600" b="1" dirty="0" err="1">
                          <a:solidFill>
                            <a:schemeClr val="tx1"/>
                          </a:solidFill>
                          <a:effectLst/>
                        </a:rPr>
                        <a:t>assessment</a:t>
                      </a:r>
                      <a:r>
                        <a:rPr lang="ru-RU" sz="1600" b="1" dirty="0">
                          <a:solidFill>
                            <a:schemeClr val="tx1"/>
                          </a:solidFill>
                          <a:effectLst/>
                        </a:rPr>
                        <a:t>) – проводится в ходе совершенствования или коррекции определенной учебной программы (курса, цикла). Как правило, осуществляется тем, кто реализует данную программу. Но может проводиться внешним экспертом.</a:t>
                      </a:r>
                    </a:p>
                    <a:p>
                      <a:pPr>
                        <a:lnSpc>
                          <a:spcPct val="115000"/>
                        </a:lnSpc>
                        <a:spcAft>
                          <a:spcPts val="0"/>
                        </a:spcAft>
                        <a:tabLst>
                          <a:tab pos="111125" algn="l"/>
                        </a:tabLst>
                      </a:pPr>
                      <a:r>
                        <a:rPr lang="ru-RU" sz="1600" b="1" u="sng" dirty="0" err="1">
                          <a:solidFill>
                            <a:schemeClr val="tx1"/>
                          </a:solidFill>
                          <a:effectLst/>
                        </a:rPr>
                        <a:t>Внутриклассное</a:t>
                      </a:r>
                      <a:r>
                        <a:rPr lang="ru-RU" sz="1600" b="1" u="sng" dirty="0">
                          <a:solidFill>
                            <a:schemeClr val="tx1"/>
                          </a:solidFill>
                          <a:effectLst/>
                        </a:rPr>
                        <a:t> оценивание </a:t>
                      </a:r>
                      <a:r>
                        <a:rPr lang="ru-RU" sz="1600" b="1" dirty="0">
                          <a:solidFill>
                            <a:schemeClr val="tx1"/>
                          </a:solidFill>
                          <a:effectLst/>
                        </a:rPr>
                        <a:t>– это и педагогический подход, и техники. Подход утверждает, что знание учителя о том, как идет процесс обучения (</a:t>
                      </a:r>
                      <a:r>
                        <a:rPr lang="ru-RU" sz="1600" b="1" dirty="0" err="1">
                          <a:solidFill>
                            <a:schemeClr val="tx1"/>
                          </a:solidFill>
                          <a:effectLst/>
                        </a:rPr>
                        <a:t>learning</a:t>
                      </a:r>
                      <a:r>
                        <a:rPr lang="ru-RU" sz="1600" b="1" dirty="0">
                          <a:solidFill>
                            <a:schemeClr val="tx1"/>
                          </a:solidFill>
                          <a:effectLst/>
                        </a:rPr>
                        <a:t>), помогает планировать учебные задания, работу в классе и структурировать преподавание. Техники максимально простые, анонимные, опираются на происходящее в классе и дают и преподавателю, и ученикам обратную связь по процессу преподавания-учения. </a:t>
                      </a:r>
                    </a:p>
                    <a:p>
                      <a:pPr>
                        <a:lnSpc>
                          <a:spcPct val="115000"/>
                        </a:lnSpc>
                        <a:spcAft>
                          <a:spcPts val="0"/>
                        </a:spcAft>
                        <a:tabLst>
                          <a:tab pos="111125" algn="l"/>
                        </a:tabLst>
                      </a:pPr>
                      <a:r>
                        <a:rPr lang="ru-RU" sz="1600" b="0" dirty="0">
                          <a:solidFill>
                            <a:schemeClr val="tx1"/>
                          </a:solidFill>
                          <a:effectLst/>
                        </a:rPr>
                        <a:t>(Формирующее оценивание: оценивание в классе: учеб. </a:t>
                      </a:r>
                      <a:r>
                        <a:rPr lang="ru-RU" sz="1600" b="0" dirty="0" smtClean="0">
                          <a:solidFill>
                            <a:schemeClr val="tx1"/>
                          </a:solidFill>
                          <a:effectLst/>
                        </a:rPr>
                        <a:t>пособие </a:t>
                      </a:r>
                      <a:r>
                        <a:rPr lang="ru-RU" sz="1600" b="0" dirty="0">
                          <a:solidFill>
                            <a:schemeClr val="tx1"/>
                          </a:solidFill>
                          <a:effectLst/>
                        </a:rPr>
                        <a:t>/ М.А. </a:t>
                      </a:r>
                      <a:r>
                        <a:rPr lang="ru-RU" sz="1600" b="0" dirty="0" err="1">
                          <a:solidFill>
                            <a:schemeClr val="tx1"/>
                          </a:solidFill>
                          <a:effectLst/>
                        </a:rPr>
                        <a:t>Пинская</a:t>
                      </a:r>
                      <a:r>
                        <a:rPr lang="ru-RU" sz="1600" b="0" dirty="0">
                          <a:solidFill>
                            <a:schemeClr val="tx1"/>
                          </a:solidFill>
                          <a:effectLst/>
                        </a:rPr>
                        <a:t>. – М.: Логос, 2010)</a:t>
                      </a:r>
                      <a:endParaRPr lang="ru-RU"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666" marR="576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15000"/>
                        </a:lnSpc>
                        <a:spcAft>
                          <a:spcPts val="0"/>
                        </a:spcAft>
                        <a:tabLst>
                          <a:tab pos="111125" algn="l"/>
                        </a:tabLst>
                      </a:pP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662" marR="576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Заголовок 1"/>
          <p:cNvSpPr>
            <a:spLocks noGrp="1"/>
          </p:cNvSpPr>
          <p:nvPr>
            <p:ph type="title"/>
          </p:nvPr>
        </p:nvSpPr>
        <p:spPr>
          <a:xfrm>
            <a:off x="2555875" y="44450"/>
            <a:ext cx="6588125" cy="990600"/>
          </a:xfrm>
        </p:spPr>
        <p:txBody>
          <a:bodyPr/>
          <a:lstStyle/>
          <a:p>
            <a:r>
              <a:rPr lang="ru-RU" altLang="ru-RU" sz="3200" smtClean="0"/>
              <a:t>Этапы освоения технологии формирующего оценивания</a:t>
            </a:r>
          </a:p>
        </p:txBody>
      </p:sp>
      <p:graphicFrame>
        <p:nvGraphicFramePr>
          <p:cNvPr id="4" name="Объект 3"/>
          <p:cNvGraphicFramePr>
            <a:graphicFrameLocks noGrp="1"/>
          </p:cNvGraphicFramePr>
          <p:nvPr>
            <p:ph idx="1"/>
          </p:nvPr>
        </p:nvGraphicFramePr>
        <p:xfrm>
          <a:off x="15875" y="1268413"/>
          <a:ext cx="9144000" cy="5589587"/>
        </p:xfrm>
        <a:graphic>
          <a:graphicData uri="http://schemas.openxmlformats.org/drawingml/2006/table">
            <a:tbl>
              <a:tblPr firstRow="1" firstCol="1" bandRow="1">
                <a:tableStyleId>{5C22544A-7EE6-4342-B048-85BDC9FD1C3A}</a:tableStyleId>
              </a:tblPr>
              <a:tblGrid>
                <a:gridCol w="4596191"/>
                <a:gridCol w="4547809"/>
              </a:tblGrid>
              <a:tr h="337626">
                <a:tc>
                  <a:txBody>
                    <a:bodyPr/>
                    <a:lstStyle/>
                    <a:p>
                      <a:pPr marL="0" lvl="0" indent="0" algn="ctr">
                        <a:lnSpc>
                          <a:spcPct val="115000"/>
                        </a:lnSpc>
                        <a:spcAft>
                          <a:spcPts val="0"/>
                        </a:spcAft>
                        <a:buFont typeface="Arial" panose="020B0604020202020204" pitchFamily="34" charset="0"/>
                        <a:buNone/>
                        <a:tabLst>
                          <a:tab pos="133985" algn="l"/>
                          <a:tab pos="457200" algn="l"/>
                        </a:tabLst>
                      </a:pPr>
                      <a:r>
                        <a:rPr lang="ru-RU" sz="1800"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Воронцов А.Б.</a:t>
                      </a:r>
                      <a:endParaRPr lang="ru-RU"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666" marR="576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tabLst>
                          <a:tab pos="111125" algn="l"/>
                        </a:tabLst>
                      </a:pPr>
                      <a:r>
                        <a:rPr lang="ru-RU" sz="1800" dirty="0" err="1"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Пинская</a:t>
                      </a:r>
                      <a:r>
                        <a:rPr lang="ru-RU"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М.А.</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666" marR="576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51961">
                <a:tc>
                  <a:txBody>
                    <a:bodyPr/>
                    <a:lstStyle/>
                    <a:p>
                      <a:pPr>
                        <a:lnSpc>
                          <a:spcPct val="100000"/>
                        </a:lnSpc>
                        <a:spcAft>
                          <a:spcPts val="0"/>
                        </a:spcAft>
                        <a:tabLst>
                          <a:tab pos="133985" algn="l"/>
                        </a:tabLst>
                      </a:pPr>
                      <a:r>
                        <a:rPr lang="ru-RU" sz="1400" u="sng" dirty="0" smtClean="0">
                          <a:solidFill>
                            <a:srgbClr val="C00000"/>
                          </a:solidFill>
                          <a:effectLst/>
                        </a:rPr>
                        <a:t>1 </a:t>
                      </a:r>
                      <a:r>
                        <a:rPr lang="ru-RU" sz="1400" u="sng" dirty="0">
                          <a:solidFill>
                            <a:srgbClr val="C00000"/>
                          </a:solidFill>
                          <a:effectLst/>
                        </a:rPr>
                        <a:t>этап </a:t>
                      </a:r>
                      <a:endParaRPr lang="ru-RU" sz="1400" dirty="0">
                        <a:solidFill>
                          <a:srgbClr val="C00000"/>
                        </a:solidFill>
                        <a:effectLst/>
                      </a:endParaRPr>
                    </a:p>
                    <a:p>
                      <a:pPr marL="342900" lvl="0" indent="-342900">
                        <a:lnSpc>
                          <a:spcPct val="100000"/>
                        </a:lnSpc>
                        <a:spcAft>
                          <a:spcPts val="0"/>
                        </a:spcAft>
                        <a:buFont typeface="Arial" panose="020B0604020202020204" pitchFamily="34" charset="0"/>
                        <a:buChar char="•"/>
                        <a:tabLst>
                          <a:tab pos="133985" algn="l"/>
                          <a:tab pos="457200" algn="l"/>
                        </a:tabLst>
                      </a:pPr>
                      <a:r>
                        <a:rPr lang="ru-RU" sz="1400" dirty="0">
                          <a:solidFill>
                            <a:srgbClr val="C00000"/>
                          </a:solidFill>
                          <a:effectLst/>
                        </a:rPr>
                        <a:t>Работа с учебной предметной программой – выделение в программе ключевых сквозных содержательных линий (областей);</a:t>
                      </a:r>
                    </a:p>
                    <a:p>
                      <a:pPr marL="342900" lvl="0" indent="-342900">
                        <a:lnSpc>
                          <a:spcPct val="100000"/>
                        </a:lnSpc>
                        <a:spcAft>
                          <a:spcPts val="0"/>
                        </a:spcAft>
                        <a:buFont typeface="Arial" panose="020B0604020202020204" pitchFamily="34" charset="0"/>
                        <a:buChar char="•"/>
                        <a:tabLst>
                          <a:tab pos="133985" algn="l"/>
                          <a:tab pos="457200" algn="l"/>
                        </a:tabLst>
                      </a:pPr>
                      <a:r>
                        <a:rPr lang="ru-RU" sz="1400" dirty="0">
                          <a:solidFill>
                            <a:srgbClr val="C00000"/>
                          </a:solidFill>
                          <a:effectLst/>
                        </a:rPr>
                        <a:t>Выделение в каждой из линий способов действий (понятий);</a:t>
                      </a:r>
                    </a:p>
                    <a:p>
                      <a:pPr marL="342900" lvl="0" indent="-342900">
                        <a:lnSpc>
                          <a:spcPct val="100000"/>
                        </a:lnSpc>
                        <a:spcAft>
                          <a:spcPts val="0"/>
                        </a:spcAft>
                        <a:buFont typeface="Arial" panose="020B0604020202020204" pitchFamily="34" charset="0"/>
                        <a:buChar char="•"/>
                        <a:tabLst>
                          <a:tab pos="133985" algn="l"/>
                          <a:tab pos="457200" algn="l"/>
                        </a:tabLst>
                      </a:pPr>
                      <a:r>
                        <a:rPr lang="ru-RU" sz="1400" dirty="0">
                          <a:solidFill>
                            <a:srgbClr val="C00000"/>
                          </a:solidFill>
                          <a:effectLst/>
                        </a:rPr>
                        <a:t>Выделение в каждом способе действий отдельных операций.</a:t>
                      </a:r>
                    </a:p>
                    <a:p>
                      <a:pPr>
                        <a:lnSpc>
                          <a:spcPct val="100000"/>
                        </a:lnSpc>
                        <a:spcAft>
                          <a:spcPts val="0"/>
                        </a:spcAft>
                        <a:tabLst>
                          <a:tab pos="133985" algn="l"/>
                        </a:tabLst>
                      </a:pPr>
                      <a:r>
                        <a:rPr lang="ru-RU" sz="1400" dirty="0">
                          <a:solidFill>
                            <a:srgbClr val="C00000"/>
                          </a:solidFill>
                          <a:effectLst/>
                        </a:rPr>
                        <a:t>Сквозные линии необходимы для фиксации индивидуальной динамики в учебной деятельности школьника (индивидуальный прогресс).</a:t>
                      </a:r>
                    </a:p>
                    <a:p>
                      <a:pPr>
                        <a:lnSpc>
                          <a:spcPct val="100000"/>
                        </a:lnSpc>
                        <a:spcAft>
                          <a:spcPts val="0"/>
                        </a:spcAft>
                        <a:tabLst>
                          <a:tab pos="133985" algn="l"/>
                        </a:tabLst>
                      </a:pPr>
                      <a:r>
                        <a:rPr lang="ru-RU" sz="1400" dirty="0">
                          <a:solidFill>
                            <a:srgbClr val="C00000"/>
                          </a:solidFill>
                          <a:effectLst/>
                        </a:rPr>
                        <a:t>Способы действия необходимы для организации действия учащихся в рамках учебной деятельности.</a:t>
                      </a:r>
                    </a:p>
                    <a:p>
                      <a:pPr>
                        <a:lnSpc>
                          <a:spcPct val="100000"/>
                        </a:lnSpc>
                        <a:spcAft>
                          <a:spcPts val="0"/>
                        </a:spcAft>
                        <a:tabLst>
                          <a:tab pos="133985" algn="l"/>
                        </a:tabLst>
                      </a:pPr>
                      <a:r>
                        <a:rPr lang="ru-RU" sz="1400" dirty="0">
                          <a:solidFill>
                            <a:srgbClr val="C00000"/>
                          </a:solidFill>
                          <a:effectLst/>
                        </a:rPr>
                        <a:t>Операции необходимы для организации точечной диагностики и коррекции в ходе учебной деятельности (точечная настройка в процессе формирования оценивания)</a:t>
                      </a:r>
                    </a:p>
                    <a:p>
                      <a:pPr>
                        <a:lnSpc>
                          <a:spcPct val="100000"/>
                        </a:lnSpc>
                        <a:spcAft>
                          <a:spcPts val="0"/>
                        </a:spcAft>
                        <a:tabLst>
                          <a:tab pos="133985" algn="l"/>
                        </a:tabLst>
                      </a:pPr>
                      <a:r>
                        <a:rPr lang="ru-RU" sz="1400" u="sng" dirty="0">
                          <a:solidFill>
                            <a:srgbClr val="C00000"/>
                          </a:solidFill>
                          <a:effectLst/>
                        </a:rPr>
                        <a:t>2 этап </a:t>
                      </a:r>
                      <a:endParaRPr lang="ru-RU" sz="1400" dirty="0">
                        <a:solidFill>
                          <a:srgbClr val="C00000"/>
                        </a:solidFill>
                        <a:effectLst/>
                      </a:endParaRPr>
                    </a:p>
                    <a:p>
                      <a:pPr>
                        <a:lnSpc>
                          <a:spcPct val="100000"/>
                        </a:lnSpc>
                        <a:spcAft>
                          <a:spcPts val="0"/>
                        </a:spcAft>
                        <a:tabLst>
                          <a:tab pos="133985" algn="l"/>
                        </a:tabLst>
                      </a:pPr>
                      <a:r>
                        <a:rPr lang="ru-RU" sz="1400" dirty="0">
                          <a:solidFill>
                            <a:srgbClr val="C00000"/>
                          </a:solidFill>
                          <a:effectLst/>
                        </a:rPr>
                        <a:t>Построение матрицы учебного предмета. </a:t>
                      </a:r>
                    </a:p>
                    <a:p>
                      <a:pPr>
                        <a:lnSpc>
                          <a:spcPct val="100000"/>
                        </a:lnSpc>
                        <a:spcAft>
                          <a:spcPts val="0"/>
                        </a:spcAft>
                        <a:tabLst>
                          <a:tab pos="133985" algn="l"/>
                        </a:tabLst>
                      </a:pPr>
                      <a:r>
                        <a:rPr lang="ru-RU" sz="1400" u="sng" dirty="0">
                          <a:solidFill>
                            <a:srgbClr val="C00000"/>
                          </a:solidFill>
                          <a:effectLst/>
                        </a:rPr>
                        <a:t>3 этап</a:t>
                      </a:r>
                      <a:endParaRPr lang="ru-RU" sz="1400" dirty="0">
                        <a:solidFill>
                          <a:srgbClr val="C00000"/>
                        </a:solidFill>
                        <a:effectLst/>
                      </a:endParaRPr>
                    </a:p>
                    <a:p>
                      <a:pPr>
                        <a:lnSpc>
                          <a:spcPct val="100000"/>
                        </a:lnSpc>
                        <a:spcAft>
                          <a:spcPts val="0"/>
                        </a:spcAft>
                        <a:tabLst>
                          <a:tab pos="133985" algn="l"/>
                        </a:tabLst>
                      </a:pPr>
                      <a:r>
                        <a:rPr lang="ru-RU" sz="1400" dirty="0">
                          <a:solidFill>
                            <a:srgbClr val="C00000"/>
                          </a:solidFill>
                          <a:effectLst/>
                        </a:rPr>
                        <a:t>Подбор оценочных инструментов</a:t>
                      </a:r>
                    </a:p>
                    <a:p>
                      <a:pPr>
                        <a:lnSpc>
                          <a:spcPct val="100000"/>
                        </a:lnSpc>
                        <a:spcAft>
                          <a:spcPts val="0"/>
                        </a:spcAft>
                        <a:tabLst>
                          <a:tab pos="133985" algn="l"/>
                        </a:tabLst>
                      </a:pPr>
                      <a:r>
                        <a:rPr lang="ru-RU" sz="1400" dirty="0">
                          <a:solidFill>
                            <a:srgbClr val="C00000"/>
                          </a:solidFill>
                          <a:effectLst/>
                        </a:rPr>
                        <a:t>Разработка оценочного листа (ученик, учитель)</a:t>
                      </a:r>
                      <a:endParaRPr lang="ru-RU"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671" marR="576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nSpc>
                          <a:spcPct val="100000"/>
                        </a:lnSpc>
                        <a:spcAft>
                          <a:spcPts val="0"/>
                        </a:spcAft>
                        <a:tabLst>
                          <a:tab pos="111125" algn="l"/>
                          <a:tab pos="132080" algn="l"/>
                        </a:tabLst>
                      </a:pPr>
                      <a:r>
                        <a:rPr lang="ru-RU" sz="1400" b="1" dirty="0">
                          <a:effectLst/>
                        </a:rPr>
                        <a:t>Этапы формирующего оценивания:</a:t>
                      </a:r>
                    </a:p>
                    <a:p>
                      <a:pPr marL="0" lvl="0" indent="0">
                        <a:lnSpc>
                          <a:spcPct val="100000"/>
                        </a:lnSpc>
                        <a:spcAft>
                          <a:spcPts val="0"/>
                        </a:spcAft>
                        <a:buFont typeface="Arial" panose="020B0604020202020204" pitchFamily="34" charset="0"/>
                        <a:buNone/>
                        <a:tabLst>
                          <a:tab pos="111125" algn="l"/>
                          <a:tab pos="132080" algn="l"/>
                        </a:tabLst>
                      </a:pPr>
                      <a:r>
                        <a:rPr lang="ru-RU" sz="1400" b="1" dirty="0" smtClean="0">
                          <a:effectLst/>
                        </a:rPr>
                        <a:t>- оформление </a:t>
                      </a:r>
                      <a:r>
                        <a:rPr lang="ru-RU" sz="1400" b="1" dirty="0">
                          <a:effectLst/>
                        </a:rPr>
                        <a:t>целей курса/предмета, дальше надо двигаться следующим образом:</a:t>
                      </a:r>
                    </a:p>
                    <a:p>
                      <a:pPr marL="285750" indent="-285750">
                        <a:lnSpc>
                          <a:spcPct val="100000"/>
                        </a:lnSpc>
                        <a:spcAft>
                          <a:spcPts val="0"/>
                        </a:spcAft>
                        <a:buFont typeface="Arial" panose="020B0604020202020204" pitchFamily="34" charset="0"/>
                        <a:buChar char="•"/>
                        <a:tabLst>
                          <a:tab pos="111125" algn="l"/>
                          <a:tab pos="132080" algn="l"/>
                        </a:tabLst>
                      </a:pPr>
                      <a:r>
                        <a:rPr lang="ru-RU" sz="1400" b="1" dirty="0" smtClean="0">
                          <a:effectLst/>
                        </a:rPr>
                        <a:t>перевести </a:t>
                      </a:r>
                      <a:r>
                        <a:rPr lang="ru-RU" sz="1400" b="1" dirty="0">
                          <a:effectLst/>
                        </a:rPr>
                        <a:t>цели в измеряемые учебные результаты;</a:t>
                      </a:r>
                    </a:p>
                    <a:p>
                      <a:pPr marL="285750" indent="-285750">
                        <a:lnSpc>
                          <a:spcPct val="100000"/>
                        </a:lnSpc>
                        <a:spcAft>
                          <a:spcPts val="0"/>
                        </a:spcAft>
                        <a:buFont typeface="Arial" panose="020B0604020202020204" pitchFamily="34" charset="0"/>
                        <a:buChar char="•"/>
                        <a:tabLst>
                          <a:tab pos="111125" algn="l"/>
                          <a:tab pos="132080" algn="l"/>
                        </a:tabLst>
                      </a:pPr>
                      <a:r>
                        <a:rPr lang="ru-RU" sz="1400" b="1" dirty="0" smtClean="0">
                          <a:effectLst/>
                        </a:rPr>
                        <a:t>определить </a:t>
                      </a:r>
                      <a:r>
                        <a:rPr lang="ru-RU" sz="1400" b="1" dirty="0">
                          <a:effectLst/>
                        </a:rPr>
                        <a:t>необходимый для них уровень достижений;</a:t>
                      </a:r>
                    </a:p>
                    <a:p>
                      <a:pPr marL="285750" indent="-285750">
                        <a:lnSpc>
                          <a:spcPct val="100000"/>
                        </a:lnSpc>
                        <a:spcAft>
                          <a:spcPts val="0"/>
                        </a:spcAft>
                        <a:buFont typeface="Arial" panose="020B0604020202020204" pitchFamily="34" charset="0"/>
                        <a:buChar char="•"/>
                        <a:tabLst>
                          <a:tab pos="111125" algn="l"/>
                          <a:tab pos="132080" algn="l"/>
                        </a:tabLst>
                      </a:pPr>
                      <a:r>
                        <a:rPr lang="ru-RU" sz="1400" b="1" dirty="0" smtClean="0">
                          <a:effectLst/>
                        </a:rPr>
                        <a:t>отобрать </a:t>
                      </a:r>
                      <a:r>
                        <a:rPr lang="ru-RU" sz="1400" b="1" dirty="0">
                          <a:effectLst/>
                        </a:rPr>
                        <a:t>и содержание, и техники оценивания;</a:t>
                      </a:r>
                    </a:p>
                    <a:p>
                      <a:pPr marL="285750" indent="-285750">
                        <a:lnSpc>
                          <a:spcPct val="100000"/>
                        </a:lnSpc>
                        <a:spcAft>
                          <a:spcPts val="0"/>
                        </a:spcAft>
                        <a:buFont typeface="Arial" panose="020B0604020202020204" pitchFamily="34" charset="0"/>
                        <a:buChar char="•"/>
                        <a:tabLst>
                          <a:tab pos="111125" algn="l"/>
                          <a:tab pos="132080" algn="l"/>
                        </a:tabLst>
                      </a:pPr>
                      <a:r>
                        <a:rPr lang="ru-RU" sz="1400" b="1" dirty="0" smtClean="0">
                          <a:effectLst/>
                        </a:rPr>
                        <a:t>выбрать </a:t>
                      </a:r>
                      <a:r>
                        <a:rPr lang="ru-RU" sz="1400" b="1" dirty="0">
                          <a:effectLst/>
                        </a:rPr>
                        <a:t>и реализовать соответствующие методы обучения;</a:t>
                      </a:r>
                    </a:p>
                    <a:p>
                      <a:pPr marL="285750" indent="-285750">
                        <a:lnSpc>
                          <a:spcPct val="100000"/>
                        </a:lnSpc>
                        <a:spcAft>
                          <a:spcPts val="0"/>
                        </a:spcAft>
                        <a:buFont typeface="Arial" panose="020B0604020202020204" pitchFamily="34" charset="0"/>
                        <a:buChar char="•"/>
                        <a:tabLst>
                          <a:tab pos="111125" algn="l"/>
                          <a:tab pos="132080" algn="l"/>
                        </a:tabLst>
                      </a:pPr>
                      <a:r>
                        <a:rPr lang="ru-RU" sz="1400" b="1" dirty="0" smtClean="0">
                          <a:effectLst/>
                        </a:rPr>
                        <a:t>провести </a:t>
                      </a:r>
                      <a:r>
                        <a:rPr lang="ru-RU" sz="1400" b="1" dirty="0">
                          <a:effectLst/>
                        </a:rPr>
                        <a:t>оценивание и установить, достигнуты ли измеряемые учебные результаты.</a:t>
                      </a:r>
                    </a:p>
                    <a:p>
                      <a:pPr>
                        <a:lnSpc>
                          <a:spcPct val="100000"/>
                        </a:lnSpc>
                        <a:spcAft>
                          <a:spcPts val="0"/>
                        </a:spcAft>
                        <a:tabLst>
                          <a:tab pos="111125" algn="l"/>
                        </a:tabLst>
                      </a:pPr>
                      <a:r>
                        <a:rPr lang="ru-RU" sz="1400" b="1" dirty="0">
                          <a:effectLst/>
                        </a:rPr>
                        <a:t>Переведя учебные цели в измеряемые учебные результаты, мы на один шаг приблизились к тому, чтобы правильно отобрать содержание, формы преподавания и техники оценивания, которые определят обучение. Для того чтобы выбрать оценочные техники, более всего соответствующие поставленным учебным целям, необходимо установить уровень достижений, или компетентности, для каждого измеряемого результата. Уровень достижений, который мы предпишем измеряемым учебным результатам, важен, поскольку он самым прямым образом определяет выбор содержания, форм преподавания и оценивания курса.</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671" marR="576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Заголовок 1"/>
          <p:cNvSpPr>
            <a:spLocks noGrp="1"/>
          </p:cNvSpPr>
          <p:nvPr>
            <p:ph type="title"/>
          </p:nvPr>
        </p:nvSpPr>
        <p:spPr>
          <a:xfrm>
            <a:off x="2771775" y="44450"/>
            <a:ext cx="6372225" cy="990600"/>
          </a:xfrm>
        </p:spPr>
        <p:txBody>
          <a:bodyPr/>
          <a:lstStyle/>
          <a:p>
            <a:r>
              <a:rPr lang="ru-RU" altLang="ru-RU" sz="3200" smtClean="0"/>
              <a:t>Приемы, техники формирующего оценивания:</a:t>
            </a:r>
            <a:endParaRPr lang="ru-RU" altLang="ru-RU" smtClean="0"/>
          </a:p>
        </p:txBody>
      </p:sp>
      <p:graphicFrame>
        <p:nvGraphicFramePr>
          <p:cNvPr id="4" name="Объект 3"/>
          <p:cNvGraphicFramePr>
            <a:graphicFrameLocks noGrp="1"/>
          </p:cNvGraphicFramePr>
          <p:nvPr>
            <p:ph idx="1"/>
          </p:nvPr>
        </p:nvGraphicFramePr>
        <p:xfrm>
          <a:off x="1588" y="1125538"/>
          <a:ext cx="9142412" cy="5680075"/>
        </p:xfrm>
        <a:graphic>
          <a:graphicData uri="http://schemas.openxmlformats.org/drawingml/2006/table">
            <a:tbl>
              <a:tblPr firstRow="1" firstCol="1" bandRow="1">
                <a:tableStyleId>{5C22544A-7EE6-4342-B048-85BDC9FD1C3A}</a:tableStyleId>
              </a:tblPr>
              <a:tblGrid>
                <a:gridCol w="5074133"/>
                <a:gridCol w="4068279"/>
              </a:tblGrid>
              <a:tr h="315475">
                <a:tc>
                  <a:txBody>
                    <a:bodyPr/>
                    <a:lstStyle/>
                    <a:p>
                      <a:pPr marL="0" lvl="0" indent="0" algn="ctr">
                        <a:lnSpc>
                          <a:spcPct val="115000"/>
                        </a:lnSpc>
                        <a:spcAft>
                          <a:spcPts val="0"/>
                        </a:spcAft>
                        <a:buFont typeface="Arial" panose="020B0604020202020204" pitchFamily="34" charset="0"/>
                        <a:buNone/>
                        <a:tabLst>
                          <a:tab pos="133985" algn="l"/>
                          <a:tab pos="457200" algn="l"/>
                        </a:tabLst>
                      </a:pPr>
                      <a:r>
                        <a:rPr lang="ru-RU" sz="1800"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Воронцов А.Б.</a:t>
                      </a:r>
                      <a:endParaRPr lang="ru-RU"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671" marR="576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tabLst>
                          <a:tab pos="111125" algn="l"/>
                        </a:tabLst>
                      </a:pPr>
                      <a:r>
                        <a:rPr lang="ru-RU" sz="1800" dirty="0" err="1"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Пинская</a:t>
                      </a:r>
                      <a:r>
                        <a:rPr lang="ru-RU"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М.А.</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671" marR="576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64600">
                <a:tc>
                  <a:txBody>
                    <a:bodyPr/>
                    <a:lstStyle/>
                    <a:p>
                      <a:pPr>
                        <a:spcAft>
                          <a:spcPts val="0"/>
                        </a:spcAft>
                        <a:tabLst>
                          <a:tab pos="133985" algn="l"/>
                        </a:tabLst>
                      </a:pPr>
                      <a:r>
                        <a:rPr lang="ru-RU" sz="1600" dirty="0" smtClean="0">
                          <a:solidFill>
                            <a:srgbClr val="C00000"/>
                          </a:solidFill>
                          <a:effectLst/>
                        </a:rPr>
                        <a:t>Педагогические </a:t>
                      </a:r>
                      <a:r>
                        <a:rPr lang="ru-RU" sz="1600" dirty="0">
                          <a:solidFill>
                            <a:srgbClr val="C00000"/>
                          </a:solidFill>
                          <a:effectLst/>
                        </a:rPr>
                        <a:t>приемы формирования действий контроля и оценки у </a:t>
                      </a:r>
                      <a:r>
                        <a:rPr lang="ru-RU" sz="1600" dirty="0" smtClean="0">
                          <a:solidFill>
                            <a:srgbClr val="C00000"/>
                          </a:solidFill>
                          <a:effectLst/>
                        </a:rPr>
                        <a:t>младших </a:t>
                      </a:r>
                      <a:r>
                        <a:rPr lang="ru-RU" sz="1600" dirty="0">
                          <a:solidFill>
                            <a:srgbClr val="C00000"/>
                          </a:solidFill>
                          <a:effectLst/>
                        </a:rPr>
                        <a:t>школьников:</a:t>
                      </a:r>
                    </a:p>
                    <a:p>
                      <a:pPr marL="342900" lvl="0" indent="-342900">
                        <a:spcAft>
                          <a:spcPts val="0"/>
                        </a:spcAft>
                        <a:buFont typeface="Arial" panose="020B0604020202020204" pitchFamily="34" charset="0"/>
                        <a:buChar char="•"/>
                        <a:tabLst>
                          <a:tab pos="133985" algn="l"/>
                          <a:tab pos="457200" algn="l"/>
                        </a:tabLst>
                      </a:pPr>
                      <a:r>
                        <a:rPr lang="ru-RU" sz="1600" dirty="0">
                          <a:solidFill>
                            <a:srgbClr val="C00000"/>
                          </a:solidFill>
                          <a:effectLst/>
                        </a:rPr>
                        <a:t>1. «Волшебные линеечки»</a:t>
                      </a:r>
                    </a:p>
                    <a:p>
                      <a:pPr>
                        <a:spcAft>
                          <a:spcPts val="0"/>
                        </a:spcAft>
                        <a:tabLst>
                          <a:tab pos="133985" algn="l"/>
                        </a:tabLst>
                      </a:pPr>
                      <a:r>
                        <a:rPr lang="ru-RU" sz="1600" dirty="0">
                          <a:solidFill>
                            <a:srgbClr val="C00000"/>
                          </a:solidFill>
                          <a:effectLst/>
                        </a:rPr>
                        <a:t>( изобретение оценочных шкал самими школьниками)</a:t>
                      </a:r>
                    </a:p>
                    <a:p>
                      <a:pPr marL="342900" lvl="0" indent="-342900">
                        <a:spcAft>
                          <a:spcPts val="0"/>
                        </a:spcAft>
                        <a:buFont typeface="Arial" panose="020B0604020202020204" pitchFamily="34" charset="0"/>
                        <a:buChar char="•"/>
                        <a:tabLst>
                          <a:tab pos="133985" algn="l"/>
                          <a:tab pos="457200" algn="l"/>
                        </a:tabLst>
                      </a:pPr>
                      <a:r>
                        <a:rPr lang="ru-RU" sz="1600" dirty="0">
                          <a:solidFill>
                            <a:srgbClr val="C00000"/>
                          </a:solidFill>
                          <a:effectLst/>
                        </a:rPr>
                        <a:t>2. «Прогностическая оценка»</a:t>
                      </a:r>
                    </a:p>
                    <a:p>
                      <a:pPr>
                        <a:spcAft>
                          <a:spcPts val="0"/>
                        </a:spcAft>
                        <a:tabLst>
                          <a:tab pos="133985" algn="l"/>
                        </a:tabLst>
                      </a:pPr>
                      <a:r>
                        <a:rPr lang="ru-RU" sz="1600" dirty="0">
                          <a:solidFill>
                            <a:srgbClr val="C00000"/>
                          </a:solidFill>
                          <a:effectLst/>
                        </a:rPr>
                        <a:t>(оценка своих возможностей для решения задачи)</a:t>
                      </a:r>
                    </a:p>
                    <a:p>
                      <a:pPr marL="342900" lvl="0" indent="-342900">
                        <a:spcAft>
                          <a:spcPts val="0"/>
                        </a:spcAft>
                        <a:buFont typeface="Arial" panose="020B0604020202020204" pitchFamily="34" charset="0"/>
                        <a:buChar char="•"/>
                        <a:tabLst>
                          <a:tab pos="133985" algn="l"/>
                          <a:tab pos="457200" algn="l"/>
                        </a:tabLst>
                      </a:pPr>
                      <a:r>
                        <a:rPr lang="ru-RU" sz="1600" dirty="0">
                          <a:solidFill>
                            <a:srgbClr val="C00000"/>
                          </a:solidFill>
                          <a:effectLst/>
                        </a:rPr>
                        <a:t>3. «Задания-ловушки</a:t>
                      </a:r>
                      <a:r>
                        <a:rPr lang="ru-RU" sz="1600" dirty="0" smtClean="0">
                          <a:solidFill>
                            <a:srgbClr val="C00000"/>
                          </a:solidFill>
                          <a:effectLst/>
                        </a:rPr>
                        <a:t>» (</a:t>
                      </a:r>
                      <a:r>
                        <a:rPr lang="ru-RU" sz="1600" dirty="0">
                          <a:solidFill>
                            <a:srgbClr val="C00000"/>
                          </a:solidFill>
                          <a:effectLst/>
                        </a:rPr>
                        <a:t>рефлексия освоенного способа)</a:t>
                      </a:r>
                    </a:p>
                    <a:p>
                      <a:pPr marL="342900" lvl="0" indent="-342900">
                        <a:spcAft>
                          <a:spcPts val="0"/>
                        </a:spcAft>
                        <a:buFont typeface="Arial" panose="020B0604020202020204" pitchFamily="34" charset="0"/>
                        <a:buChar char="•"/>
                        <a:tabLst>
                          <a:tab pos="133985" algn="l"/>
                          <a:tab pos="457200" algn="l"/>
                        </a:tabLst>
                      </a:pPr>
                      <a:r>
                        <a:rPr lang="ru-RU" sz="1600" dirty="0">
                          <a:solidFill>
                            <a:srgbClr val="C00000"/>
                          </a:solidFill>
                          <a:effectLst/>
                        </a:rPr>
                        <a:t>4. «Составление заданий с ловушками»  (определение или видение возможных </a:t>
                      </a:r>
                      <a:r>
                        <a:rPr lang="ru-RU" sz="1600" dirty="0" err="1">
                          <a:solidFill>
                            <a:srgbClr val="C00000"/>
                          </a:solidFill>
                          <a:effectLst/>
                        </a:rPr>
                        <a:t>ошибкоопасных</a:t>
                      </a:r>
                      <a:r>
                        <a:rPr lang="ru-RU" sz="1600" dirty="0">
                          <a:solidFill>
                            <a:srgbClr val="C00000"/>
                          </a:solidFill>
                          <a:effectLst/>
                        </a:rPr>
                        <a:t> мест)</a:t>
                      </a:r>
                    </a:p>
                    <a:p>
                      <a:pPr marL="342900" lvl="0" indent="-342900">
                        <a:spcAft>
                          <a:spcPts val="0"/>
                        </a:spcAft>
                        <a:buFont typeface="Arial" panose="020B0604020202020204" pitchFamily="34" charset="0"/>
                        <a:buChar char="•"/>
                        <a:tabLst>
                          <a:tab pos="133985" algn="l"/>
                          <a:tab pos="457200" algn="l"/>
                        </a:tabLst>
                      </a:pPr>
                      <a:r>
                        <a:rPr lang="ru-RU" sz="1600" dirty="0">
                          <a:solidFill>
                            <a:srgbClr val="C00000"/>
                          </a:solidFill>
                          <a:effectLst/>
                        </a:rPr>
                        <a:t>5. «Составление задачи, подобной данной»</a:t>
                      </a:r>
                    </a:p>
                    <a:p>
                      <a:pPr marL="342900" lvl="0" indent="-342900">
                        <a:spcAft>
                          <a:spcPts val="0"/>
                        </a:spcAft>
                        <a:buFont typeface="Arial" panose="020B0604020202020204" pitchFamily="34" charset="0"/>
                        <a:buChar char="•"/>
                        <a:tabLst>
                          <a:tab pos="133985" algn="l"/>
                          <a:tab pos="457200" algn="l"/>
                        </a:tabLst>
                      </a:pPr>
                      <a:r>
                        <a:rPr lang="ru-RU" sz="1600" dirty="0">
                          <a:solidFill>
                            <a:srgbClr val="C00000"/>
                          </a:solidFill>
                          <a:effectLst/>
                        </a:rPr>
                        <a:t>6. «Классификация задач по способу их решения»</a:t>
                      </a:r>
                    </a:p>
                    <a:p>
                      <a:pPr>
                        <a:spcAft>
                          <a:spcPts val="0"/>
                        </a:spcAft>
                        <a:tabLst>
                          <a:tab pos="133985" algn="l"/>
                        </a:tabLst>
                      </a:pPr>
                      <a:r>
                        <a:rPr lang="ru-RU" sz="1600" dirty="0">
                          <a:solidFill>
                            <a:srgbClr val="C00000"/>
                          </a:solidFill>
                          <a:effectLst/>
                        </a:rPr>
                        <a:t>( выделение общего способа действия)</a:t>
                      </a:r>
                    </a:p>
                    <a:p>
                      <a:pPr marL="342900" lvl="0" indent="-342900">
                        <a:spcAft>
                          <a:spcPts val="0"/>
                        </a:spcAft>
                        <a:buFont typeface="Arial" panose="020B0604020202020204" pitchFamily="34" charset="0"/>
                        <a:buChar char="•"/>
                        <a:tabLst>
                          <a:tab pos="133985" algn="l"/>
                          <a:tab pos="457200" algn="l"/>
                        </a:tabLst>
                      </a:pPr>
                      <a:r>
                        <a:rPr lang="ru-RU" sz="1600" dirty="0">
                          <a:solidFill>
                            <a:srgbClr val="C00000"/>
                          </a:solidFill>
                          <a:effectLst/>
                        </a:rPr>
                        <a:t>7. «Обнаружение ошибки»</a:t>
                      </a:r>
                    </a:p>
                    <a:p>
                      <a:pPr marL="342900" lvl="0" indent="-342900">
                        <a:spcAft>
                          <a:spcPts val="0"/>
                        </a:spcAft>
                        <a:buFont typeface="Arial" panose="020B0604020202020204" pitchFamily="34" charset="0"/>
                        <a:buChar char="•"/>
                        <a:tabLst>
                          <a:tab pos="133985" algn="l"/>
                          <a:tab pos="457200" algn="l"/>
                        </a:tabLst>
                      </a:pPr>
                      <a:r>
                        <a:rPr lang="ru-RU" sz="1600" dirty="0">
                          <a:solidFill>
                            <a:srgbClr val="C00000"/>
                          </a:solidFill>
                          <a:effectLst/>
                        </a:rPr>
                        <a:t>8. «Создание помощника»</a:t>
                      </a:r>
                    </a:p>
                    <a:p>
                      <a:pPr marL="342900" lvl="0" indent="-342900">
                        <a:spcAft>
                          <a:spcPts val="0"/>
                        </a:spcAft>
                        <a:buFont typeface="Arial" panose="020B0604020202020204" pitchFamily="34" charset="0"/>
                        <a:buChar char="•"/>
                        <a:tabLst>
                          <a:tab pos="133985" algn="l"/>
                          <a:tab pos="457200" algn="l"/>
                        </a:tabLst>
                      </a:pPr>
                      <a:r>
                        <a:rPr lang="ru-RU" sz="1600" dirty="0">
                          <a:solidFill>
                            <a:srgbClr val="C00000"/>
                          </a:solidFill>
                          <a:effectLst/>
                        </a:rPr>
                        <a:t>9. «Обоснованный  отказ от выполнения заданий»</a:t>
                      </a:r>
                    </a:p>
                    <a:p>
                      <a:pPr>
                        <a:spcAft>
                          <a:spcPts val="0"/>
                        </a:spcAft>
                        <a:tabLst>
                          <a:tab pos="133985" algn="l"/>
                        </a:tabLst>
                      </a:pPr>
                      <a:r>
                        <a:rPr lang="ru-RU" sz="1600" dirty="0">
                          <a:solidFill>
                            <a:srgbClr val="C00000"/>
                          </a:solidFill>
                          <a:effectLst/>
                        </a:rPr>
                        <a:t>( умение обнаружить границу своих знаний )</a:t>
                      </a:r>
                    </a:p>
                    <a:p>
                      <a:pPr marL="342900" lvl="0" indent="-342900">
                        <a:spcAft>
                          <a:spcPts val="0"/>
                        </a:spcAft>
                        <a:buFont typeface="Arial" panose="020B0604020202020204" pitchFamily="34" charset="0"/>
                        <a:buChar char="•"/>
                        <a:tabLst>
                          <a:tab pos="133985" algn="l"/>
                          <a:tab pos="457200" algn="l"/>
                        </a:tabLst>
                      </a:pPr>
                      <a:r>
                        <a:rPr lang="ru-RU" sz="1600" dirty="0">
                          <a:solidFill>
                            <a:srgbClr val="C00000"/>
                          </a:solidFill>
                          <a:effectLst/>
                        </a:rPr>
                        <a:t>10 «Многоступенчатый выбор»</a:t>
                      </a:r>
                    </a:p>
                    <a:p>
                      <a:pPr marL="342900" lvl="0" indent="-342900">
                        <a:spcAft>
                          <a:spcPts val="0"/>
                        </a:spcAft>
                        <a:buFont typeface="Arial" panose="020B0604020202020204" pitchFamily="34" charset="0"/>
                        <a:buChar char="•"/>
                        <a:tabLst>
                          <a:tab pos="133985" algn="l"/>
                          <a:tab pos="457200" algn="l"/>
                        </a:tabLst>
                      </a:pPr>
                      <a:r>
                        <a:rPr lang="ru-RU" sz="1600" dirty="0">
                          <a:solidFill>
                            <a:srgbClr val="C00000"/>
                          </a:solidFill>
                          <a:effectLst/>
                        </a:rPr>
                        <a:t>11. «Орфографические софизмы» (умение обнаружить и опровергнуть </a:t>
                      </a:r>
                      <a:r>
                        <a:rPr lang="ru-RU" sz="1600" dirty="0" err="1">
                          <a:solidFill>
                            <a:srgbClr val="C00000"/>
                          </a:solidFill>
                          <a:effectLst/>
                        </a:rPr>
                        <a:t>псевдологичное</a:t>
                      </a:r>
                      <a:r>
                        <a:rPr lang="ru-RU" sz="1600" dirty="0">
                          <a:solidFill>
                            <a:srgbClr val="C00000"/>
                          </a:solidFill>
                          <a:effectLst/>
                        </a:rPr>
                        <a:t> рассуждение при решении задач)</a:t>
                      </a:r>
                      <a:endParaRPr lang="ru-RU" sz="1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671" marR="576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tabLst>
                          <a:tab pos="111125" algn="l"/>
                        </a:tabLst>
                      </a:pPr>
                      <a:r>
                        <a:rPr lang="ru-RU" sz="1600" b="1" dirty="0">
                          <a:effectLst/>
                        </a:rPr>
                        <a:t>Основные техники </a:t>
                      </a:r>
                      <a:r>
                        <a:rPr lang="ru-RU" sz="1600" b="1" dirty="0" err="1">
                          <a:effectLst/>
                        </a:rPr>
                        <a:t>внутриклассного</a:t>
                      </a:r>
                      <a:r>
                        <a:rPr lang="ru-RU" sz="1600" b="1" dirty="0">
                          <a:effectLst/>
                        </a:rPr>
                        <a:t> оценивания</a:t>
                      </a:r>
                      <a:r>
                        <a:rPr lang="ru-RU" sz="1600" b="1" dirty="0" smtClean="0">
                          <a:effectLst/>
                        </a:rPr>
                        <a:t>, обеспечивающие </a:t>
                      </a:r>
                      <a:r>
                        <a:rPr lang="ru-RU" sz="1600" b="1" dirty="0">
                          <a:effectLst/>
                        </a:rPr>
                        <a:t>эффективную обратную связь</a:t>
                      </a:r>
                    </a:p>
                    <a:p>
                      <a:pPr>
                        <a:lnSpc>
                          <a:spcPct val="115000"/>
                        </a:lnSpc>
                        <a:spcAft>
                          <a:spcPts val="0"/>
                        </a:spcAft>
                        <a:tabLst>
                          <a:tab pos="111125" algn="l"/>
                        </a:tabLst>
                      </a:pPr>
                      <a:r>
                        <a:rPr lang="ru-RU" sz="1600" b="1" dirty="0">
                          <a:effectLst/>
                        </a:rPr>
                        <a:t>для преподавателя и учеников:</a:t>
                      </a:r>
                    </a:p>
                    <a:p>
                      <a:pPr marL="342900" lvl="0" indent="-342900">
                        <a:spcAft>
                          <a:spcPts val="0"/>
                        </a:spcAft>
                        <a:buFont typeface="Symbol" panose="05050102010706020507" pitchFamily="18" charset="2"/>
                        <a:buChar char=""/>
                        <a:tabLst>
                          <a:tab pos="111125" algn="l"/>
                        </a:tabLst>
                      </a:pPr>
                      <a:r>
                        <a:rPr lang="ru-RU" sz="1600" b="1" dirty="0">
                          <a:effectLst/>
                        </a:rPr>
                        <a:t>Мини (минутный) обзор</a:t>
                      </a:r>
                    </a:p>
                    <a:p>
                      <a:pPr marL="342900" lvl="0" indent="-342900">
                        <a:spcAft>
                          <a:spcPts val="0"/>
                        </a:spcAft>
                        <a:buFont typeface="Symbol" panose="05050102010706020507" pitchFamily="18" charset="2"/>
                        <a:buChar char=""/>
                        <a:tabLst>
                          <a:tab pos="111125" algn="l"/>
                        </a:tabLst>
                      </a:pPr>
                      <a:r>
                        <a:rPr lang="ru-RU" sz="1600" b="1" dirty="0" smtClean="0">
                          <a:effectLst/>
                        </a:rPr>
                        <a:t>Цепочка заметок </a:t>
                      </a:r>
                      <a:endParaRPr lang="ru-RU" sz="1600" b="1" dirty="0">
                        <a:effectLst/>
                      </a:endParaRPr>
                    </a:p>
                    <a:p>
                      <a:pPr marL="342900" lvl="0" indent="-342900" algn="l" defTabSz="914400" rtl="0" eaLnBrk="1" latinLnBrk="0" hangingPunct="1">
                        <a:spcAft>
                          <a:spcPts val="0"/>
                        </a:spcAft>
                        <a:buFont typeface="Symbol" panose="05050102010706020507" pitchFamily="18" charset="2"/>
                        <a:buChar char=""/>
                        <a:tabLst>
                          <a:tab pos="111125" algn="l"/>
                        </a:tabLst>
                      </a:pPr>
                      <a:r>
                        <a:rPr lang="ru-RU" sz="1600" b="1" kern="1200" dirty="0">
                          <a:solidFill>
                            <a:schemeClr val="dk1"/>
                          </a:solidFill>
                          <a:effectLst/>
                          <a:latin typeface="+mn-lt"/>
                          <a:ea typeface="+mn-ea"/>
                          <a:cs typeface="+mn-cs"/>
                        </a:rPr>
                        <a:t>Матрица запоминания</a:t>
                      </a:r>
                    </a:p>
                    <a:p>
                      <a:pPr marL="342900" lvl="0" indent="-342900" algn="l" defTabSz="914400" rtl="0" eaLnBrk="1" latinLnBrk="0" hangingPunct="1">
                        <a:spcAft>
                          <a:spcPts val="0"/>
                        </a:spcAft>
                        <a:buFont typeface="Symbol" panose="05050102010706020507" pitchFamily="18" charset="2"/>
                        <a:buChar char=""/>
                        <a:tabLst>
                          <a:tab pos="111125" algn="l"/>
                        </a:tabLst>
                      </a:pPr>
                      <a:r>
                        <a:rPr lang="ru-RU" sz="1600" b="1" kern="1200" dirty="0">
                          <a:solidFill>
                            <a:schemeClr val="dk1"/>
                          </a:solidFill>
                          <a:effectLst/>
                          <a:latin typeface="+mn-lt"/>
                          <a:ea typeface="+mn-ea"/>
                          <a:cs typeface="+mn-cs"/>
                        </a:rPr>
                        <a:t>Резюме в одном п р е д л о ж </a:t>
                      </a:r>
                      <a:r>
                        <a:rPr lang="ru-RU" sz="1600" b="1" kern="1200" dirty="0" err="1">
                          <a:solidFill>
                            <a:schemeClr val="dk1"/>
                          </a:solidFill>
                          <a:effectLst/>
                          <a:latin typeface="+mn-lt"/>
                          <a:ea typeface="+mn-ea"/>
                          <a:cs typeface="+mn-cs"/>
                        </a:rPr>
                        <a:t>ении</a:t>
                      </a:r>
                      <a:endParaRPr lang="ru-RU" sz="1600" b="1" kern="1200" dirty="0">
                        <a:solidFill>
                          <a:schemeClr val="dk1"/>
                        </a:solidFill>
                        <a:effectLst/>
                        <a:latin typeface="+mn-lt"/>
                        <a:ea typeface="+mn-ea"/>
                        <a:cs typeface="+mn-cs"/>
                      </a:endParaRPr>
                    </a:p>
                    <a:p>
                      <a:pPr marL="342900" lvl="0" indent="-342900" algn="l" defTabSz="914400" rtl="0" eaLnBrk="1" latinLnBrk="0" hangingPunct="1">
                        <a:spcAft>
                          <a:spcPts val="0"/>
                        </a:spcAft>
                        <a:buFont typeface="Symbol" panose="05050102010706020507" pitchFamily="18" charset="2"/>
                        <a:buChar char=""/>
                        <a:tabLst>
                          <a:tab pos="111125" algn="l"/>
                        </a:tabLst>
                      </a:pPr>
                      <a:r>
                        <a:rPr lang="ru-RU" sz="1600" b="1" kern="1200" dirty="0">
                          <a:solidFill>
                            <a:schemeClr val="dk1"/>
                          </a:solidFill>
                          <a:effectLst/>
                          <a:latin typeface="+mn-lt"/>
                          <a:ea typeface="+mn-ea"/>
                          <a:cs typeface="+mn-cs"/>
                        </a:rPr>
                        <a:t>Карты понятий</a:t>
                      </a:r>
                    </a:p>
                    <a:p>
                      <a:pPr marL="342900" lvl="0" indent="-342900" algn="l" defTabSz="914400" rtl="0" eaLnBrk="1" latinLnBrk="0" hangingPunct="1">
                        <a:spcAft>
                          <a:spcPts val="0"/>
                        </a:spcAft>
                        <a:buFont typeface="Symbol" panose="05050102010706020507" pitchFamily="18" charset="2"/>
                        <a:buChar char=""/>
                        <a:tabLst>
                          <a:tab pos="111125" algn="l"/>
                        </a:tabLst>
                      </a:pPr>
                      <a:r>
                        <a:rPr lang="ru-RU" sz="1600" b="1" kern="1200" dirty="0">
                          <a:solidFill>
                            <a:schemeClr val="dk1"/>
                          </a:solidFill>
                          <a:effectLst/>
                          <a:latin typeface="+mn-lt"/>
                          <a:ea typeface="+mn-ea"/>
                          <a:cs typeface="+mn-cs"/>
                        </a:rPr>
                        <a:t>Опросники</a:t>
                      </a:r>
                    </a:p>
                    <a:p>
                      <a:pPr marL="342900" lvl="0" indent="-342900" algn="l" defTabSz="914400" rtl="0" eaLnBrk="1" latinLnBrk="0" hangingPunct="1">
                        <a:spcAft>
                          <a:spcPts val="0"/>
                        </a:spcAft>
                        <a:buFont typeface="Symbol" panose="05050102010706020507" pitchFamily="18" charset="2"/>
                        <a:buChar char=""/>
                        <a:tabLst>
                          <a:tab pos="111125" algn="l"/>
                        </a:tabLst>
                      </a:pPr>
                      <a:r>
                        <a:rPr lang="ru-RU" sz="1600" b="1" kern="1200" dirty="0">
                          <a:solidFill>
                            <a:schemeClr val="dk1"/>
                          </a:solidFill>
                          <a:effectLst/>
                          <a:latin typeface="+mn-lt"/>
                          <a:ea typeface="+mn-ea"/>
                          <a:cs typeface="+mn-cs"/>
                        </a:rPr>
                        <a:t>Недельный отчет (Чему я научился за эту неделю? · Какие вопросы остались для меня неясными</a:t>
                      </a:r>
                      <a:r>
                        <a:rPr lang="ru-RU" sz="1600" b="1" dirty="0">
                          <a:effectLst/>
                        </a:rPr>
                        <a:t>? · Какие вопросы я задал бы ученикам, если бы я был учителем, чтобы проверить, поняли ли они материал?)</a:t>
                      </a:r>
                    </a:p>
                    <a:p>
                      <a:pPr marL="342900" lvl="0" indent="-342900">
                        <a:spcAft>
                          <a:spcPts val="0"/>
                        </a:spcAft>
                        <a:buFont typeface="Symbol" panose="05050102010706020507" pitchFamily="18" charset="2"/>
                        <a:buChar char=""/>
                        <a:tabLst>
                          <a:tab pos="111125" algn="l"/>
                        </a:tabLst>
                      </a:pPr>
                      <a:r>
                        <a:rPr lang="ru-RU" sz="1600" b="1" dirty="0">
                          <a:effectLst/>
                        </a:rPr>
                        <a:t>Рефлексивный дневник</a:t>
                      </a:r>
                    </a:p>
                    <a:p>
                      <a:pPr marL="342900" lvl="0" indent="-342900">
                        <a:spcAft>
                          <a:spcPts val="0"/>
                        </a:spcAft>
                        <a:buFont typeface="Symbol" panose="05050102010706020507" pitchFamily="18" charset="2"/>
                        <a:buChar char=""/>
                        <a:tabLst>
                          <a:tab pos="111125" algn="l"/>
                        </a:tabLst>
                      </a:pPr>
                      <a:r>
                        <a:rPr lang="ru-RU" sz="1600" b="1" dirty="0" smtClean="0">
                          <a:effectLst/>
                        </a:rPr>
                        <a:t>Портфолио</a:t>
                      </a:r>
                      <a:endParaRPr lang="ru-RU" sz="1600" b="1" dirty="0">
                        <a:effectLst/>
                      </a:endParaRPr>
                    </a:p>
                    <a:p>
                      <a:pPr marL="342900" lvl="0" indent="-342900">
                        <a:spcAft>
                          <a:spcPts val="0"/>
                        </a:spcAft>
                        <a:buFont typeface="Symbol" panose="05050102010706020507" pitchFamily="18" charset="2"/>
                        <a:buChar char=""/>
                        <a:tabLst>
                          <a:tab pos="111125" algn="l"/>
                        </a:tabLst>
                      </a:pPr>
                      <a:r>
                        <a:rPr lang="ru-RU" sz="1600" b="1" dirty="0">
                          <a:effectLst/>
                        </a:rPr>
                        <a:t>…</a:t>
                      </a:r>
                    </a:p>
                    <a:p>
                      <a:pPr>
                        <a:lnSpc>
                          <a:spcPct val="115000"/>
                        </a:lnSpc>
                        <a:spcAft>
                          <a:spcPts val="0"/>
                        </a:spcAft>
                        <a:tabLst>
                          <a:tab pos="111125" algn="l"/>
                        </a:tabLst>
                      </a:pPr>
                      <a:r>
                        <a:rPr lang="ru-RU" sz="1600" b="1" dirty="0">
                          <a:effectLst/>
                        </a:rPr>
                        <a:t> </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671" marR="576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Заголовок 1"/>
          <p:cNvSpPr>
            <a:spLocks noGrp="1"/>
          </p:cNvSpPr>
          <p:nvPr>
            <p:ph type="title"/>
          </p:nvPr>
        </p:nvSpPr>
        <p:spPr>
          <a:xfrm>
            <a:off x="2555875" y="44450"/>
            <a:ext cx="6588125" cy="990600"/>
          </a:xfrm>
        </p:spPr>
        <p:txBody>
          <a:bodyPr/>
          <a:lstStyle/>
          <a:p>
            <a:r>
              <a:rPr lang="ru-RU" altLang="ru-RU" sz="3200" smtClean="0"/>
              <a:t>Требования к комплексу инструментов</a:t>
            </a:r>
          </a:p>
        </p:txBody>
      </p:sp>
      <p:sp>
        <p:nvSpPr>
          <p:cNvPr id="3" name="Объект 2"/>
          <p:cNvSpPr>
            <a:spLocks noGrp="1"/>
          </p:cNvSpPr>
          <p:nvPr>
            <p:ph idx="1"/>
          </p:nvPr>
        </p:nvSpPr>
        <p:spPr>
          <a:xfrm>
            <a:off x="323850" y="1773238"/>
            <a:ext cx="8712200" cy="4824412"/>
          </a:xfrm>
        </p:spPr>
        <p:txBody>
          <a:bodyPr/>
          <a:lstStyle/>
          <a:p>
            <a:pPr marL="0" indent="0">
              <a:spcAft>
                <a:spcPts val="0"/>
              </a:spcAft>
              <a:buFont typeface="Wingdings" pitchFamily="2" charset="2"/>
              <a:buNone/>
              <a:tabLst>
                <a:tab pos="133985" algn="l"/>
              </a:tabLst>
              <a:defRPr/>
            </a:pPr>
            <a:r>
              <a:rPr lang="ru-RU" sz="1800" dirty="0" smtClean="0">
                <a:solidFill>
                  <a:srgbClr val="C00000"/>
                </a:solidFill>
              </a:rPr>
              <a:t>Для формирующего оценивания комплекс инструментов должен: </a:t>
            </a:r>
          </a:p>
          <a:p>
            <a:pPr marL="285750" indent="-285750">
              <a:spcAft>
                <a:spcPts val="0"/>
              </a:spcAft>
              <a:buFont typeface="Arial" panose="020B0604020202020204" pitchFamily="34" charset="0"/>
              <a:buChar char="•"/>
              <a:tabLst>
                <a:tab pos="133985" algn="l"/>
              </a:tabLst>
              <a:defRPr/>
            </a:pPr>
            <a:r>
              <a:rPr lang="ru-RU" sz="1800" dirty="0" smtClean="0">
                <a:solidFill>
                  <a:srgbClr val="C00000"/>
                </a:solidFill>
              </a:rPr>
              <a:t>фокусировать внимание учителя и ученика в большей степени на отслеживании и улучшении учения, а не преподавания, давать учителю и ученику информацию, на основании которой они принимают решения, как </a:t>
            </a:r>
            <a:r>
              <a:rPr lang="ru-RU" sz="1800" u="sng" dirty="0" smtClean="0">
                <a:solidFill>
                  <a:srgbClr val="C00000"/>
                </a:solidFill>
              </a:rPr>
              <a:t>улучшать и развивать учение</a:t>
            </a:r>
            <a:r>
              <a:rPr lang="ru-RU" sz="1800" dirty="0" smtClean="0">
                <a:solidFill>
                  <a:srgbClr val="C00000"/>
                </a:solidFill>
              </a:rPr>
              <a:t>; </a:t>
            </a:r>
          </a:p>
          <a:p>
            <a:pPr marL="285750" indent="-285750">
              <a:spcAft>
                <a:spcPts val="0"/>
              </a:spcAft>
              <a:buFont typeface="Arial" panose="020B0604020202020204" pitchFamily="34" charset="0"/>
              <a:buChar char="•"/>
              <a:tabLst>
                <a:tab pos="133985" algn="l"/>
              </a:tabLst>
              <a:defRPr/>
            </a:pPr>
            <a:r>
              <a:rPr lang="ru-RU" sz="1800" dirty="0" smtClean="0">
                <a:solidFill>
                  <a:srgbClr val="C00000"/>
                </a:solidFill>
              </a:rPr>
              <a:t>ориентироваться на </a:t>
            </a:r>
            <a:r>
              <a:rPr lang="ru-RU" sz="1800" u="sng" dirty="0" smtClean="0">
                <a:solidFill>
                  <a:srgbClr val="C00000"/>
                </a:solidFill>
              </a:rPr>
              <a:t>качественную оценку действий</a:t>
            </a:r>
            <a:r>
              <a:rPr lang="ru-RU" sz="1800" dirty="0" smtClean="0">
                <a:solidFill>
                  <a:srgbClr val="C00000"/>
                </a:solidFill>
              </a:rPr>
              <a:t> учащихся, работать на улучшение качества учения, а не обеспечивать основание для выставления отметок; </a:t>
            </a:r>
          </a:p>
          <a:p>
            <a:pPr marL="285750" indent="-285750">
              <a:spcAft>
                <a:spcPts val="0"/>
              </a:spcAft>
              <a:buFont typeface="Arial" panose="020B0604020202020204" pitchFamily="34" charset="0"/>
              <a:buChar char="•"/>
              <a:tabLst>
                <a:tab pos="133985" algn="l"/>
              </a:tabLst>
              <a:defRPr/>
            </a:pPr>
            <a:r>
              <a:rPr lang="ru-RU" sz="1800" dirty="0" smtClean="0">
                <a:solidFill>
                  <a:srgbClr val="C00000"/>
                </a:solidFill>
              </a:rPr>
              <a:t>иметь </a:t>
            </a:r>
            <a:r>
              <a:rPr lang="ru-RU" sz="1800" u="sng" dirty="0" smtClean="0">
                <a:solidFill>
                  <a:srgbClr val="C00000"/>
                </a:solidFill>
              </a:rPr>
              <a:t>широкий ассортимент простых техник</a:t>
            </a:r>
            <a:r>
              <a:rPr lang="ru-RU" sz="1800" dirty="0" smtClean="0">
                <a:solidFill>
                  <a:srgbClr val="C00000"/>
                </a:solidFill>
              </a:rPr>
              <a:t>, которые легко и быстро освоить учителю для получения от учеников обратной связи относительного того, как они учатся; </a:t>
            </a:r>
          </a:p>
          <a:p>
            <a:pPr marL="285750" indent="-285750">
              <a:spcAft>
                <a:spcPts val="0"/>
              </a:spcAft>
              <a:buFont typeface="Arial" panose="020B0604020202020204" pitchFamily="34" charset="0"/>
              <a:buChar char="•"/>
              <a:tabLst>
                <a:tab pos="133985" algn="l"/>
              </a:tabLst>
              <a:defRPr/>
            </a:pPr>
            <a:r>
              <a:rPr lang="ru-RU" sz="1800" dirty="0" smtClean="0">
                <a:solidFill>
                  <a:srgbClr val="C00000"/>
                </a:solidFill>
              </a:rPr>
              <a:t>носить </a:t>
            </a:r>
            <a:r>
              <a:rPr lang="ru-RU" sz="1800" u="sng" dirty="0" smtClean="0">
                <a:solidFill>
                  <a:srgbClr val="C00000"/>
                </a:solidFill>
              </a:rPr>
              <a:t>непрерывный (цикличный) характер</a:t>
            </a:r>
            <a:r>
              <a:rPr lang="ru-RU" sz="1800" dirty="0" smtClean="0">
                <a:solidFill>
                  <a:srgbClr val="C00000"/>
                </a:solidFill>
              </a:rPr>
              <a:t> продолжающегося процесса, который запускает механизм обратной связи и постоянно поддерживает его в работающем состоянии; </a:t>
            </a:r>
          </a:p>
          <a:p>
            <a:pPr marL="285750" indent="-285750">
              <a:spcAft>
                <a:spcPts val="0"/>
              </a:spcAft>
              <a:buFont typeface="Arial" panose="020B0604020202020204" pitchFamily="34" charset="0"/>
              <a:buChar char="•"/>
              <a:tabLst>
                <a:tab pos="133985" algn="l"/>
              </a:tabLst>
              <a:defRPr/>
            </a:pPr>
            <a:r>
              <a:rPr lang="ru-RU" sz="1800" dirty="0" smtClean="0">
                <a:solidFill>
                  <a:srgbClr val="C00000"/>
                </a:solidFill>
              </a:rPr>
              <a:t>ориентирован на все виды образовательных результатов (предметные, </a:t>
            </a:r>
            <a:r>
              <a:rPr lang="ru-RU" sz="1800" dirty="0" err="1" smtClean="0">
                <a:solidFill>
                  <a:srgbClr val="C00000"/>
                </a:solidFill>
              </a:rPr>
              <a:t>метапредметные</a:t>
            </a:r>
            <a:r>
              <a:rPr lang="ru-RU" sz="1800" dirty="0" smtClean="0">
                <a:solidFill>
                  <a:srgbClr val="C00000"/>
                </a:solidFill>
              </a:rPr>
              <a:t> и личностные результаты)</a:t>
            </a:r>
            <a:endParaRPr lang="ru-RU" sz="18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Заголовок 1"/>
          <p:cNvSpPr>
            <a:spLocks noGrp="1"/>
          </p:cNvSpPr>
          <p:nvPr>
            <p:ph type="title"/>
          </p:nvPr>
        </p:nvSpPr>
        <p:spPr>
          <a:xfrm>
            <a:off x="2771775" y="115888"/>
            <a:ext cx="5994400" cy="990600"/>
          </a:xfrm>
        </p:spPr>
        <p:txBody>
          <a:bodyPr/>
          <a:lstStyle/>
          <a:p>
            <a:pPr algn="ctr"/>
            <a:r>
              <a:rPr lang="ru-RU" altLang="ru-RU" sz="4800" b="1" smtClean="0"/>
              <a:t>А что в итоге?...</a:t>
            </a:r>
          </a:p>
        </p:txBody>
      </p:sp>
      <p:sp>
        <p:nvSpPr>
          <p:cNvPr id="75779" name="Объект 2"/>
          <p:cNvSpPr>
            <a:spLocks noGrp="1"/>
          </p:cNvSpPr>
          <p:nvPr>
            <p:ph idx="1"/>
          </p:nvPr>
        </p:nvSpPr>
        <p:spPr>
          <a:xfrm>
            <a:off x="179388" y="1752600"/>
            <a:ext cx="8785225" cy="4845050"/>
          </a:xfrm>
        </p:spPr>
        <p:txBody>
          <a:bodyPr/>
          <a:lstStyle/>
          <a:p>
            <a:pPr marL="0" indent="0" algn="ctr">
              <a:buFont typeface="Wingdings" pitchFamily="2" charset="2"/>
              <a:buNone/>
            </a:pPr>
            <a:r>
              <a:rPr lang="ru-RU" altLang="ru-RU" sz="2800" b="1" smtClean="0"/>
              <a:t>Применение формирующего оценивания в работе с учащимися различных возрастных групп, на разных предметах и в разных странах показывает высокую эффективность</a:t>
            </a:r>
            <a:r>
              <a:rPr lang="ru-RU" altLang="ru-RU" sz="2800" smtClean="0"/>
              <a:t>. </a:t>
            </a:r>
          </a:p>
          <a:p>
            <a:pPr marL="0" indent="0" algn="ctr">
              <a:buFont typeface="Wingdings" pitchFamily="2" charset="2"/>
              <a:buNone/>
            </a:pPr>
            <a:endParaRPr lang="ru-RU" altLang="ru-RU" sz="2800" b="1" smtClean="0"/>
          </a:p>
          <a:p>
            <a:pPr marL="0" indent="0" algn="ctr">
              <a:buFont typeface="Wingdings" pitchFamily="2" charset="2"/>
              <a:buNone/>
            </a:pPr>
            <a:r>
              <a:rPr lang="ru-RU" altLang="ru-RU" sz="2800" b="1" smtClean="0"/>
              <a:t>Эффект применения формирующего оценивания оказывается наиболее значимым для тех, кого относят к категории неуспешных учеников</a:t>
            </a:r>
            <a:r>
              <a:rPr lang="ru-RU" altLang="ru-RU" sz="2800" smtClean="0"/>
              <a:t>.</a:t>
            </a:r>
          </a:p>
          <a:p>
            <a:pPr marL="0" indent="0" algn="ctr">
              <a:buFont typeface="Wingdings" pitchFamily="2" charset="2"/>
              <a:buNone/>
            </a:pPr>
            <a:endParaRPr lang="ru-RU" altLang="ru-RU" sz="280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Заголовок 1"/>
          <p:cNvSpPr>
            <a:spLocks noGrp="1"/>
          </p:cNvSpPr>
          <p:nvPr>
            <p:ph type="title"/>
          </p:nvPr>
        </p:nvSpPr>
        <p:spPr/>
        <p:txBody>
          <a:bodyPr/>
          <a:lstStyle/>
          <a:p>
            <a:r>
              <a:rPr lang="ru-RU" altLang="ru-RU" sz="3200" smtClean="0"/>
              <a:t>Действия педагога</a:t>
            </a:r>
          </a:p>
        </p:txBody>
      </p:sp>
      <p:sp>
        <p:nvSpPr>
          <p:cNvPr id="76803" name="Объект 2"/>
          <p:cNvSpPr>
            <a:spLocks noGrp="1"/>
          </p:cNvSpPr>
          <p:nvPr>
            <p:ph idx="1"/>
          </p:nvPr>
        </p:nvSpPr>
        <p:spPr>
          <a:xfrm>
            <a:off x="179388" y="1844675"/>
            <a:ext cx="8856662" cy="4752975"/>
          </a:xfrm>
        </p:spPr>
        <p:txBody>
          <a:bodyPr/>
          <a:lstStyle/>
          <a:p>
            <a:pPr marL="0" indent="0">
              <a:buFont typeface="Wingdings" pitchFamily="2" charset="2"/>
              <a:buNone/>
            </a:pPr>
            <a:r>
              <a:rPr lang="ru-RU" altLang="ru-RU" sz="2000" smtClean="0"/>
              <a:t>Определив подход к проведению формирующего оценивания, учителю надо выбрать те его методы и приемы, которые необходимы ему исходя из поставленных целей. Существует несколько групп методов и приемов формирующего оценивания. </a:t>
            </a:r>
          </a:p>
          <a:p>
            <a:pPr marL="0" indent="0">
              <a:buFont typeface="Wingdings" pitchFamily="2" charset="2"/>
              <a:buNone/>
            </a:pPr>
            <a:r>
              <a:rPr lang="ru-RU" altLang="ru-RU" sz="2000" smtClean="0"/>
              <a:t>По цели оценивания все методы и приемы можно разделить на две группы: оценивающие результат и оценивающие метапознавательный процесс.</a:t>
            </a:r>
          </a:p>
          <a:p>
            <a:pPr marL="0" indent="0">
              <a:buFont typeface="Wingdings" pitchFamily="2" charset="2"/>
              <a:buNone/>
            </a:pPr>
            <a:r>
              <a:rPr lang="ru-RU" altLang="ru-RU" sz="2000" smtClean="0"/>
              <a:t>По времени проведения: регулярно используемы в течение образовательного процесса (урока), используемые после прохождения определенного блока (темы, правила и т.д.).</a:t>
            </a:r>
          </a:p>
          <a:p>
            <a:pPr marL="0" indent="0">
              <a:buFont typeface="Wingdings" pitchFamily="2" charset="2"/>
              <a:buNone/>
            </a:pPr>
            <a:r>
              <a:rPr lang="ru-RU" altLang="ru-RU" sz="2000" smtClean="0"/>
              <a:t>По возможности использования: универсальные (оценивающие предметные и метапредметные результаты), предметные (оценивающие только предметные результаты). При этом предметные методы и приемы оценивания также могут подразделяться на универсальные предметные (используемые на всех предметах) и частные (используемые на отдельных предметах).</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2627313" y="14288"/>
            <a:ext cx="6199187" cy="974725"/>
          </a:xfrm>
        </p:spPr>
        <p:txBody>
          <a:bodyPr/>
          <a:lstStyle/>
          <a:p>
            <a:pPr eaLnBrk="1" hangingPunct="1">
              <a:lnSpc>
                <a:spcPts val="3200"/>
              </a:lnSpc>
            </a:pPr>
            <a:r>
              <a:rPr lang="ru-RU" altLang="ru-RU" sz="3200" b="1" smtClean="0"/>
              <a:t>Проблемы существующей системы оценивания</a:t>
            </a:r>
            <a:endParaRPr lang="ru-RU" altLang="ru-RU" sz="3200" smtClean="0"/>
          </a:p>
        </p:txBody>
      </p:sp>
      <p:sp>
        <p:nvSpPr>
          <p:cNvPr id="3" name="Объект 2"/>
          <p:cNvSpPr>
            <a:spLocks noGrp="1"/>
          </p:cNvSpPr>
          <p:nvPr>
            <p:ph idx="1"/>
          </p:nvPr>
        </p:nvSpPr>
        <p:spPr>
          <a:xfrm>
            <a:off x="-30163" y="1700213"/>
            <a:ext cx="9174163" cy="5157787"/>
          </a:xfrm>
        </p:spPr>
        <p:txBody>
          <a:bodyPr rtlCol="0">
            <a:noAutofit/>
          </a:bodyPr>
          <a:lstStyle/>
          <a:p>
            <a:pPr eaLnBrk="1" hangingPunct="1">
              <a:spcAft>
                <a:spcPts val="0"/>
              </a:spcAft>
              <a:defRPr/>
            </a:pPr>
            <a:r>
              <a:rPr lang="ru-RU" sz="2000" b="1" dirty="0" smtClean="0"/>
              <a:t>не </a:t>
            </a:r>
            <a:r>
              <a:rPr lang="ru-RU" sz="2000" b="1" dirty="0"/>
              <a:t>дает полноценной возможности для формирования у учащегося оценочной самостоятельности </a:t>
            </a:r>
            <a:r>
              <a:rPr lang="ru-RU" sz="2000" dirty="0"/>
              <a:t>— «краеугольного камня» здания учебной самостоятельности </a:t>
            </a:r>
            <a:r>
              <a:rPr lang="ru-RU" sz="1600" dirty="0"/>
              <a:t>(указанная способность признана сегодня ключевой компетенцией, определяющей </a:t>
            </a:r>
            <a:r>
              <a:rPr lang="ru-RU" sz="1600" dirty="0" smtClean="0"/>
              <a:t>качество </a:t>
            </a:r>
            <a:r>
              <a:rPr lang="ru-RU" sz="1600" dirty="0"/>
              <a:t>содержания российского образования);</a:t>
            </a:r>
          </a:p>
          <a:p>
            <a:pPr eaLnBrk="1" hangingPunct="1">
              <a:spcAft>
                <a:spcPts val="0"/>
              </a:spcAft>
              <a:defRPr/>
            </a:pPr>
            <a:r>
              <a:rPr lang="ru-RU" sz="2000" b="1" dirty="0"/>
              <a:t>затрудняет индивидуализацию обучения </a:t>
            </a:r>
            <a:r>
              <a:rPr lang="ru-RU" sz="1600" dirty="0"/>
              <a:t>(учителю трудно зафиксировать и положительно оценить реальные достижения каждого конкретного ребенка в сравнении с предыдущими результатами его обучения);</a:t>
            </a:r>
          </a:p>
          <a:p>
            <a:pPr eaLnBrk="1" hangingPunct="1">
              <a:spcAft>
                <a:spcPts val="0"/>
              </a:spcAft>
              <a:defRPr/>
            </a:pPr>
            <a:r>
              <a:rPr lang="ru-RU" sz="2000" b="1" dirty="0"/>
              <a:t>является </a:t>
            </a:r>
            <a:r>
              <a:rPr lang="ru-RU" sz="2000" b="1" dirty="0" smtClean="0"/>
              <a:t>малоинформативной для субъектов образовательной деятельности</a:t>
            </a:r>
            <a:r>
              <a:rPr lang="ru-RU" sz="2000" dirty="0" smtClean="0"/>
              <a:t> </a:t>
            </a:r>
            <a:r>
              <a:rPr lang="ru-RU" sz="1600" dirty="0"/>
              <a:t>(в силу своей </a:t>
            </a:r>
            <a:r>
              <a:rPr lang="ru-RU" sz="1600" dirty="0" err="1"/>
              <a:t>формализованности</a:t>
            </a:r>
            <a:r>
              <a:rPr lang="ru-RU" sz="1600" dirty="0"/>
              <a:t> и </a:t>
            </a:r>
            <a:r>
              <a:rPr lang="ru-RU" sz="1600" dirty="0" smtClean="0"/>
              <a:t>зачастую скрытости </a:t>
            </a:r>
            <a:r>
              <a:rPr lang="ru-RU" sz="1600" dirty="0"/>
              <a:t>критериев по отметке часто нельзя судить о действительном уровне знаний и, что самое главное, нельзя определить вектор дальнейших усилий — что именно надо улучшить, над чем поработать, в какой степени это вообще возможно для данного ребенка);</a:t>
            </a:r>
          </a:p>
          <a:p>
            <a:pPr eaLnBrk="1" hangingPunct="1">
              <a:spcAft>
                <a:spcPts val="0"/>
              </a:spcAft>
              <a:defRPr/>
            </a:pPr>
            <a:r>
              <a:rPr lang="ru-RU" sz="2000" dirty="0" smtClean="0"/>
              <a:t>иногда </a:t>
            </a:r>
            <a:r>
              <a:rPr lang="ru-RU" sz="2000" b="1" dirty="0"/>
              <a:t>имеет травмирующий характер </a:t>
            </a:r>
            <a:r>
              <a:rPr lang="ru-RU" sz="1600" dirty="0"/>
              <a:t>(полностью сосредоточенная в руках учителя, </a:t>
            </a:r>
            <a:r>
              <a:rPr lang="ru-RU" sz="1600" dirty="0" smtClean="0"/>
              <a:t> «</a:t>
            </a:r>
            <a:r>
              <a:rPr lang="ru-RU" sz="1600" dirty="0"/>
              <a:t>отметочная» система нередко оказывается орудием манипуляции и психологического давления, которое направлено, с одной стороны, непосредственно на ребенка, с другой стороны, на родителей</a:t>
            </a:r>
            <a:r>
              <a:rPr lang="ru-RU" sz="1600" dirty="0" smtClean="0"/>
              <a:t>)</a:t>
            </a:r>
          </a:p>
          <a:p>
            <a:pPr marL="0" indent="0" algn="r" eaLnBrk="1" hangingPunct="1">
              <a:spcAft>
                <a:spcPts val="0"/>
              </a:spcAft>
              <a:buFont typeface="Arial" panose="020B0604020202020204" pitchFamily="34" charset="0"/>
              <a:buNone/>
              <a:defRPr/>
            </a:pPr>
            <a:r>
              <a:rPr lang="ru-RU" sz="1800" i="1" dirty="0" smtClean="0"/>
              <a:t>(данные по результатам российской экспертизы ШСОКО)</a:t>
            </a:r>
            <a:endParaRPr lang="ru-RU" sz="1800" i="1" dirty="0"/>
          </a:p>
          <a:p>
            <a:pPr eaLnBrk="1" fontAlgn="auto" hangingPunct="1">
              <a:spcAft>
                <a:spcPts val="0"/>
              </a:spcAft>
              <a:defRPr/>
            </a:pPr>
            <a:endParaRPr lang="ru-RU" sz="20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Заголовок 1"/>
          <p:cNvSpPr>
            <a:spLocks noGrp="1"/>
          </p:cNvSpPr>
          <p:nvPr>
            <p:ph type="title"/>
          </p:nvPr>
        </p:nvSpPr>
        <p:spPr>
          <a:xfrm>
            <a:off x="179388" y="1773238"/>
            <a:ext cx="8856662" cy="4032250"/>
          </a:xfrm>
        </p:spPr>
        <p:txBody>
          <a:bodyPr/>
          <a:lstStyle/>
          <a:p>
            <a:pPr algn="ctr"/>
            <a:r>
              <a:rPr lang="ru-RU" altLang="ru-RU" b="1" smtClean="0">
                <a:solidFill>
                  <a:schemeClr val="tx1"/>
                </a:solidFill>
              </a:rPr>
              <a:t>ОЦЕНИВАНИЕ ОБРАЗОВАТЕЛЬНЫХ </a:t>
            </a:r>
            <a:br>
              <a:rPr lang="ru-RU" altLang="ru-RU" b="1" smtClean="0">
                <a:solidFill>
                  <a:schemeClr val="tx1"/>
                </a:solidFill>
              </a:rPr>
            </a:br>
            <a:r>
              <a:rPr lang="ru-RU" altLang="ru-RU" b="1" smtClean="0">
                <a:solidFill>
                  <a:schemeClr val="tx1"/>
                </a:solidFill>
              </a:rPr>
              <a:t>УСЛОВИЙ</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Прямоугольник 2"/>
          <p:cNvSpPr>
            <a:spLocks noChangeArrowheads="1"/>
          </p:cNvSpPr>
          <p:nvPr/>
        </p:nvSpPr>
        <p:spPr bwMode="auto">
          <a:xfrm>
            <a:off x="1403350" y="176213"/>
            <a:ext cx="7740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ru-RU" altLang="ru-RU" sz="2400" b="1">
                <a:solidFill>
                  <a:schemeClr val="bg1"/>
                </a:solidFill>
                <a:latin typeface="Calibri" pitchFamily="34" charset="0"/>
              </a:rPr>
              <a:t> </a:t>
            </a:r>
            <a:endParaRPr lang="ru-RU" altLang="ru-RU" sz="2400">
              <a:solidFill>
                <a:schemeClr val="bg1"/>
              </a:solidFill>
              <a:latin typeface="Calibri" pitchFamily="34" charset="0"/>
            </a:endParaRPr>
          </a:p>
        </p:txBody>
      </p:sp>
      <p:sp>
        <p:nvSpPr>
          <p:cNvPr id="78851" name="Заголовок 5"/>
          <p:cNvSpPr>
            <a:spLocks noGrp="1"/>
          </p:cNvSpPr>
          <p:nvPr>
            <p:ph type="title"/>
          </p:nvPr>
        </p:nvSpPr>
        <p:spPr>
          <a:xfrm>
            <a:off x="2771775" y="44450"/>
            <a:ext cx="6372225" cy="990600"/>
          </a:xfrm>
        </p:spPr>
        <p:txBody>
          <a:bodyPr/>
          <a:lstStyle/>
          <a:p>
            <a:r>
              <a:rPr lang="ru-RU" altLang="ru-RU" sz="3200" smtClean="0">
                <a:latin typeface="Arial" pitchFamily="34" charset="0"/>
                <a:cs typeface="Arial" pitchFamily="34" charset="0"/>
              </a:rPr>
              <a:t>ОЦЕНКА КАЧЕСТВА </a:t>
            </a:r>
            <a:br>
              <a:rPr lang="ru-RU" altLang="ru-RU" sz="3200" smtClean="0">
                <a:latin typeface="Arial" pitchFamily="34" charset="0"/>
                <a:cs typeface="Arial" pitchFamily="34" charset="0"/>
              </a:rPr>
            </a:br>
            <a:r>
              <a:rPr lang="ru-RU" altLang="ru-RU" sz="3200" smtClean="0">
                <a:latin typeface="Arial" pitchFamily="34" charset="0"/>
                <a:cs typeface="Arial" pitchFamily="34" charset="0"/>
              </a:rPr>
              <a:t>ДЛЯ УЛУЧШЕНИЯ КАЧЕСТВА</a:t>
            </a:r>
          </a:p>
        </p:txBody>
      </p:sp>
      <p:sp>
        <p:nvSpPr>
          <p:cNvPr id="78852" name="TextBox 6"/>
          <p:cNvSpPr txBox="1">
            <a:spLocks noChangeArrowheads="1"/>
          </p:cNvSpPr>
          <p:nvPr/>
        </p:nvSpPr>
        <p:spPr bwMode="auto">
          <a:xfrm>
            <a:off x="5076825" y="1922463"/>
            <a:ext cx="394335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Aft>
                <a:spcPts val="600"/>
              </a:spcAft>
              <a:buFont typeface="Arial" pitchFamily="34" charset="0"/>
              <a:buChar char="─"/>
            </a:pPr>
            <a:r>
              <a:rPr lang="ru-RU" altLang="ru-RU" sz="2000">
                <a:solidFill>
                  <a:srgbClr val="3661A6"/>
                </a:solidFill>
              </a:rPr>
              <a:t>Оценка </a:t>
            </a:r>
            <a:br>
              <a:rPr lang="ru-RU" altLang="ru-RU" sz="2000">
                <a:solidFill>
                  <a:srgbClr val="3661A6"/>
                </a:solidFill>
              </a:rPr>
            </a:br>
            <a:r>
              <a:rPr lang="ru-RU" altLang="ru-RU" sz="2000">
                <a:solidFill>
                  <a:srgbClr val="3661A6"/>
                </a:solidFill>
              </a:rPr>
              <a:t>образовательной среды</a:t>
            </a:r>
            <a:r>
              <a:rPr lang="ru-RU" altLang="ru-RU" sz="2000"/>
              <a:t>, </a:t>
            </a:r>
            <a:br>
              <a:rPr lang="ru-RU" altLang="ru-RU" sz="2000"/>
            </a:br>
            <a:r>
              <a:rPr lang="ru-RU" altLang="ru-RU" sz="2000"/>
              <a:t>а не детских результатов </a:t>
            </a:r>
            <a:br>
              <a:rPr lang="ru-RU" altLang="ru-RU" sz="2000"/>
            </a:br>
            <a:r>
              <a:rPr lang="ru-RU" altLang="ru-RU" sz="2000"/>
              <a:t>(в соответствии с ФГОС ДО)</a:t>
            </a:r>
          </a:p>
          <a:p>
            <a:pPr>
              <a:spcAft>
                <a:spcPts val="600"/>
              </a:spcAft>
              <a:buFont typeface="Arial" pitchFamily="34" charset="0"/>
              <a:buChar char="─"/>
            </a:pPr>
            <a:r>
              <a:rPr lang="ru-RU" altLang="ru-RU" sz="2000"/>
              <a:t>Высокие валидность </a:t>
            </a:r>
            <a:br>
              <a:rPr lang="ru-RU" altLang="ru-RU" sz="2000"/>
            </a:br>
            <a:r>
              <a:rPr lang="ru-RU" altLang="ru-RU" sz="2000"/>
              <a:t>и надежность инструмента</a:t>
            </a:r>
          </a:p>
          <a:p>
            <a:pPr>
              <a:spcAft>
                <a:spcPts val="600"/>
              </a:spcAft>
              <a:buFont typeface="Arial" pitchFamily="34" charset="0"/>
              <a:buChar char="─"/>
            </a:pPr>
            <a:r>
              <a:rPr lang="ru-RU" altLang="ru-RU" sz="2000"/>
              <a:t>Применимо как </a:t>
            </a:r>
            <a:r>
              <a:rPr lang="ru-RU" altLang="ru-RU" sz="2000">
                <a:solidFill>
                  <a:srgbClr val="3661A6"/>
                </a:solidFill>
              </a:rPr>
              <a:t>для независимой оценки</a:t>
            </a:r>
            <a:r>
              <a:rPr lang="ru-RU" altLang="ru-RU" sz="2000"/>
              <a:t> </a:t>
            </a:r>
            <a:br>
              <a:rPr lang="ru-RU" altLang="ru-RU" sz="2000"/>
            </a:br>
            <a:r>
              <a:rPr lang="ru-RU" altLang="ru-RU" sz="2000"/>
              <a:t>качества образования, </a:t>
            </a:r>
            <a:br>
              <a:rPr lang="ru-RU" altLang="ru-RU" sz="2000"/>
            </a:br>
            <a:r>
              <a:rPr lang="ru-RU" altLang="ru-RU" sz="2000"/>
              <a:t>так и </a:t>
            </a:r>
            <a:r>
              <a:rPr lang="ru-RU" altLang="ru-RU" sz="2000">
                <a:solidFill>
                  <a:srgbClr val="3661A6"/>
                </a:solidFill>
              </a:rPr>
              <a:t>для самооценки</a:t>
            </a:r>
          </a:p>
        </p:txBody>
      </p:sp>
      <p:pic>
        <p:nvPicPr>
          <p:cNvPr id="78853" name="Рисунок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00" y="1922463"/>
            <a:ext cx="462915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Прямоугольник 2"/>
          <p:cNvSpPr>
            <a:spLocks noChangeArrowheads="1"/>
          </p:cNvSpPr>
          <p:nvPr/>
        </p:nvSpPr>
        <p:spPr bwMode="auto">
          <a:xfrm>
            <a:off x="1403350" y="176213"/>
            <a:ext cx="7740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ru-RU" altLang="ru-RU" sz="2400" b="1">
                <a:solidFill>
                  <a:schemeClr val="bg1"/>
                </a:solidFill>
                <a:latin typeface="Calibri" pitchFamily="34" charset="0"/>
              </a:rPr>
              <a:t> </a:t>
            </a:r>
            <a:endParaRPr lang="ru-RU" altLang="ru-RU" sz="2400">
              <a:solidFill>
                <a:schemeClr val="bg1"/>
              </a:solidFill>
              <a:latin typeface="Calibri" pitchFamily="34" charset="0"/>
            </a:endParaRPr>
          </a:p>
        </p:txBody>
      </p:sp>
      <p:sp>
        <p:nvSpPr>
          <p:cNvPr id="80899" name="Заголовок 5"/>
          <p:cNvSpPr>
            <a:spLocks noGrp="1"/>
          </p:cNvSpPr>
          <p:nvPr>
            <p:ph type="title"/>
          </p:nvPr>
        </p:nvSpPr>
        <p:spPr>
          <a:xfrm>
            <a:off x="2484438" y="44450"/>
            <a:ext cx="6659562" cy="990600"/>
          </a:xfrm>
        </p:spPr>
        <p:txBody>
          <a:bodyPr/>
          <a:lstStyle/>
          <a:p>
            <a:r>
              <a:rPr lang="ru-RU" altLang="ru-RU" sz="3200" b="1" smtClean="0">
                <a:latin typeface="Arial" pitchFamily="34" charset="0"/>
                <a:cs typeface="Arial" pitchFamily="34" charset="0"/>
              </a:rPr>
              <a:t>ECERS:</a:t>
            </a:r>
            <a:r>
              <a:rPr lang="ru-RU" altLang="ru-RU" sz="3200" smtClean="0">
                <a:latin typeface="Arial" pitchFamily="34" charset="0"/>
                <a:cs typeface="Arial" pitchFamily="34" charset="0"/>
              </a:rPr>
              <a:t> ОЦЕНКА КАЧЕСТВА ДОШКОЛЬНОГО ОБРАЗОВАНИЯ</a:t>
            </a:r>
          </a:p>
        </p:txBody>
      </p:sp>
      <p:sp>
        <p:nvSpPr>
          <p:cNvPr id="80900" name="TextBox 6"/>
          <p:cNvSpPr txBox="1">
            <a:spLocks noChangeArrowheads="1"/>
          </p:cNvSpPr>
          <p:nvPr/>
        </p:nvSpPr>
        <p:spPr bwMode="auto">
          <a:xfrm>
            <a:off x="4716463" y="1860550"/>
            <a:ext cx="3943350" cy="438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Aft>
                <a:spcPts val="600"/>
              </a:spcAft>
              <a:buFont typeface="Arial" pitchFamily="34" charset="0"/>
              <a:buChar char="─"/>
            </a:pPr>
            <a:r>
              <a:rPr lang="ru-RU" altLang="ru-RU" sz="2200"/>
              <a:t>С 2015 проводятся исследования качества дошкольного образования</a:t>
            </a:r>
          </a:p>
          <a:p>
            <a:pPr>
              <a:spcAft>
                <a:spcPts val="600"/>
              </a:spcAft>
              <a:buFont typeface="Arial" pitchFamily="34" charset="0"/>
              <a:buChar char="─"/>
            </a:pPr>
            <a:r>
              <a:rPr lang="ru-RU" altLang="ru-RU" sz="2200"/>
              <a:t>Более 650 проведенных исследований дошкольных учреждений</a:t>
            </a:r>
          </a:p>
          <a:p>
            <a:pPr>
              <a:spcAft>
                <a:spcPts val="600"/>
              </a:spcAft>
              <a:buFont typeface="Arial" pitchFamily="34" charset="0"/>
              <a:buChar char="─"/>
            </a:pPr>
            <a:r>
              <a:rPr lang="ru-RU" altLang="ru-RU" sz="2200"/>
              <a:t>Свыше 70 экспертов </a:t>
            </a:r>
            <a:br>
              <a:rPr lang="ru-RU" altLang="ru-RU" sz="2200"/>
            </a:br>
            <a:r>
              <a:rPr lang="ru-RU" altLang="ru-RU" sz="2200"/>
              <a:t>по всей Российской Федерации</a:t>
            </a:r>
          </a:p>
          <a:p>
            <a:pPr>
              <a:spcAft>
                <a:spcPts val="600"/>
              </a:spcAft>
              <a:buFont typeface="Arial" pitchFamily="34" charset="0"/>
              <a:buChar char="─"/>
            </a:pPr>
            <a:r>
              <a:rPr lang="ru-RU" altLang="ru-RU" sz="2200"/>
              <a:t>Разработан электронный сервис для проведения аудита</a:t>
            </a:r>
          </a:p>
        </p:txBody>
      </p:sp>
      <p:pic>
        <p:nvPicPr>
          <p:cNvPr id="2" name="Рисунок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4025" y="1820247"/>
            <a:ext cx="2893839" cy="4427227"/>
          </a:xfrm>
          <a:prstGeom prst="roundRect">
            <a:avLst>
              <a:gd name="adj" fmla="val 4167"/>
            </a:avLst>
          </a:prstGeom>
          <a:solidFill>
            <a:srgbClr val="FFFFFF"/>
          </a:solidFill>
          <a:ln w="38100" cap="sq">
            <a:solidFill>
              <a:srgbClr val="EAEAEA"/>
            </a:solidFill>
            <a:miter lim="800000"/>
          </a:ln>
          <a:effectLst>
            <a:outerShdw blurRad="50800" dist="38100" dir="5400000" algn="t" rotWithShape="0">
              <a:prstClr val="black">
                <a:alpha val="40000"/>
              </a:prstClr>
            </a:outerShdw>
          </a:effectLst>
        </p:spPr>
      </p:pic>
      <p:sp>
        <p:nvSpPr>
          <p:cNvPr id="80902" name="TextBox 2"/>
          <p:cNvSpPr txBox="1">
            <a:spLocks noChangeArrowheads="1"/>
          </p:cNvSpPr>
          <p:nvPr/>
        </p:nvSpPr>
        <p:spPr bwMode="auto">
          <a:xfrm>
            <a:off x="2778125" y="6415088"/>
            <a:ext cx="30686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ru-RU" altLang="ru-RU"/>
              <a:t>Шиян Игорь Богданович</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Прямоугольник 2"/>
          <p:cNvSpPr>
            <a:spLocks noChangeArrowheads="1"/>
          </p:cNvSpPr>
          <p:nvPr/>
        </p:nvSpPr>
        <p:spPr bwMode="auto">
          <a:xfrm>
            <a:off x="1403350" y="176213"/>
            <a:ext cx="7740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ru-RU" altLang="ru-RU" sz="2400" b="1">
                <a:solidFill>
                  <a:schemeClr val="bg1"/>
                </a:solidFill>
                <a:latin typeface="Calibri" pitchFamily="34" charset="0"/>
              </a:rPr>
              <a:t> </a:t>
            </a:r>
            <a:endParaRPr lang="ru-RU" altLang="ru-RU" sz="2400">
              <a:solidFill>
                <a:schemeClr val="bg1"/>
              </a:solidFill>
              <a:latin typeface="Calibri" pitchFamily="34" charset="0"/>
            </a:endParaRPr>
          </a:p>
        </p:txBody>
      </p:sp>
      <p:sp>
        <p:nvSpPr>
          <p:cNvPr id="82947" name="Заголовок 5"/>
          <p:cNvSpPr>
            <a:spLocks noGrp="1"/>
          </p:cNvSpPr>
          <p:nvPr>
            <p:ph type="title"/>
          </p:nvPr>
        </p:nvSpPr>
        <p:spPr>
          <a:xfrm>
            <a:off x="2484438" y="44450"/>
            <a:ext cx="6659562" cy="990600"/>
          </a:xfrm>
        </p:spPr>
        <p:txBody>
          <a:bodyPr/>
          <a:lstStyle/>
          <a:p>
            <a:r>
              <a:rPr lang="ru-RU" altLang="ru-RU" smtClean="0">
                <a:latin typeface="Arial" pitchFamily="34" charset="0"/>
                <a:cs typeface="Arial" pitchFamily="34" charset="0"/>
              </a:rPr>
              <a:t>ECERS: </a:t>
            </a:r>
            <a:br>
              <a:rPr lang="ru-RU" altLang="ru-RU" smtClean="0">
                <a:latin typeface="Arial" pitchFamily="34" charset="0"/>
                <a:cs typeface="Arial" pitchFamily="34" charset="0"/>
              </a:rPr>
            </a:br>
            <a:r>
              <a:rPr lang="ru-RU" altLang="ru-RU" sz="3200" smtClean="0">
                <a:latin typeface="Arial" pitchFamily="34" charset="0"/>
                <a:cs typeface="Arial" pitchFamily="34" charset="0"/>
              </a:rPr>
              <a:t>КАК КОНКРЕТИЗАЦИЯ ФГОС ДО </a:t>
            </a:r>
          </a:p>
        </p:txBody>
      </p:sp>
      <p:graphicFrame>
        <p:nvGraphicFramePr>
          <p:cNvPr id="4" name="Таблица 3"/>
          <p:cNvGraphicFramePr>
            <a:graphicFrameLocks noGrp="1"/>
          </p:cNvGraphicFramePr>
          <p:nvPr/>
        </p:nvGraphicFramePr>
        <p:xfrm>
          <a:off x="454025" y="1943100"/>
          <a:ext cx="8510588" cy="4006850"/>
        </p:xfrm>
        <a:graphic>
          <a:graphicData uri="http://schemas.openxmlformats.org/drawingml/2006/table">
            <a:tbl>
              <a:tblPr firstRow="1" bandRow="1">
                <a:tableStyleId>{5940675A-B579-460E-94D1-54222C63F5DA}</a:tableStyleId>
              </a:tblPr>
              <a:tblGrid>
                <a:gridCol w="4255294"/>
                <a:gridCol w="4255294"/>
              </a:tblGrid>
              <a:tr h="861285">
                <a:tc>
                  <a:txBody>
                    <a:bodyPr/>
                    <a:lstStyle/>
                    <a:p>
                      <a:r>
                        <a:rPr lang="ru-RU" sz="2000" dirty="0" smtClean="0">
                          <a:latin typeface="Arial" panose="020B0604020202020204" pitchFamily="34" charset="0"/>
                          <a:cs typeface="Arial" panose="020B0604020202020204" pitchFamily="34" charset="0"/>
                        </a:rPr>
                        <a:t>Ключевые конструкты </a:t>
                      </a:r>
                      <a:br>
                        <a:rPr lang="ru-RU" sz="2000" dirty="0" smtClean="0">
                          <a:latin typeface="Arial" panose="020B0604020202020204" pitchFamily="34" charset="0"/>
                          <a:cs typeface="Arial" panose="020B0604020202020204" pitchFamily="34" charset="0"/>
                        </a:rPr>
                      </a:br>
                      <a:r>
                        <a:rPr lang="ru-RU" sz="2000" b="1" dirty="0" smtClean="0">
                          <a:latin typeface="Arial" panose="020B0604020202020204" pitchFamily="34" charset="0"/>
                          <a:cs typeface="Arial" panose="020B0604020202020204" pitchFamily="34" charset="0"/>
                        </a:rPr>
                        <a:t>ФГОС ДО</a:t>
                      </a:r>
                    </a:p>
                  </a:txBody>
                  <a:tcPr marL="91441" marR="91441" marT="45728" marB="45728"/>
                </a:tc>
                <a:tc>
                  <a:txBody>
                    <a:bodyPr/>
                    <a:lstStyle/>
                    <a:p>
                      <a:r>
                        <a:rPr lang="ru-RU" sz="2000" dirty="0" smtClean="0">
                          <a:latin typeface="Arial" panose="020B0604020202020204" pitchFamily="34" charset="0"/>
                          <a:cs typeface="Arial" panose="020B0604020202020204" pitchFamily="34" charset="0"/>
                        </a:rPr>
                        <a:t>Ключевые конструкты </a:t>
                      </a:r>
                      <a:br>
                        <a:rPr lang="ru-RU" sz="2000" dirty="0" smtClean="0">
                          <a:latin typeface="Arial" panose="020B0604020202020204" pitchFamily="34" charset="0"/>
                          <a:cs typeface="Arial" panose="020B0604020202020204" pitchFamily="34" charset="0"/>
                        </a:rPr>
                      </a:br>
                      <a:r>
                        <a:rPr lang="ru-RU" sz="2000" b="1" dirty="0" smtClean="0">
                          <a:latin typeface="Arial" panose="020B0604020202020204" pitchFamily="34" charset="0"/>
                          <a:cs typeface="Arial" panose="020B0604020202020204" pitchFamily="34" charset="0"/>
                        </a:rPr>
                        <a:t>шкал </a:t>
                      </a:r>
                      <a:r>
                        <a:rPr lang="en-US" sz="2000" b="1" dirty="0" smtClean="0">
                          <a:latin typeface="Arial" panose="020B0604020202020204" pitchFamily="34" charset="0"/>
                          <a:cs typeface="Arial" panose="020B0604020202020204" pitchFamily="34" charset="0"/>
                        </a:rPr>
                        <a:t>ECERS</a:t>
                      </a:r>
                    </a:p>
                  </a:txBody>
                  <a:tcPr marL="91441" marR="91441" marT="45728" marB="45728"/>
                </a:tc>
              </a:tr>
              <a:tr h="3145565">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800" dirty="0" smtClean="0">
                          <a:latin typeface="Arial" panose="020B0604020202020204" pitchFamily="34" charset="0"/>
                          <a:cs typeface="Arial" panose="020B0604020202020204" pitchFamily="34" charset="0"/>
                        </a:rPr>
                        <a:t>Эмоциональное благополучие детей</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800" dirty="0" smtClean="0">
                          <a:latin typeface="Arial" panose="020B0604020202020204" pitchFamily="34" charset="0"/>
                          <a:cs typeface="Arial" panose="020B0604020202020204" pitchFamily="34" charset="0"/>
                        </a:rPr>
                        <a:t>Индивидуализация образования</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800" dirty="0" smtClean="0">
                          <a:latin typeface="Arial" panose="020B0604020202020204" pitchFamily="34" charset="0"/>
                          <a:cs typeface="Arial" panose="020B0604020202020204" pitchFamily="34" charset="0"/>
                        </a:rPr>
                        <a:t>Инициатива</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800" dirty="0" smtClean="0">
                          <a:latin typeface="Arial" panose="020B0604020202020204" pitchFamily="34" charset="0"/>
                          <a:cs typeface="Arial" panose="020B0604020202020204" pitchFamily="34" charset="0"/>
                        </a:rPr>
                        <a:t>Развития игры, мышления </a:t>
                      </a:r>
                      <a:br>
                        <a:rPr lang="ru-RU" sz="1800" dirty="0" smtClean="0">
                          <a:latin typeface="Arial" panose="020B0604020202020204" pitchFamily="34" charset="0"/>
                          <a:cs typeface="Arial" panose="020B0604020202020204" pitchFamily="34" charset="0"/>
                        </a:rPr>
                      </a:br>
                      <a:r>
                        <a:rPr lang="ru-RU" sz="1800" dirty="0" smtClean="0">
                          <a:latin typeface="Arial" panose="020B0604020202020204" pitchFamily="34" charset="0"/>
                          <a:cs typeface="Arial" panose="020B0604020202020204" pitchFamily="34" charset="0"/>
                        </a:rPr>
                        <a:t>и воображения</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800" dirty="0" smtClean="0">
                          <a:latin typeface="Arial" panose="020B0604020202020204" pitchFamily="34" charset="0"/>
                          <a:cs typeface="Arial" panose="020B0604020202020204" pitchFamily="34" charset="0"/>
                        </a:rPr>
                        <a:t>Двигательная активность </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800" dirty="0" smtClean="0">
                        <a:latin typeface="Arial" panose="020B0604020202020204" pitchFamily="34" charset="0"/>
                        <a:cs typeface="Arial" panose="020B0604020202020204" pitchFamily="34" charset="0"/>
                      </a:endParaRPr>
                    </a:p>
                  </a:txBody>
                  <a:tcPr marL="91441" marR="91441" marT="45728" marB="45728"/>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800" dirty="0" smtClean="0">
                          <a:latin typeface="Arial" panose="020B0604020202020204" pitchFamily="34" charset="0"/>
                          <a:cs typeface="Arial" panose="020B0604020202020204" pitchFamily="34" charset="0"/>
                        </a:rPr>
                        <a:t>Материалы «доступны» </a:t>
                      </a:r>
                      <a:br>
                        <a:rPr lang="ru-RU" sz="1800" dirty="0" smtClean="0">
                          <a:latin typeface="Arial" panose="020B0604020202020204" pitchFamily="34" charset="0"/>
                          <a:cs typeface="Arial" panose="020B0604020202020204" pitchFamily="34" charset="0"/>
                        </a:rPr>
                      </a:br>
                      <a:r>
                        <a:rPr lang="ru-RU" sz="1800" dirty="0" smtClean="0">
                          <a:latin typeface="Arial" panose="020B0604020202020204" pitchFamily="34" charset="0"/>
                          <a:cs typeface="Arial" panose="020B0604020202020204" pitchFamily="34" charset="0"/>
                        </a:rPr>
                        <a:t>в течение значительной </a:t>
                      </a:r>
                      <a:br>
                        <a:rPr lang="ru-RU" sz="1800" dirty="0" smtClean="0">
                          <a:latin typeface="Arial" panose="020B0604020202020204" pitchFamily="34" charset="0"/>
                          <a:cs typeface="Arial" panose="020B0604020202020204" pitchFamily="34" charset="0"/>
                        </a:rPr>
                      </a:br>
                      <a:r>
                        <a:rPr lang="ru-RU" sz="1800" dirty="0" smtClean="0">
                          <a:latin typeface="Arial" panose="020B0604020202020204" pitchFamily="34" charset="0"/>
                          <a:cs typeface="Arial" panose="020B0604020202020204" pitchFamily="34" charset="0"/>
                        </a:rPr>
                        <a:t>части  дня</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800" dirty="0" smtClean="0">
                          <a:latin typeface="Arial" panose="020B0604020202020204" pitchFamily="34" charset="0"/>
                          <a:cs typeface="Arial" panose="020B0604020202020204" pitchFamily="34" charset="0"/>
                        </a:rPr>
                        <a:t>Среда «насыщена»</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800" dirty="0" smtClean="0">
                          <a:latin typeface="Arial" panose="020B0604020202020204" pitchFamily="34" charset="0"/>
                          <a:cs typeface="Arial" panose="020B0604020202020204" pitchFamily="34" charset="0"/>
                        </a:rPr>
                        <a:t>Среда наполнена результатами деятельности детей</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800" dirty="0" smtClean="0">
                          <a:latin typeface="Arial" panose="020B0604020202020204" pitchFamily="34" charset="0"/>
                          <a:cs typeface="Arial" panose="020B0604020202020204" pitchFamily="34" charset="0"/>
                        </a:rPr>
                        <a:t>Индивидуальные произведения преобладают над работами </a:t>
                      </a:r>
                      <a:br>
                        <a:rPr lang="ru-RU" sz="1800" dirty="0" smtClean="0">
                          <a:latin typeface="Arial" panose="020B0604020202020204" pitchFamily="34" charset="0"/>
                          <a:cs typeface="Arial" panose="020B0604020202020204" pitchFamily="34" charset="0"/>
                        </a:rPr>
                      </a:br>
                      <a:r>
                        <a:rPr lang="ru-RU" sz="1800" dirty="0" smtClean="0">
                          <a:latin typeface="Arial" panose="020B0604020202020204" pitchFamily="34" charset="0"/>
                          <a:cs typeface="Arial" panose="020B0604020202020204" pitchFamily="34" charset="0"/>
                        </a:rPr>
                        <a:t>по образцу</a:t>
                      </a:r>
                    </a:p>
                  </a:txBody>
                  <a:tcPr marL="91441" marR="91441" marT="45728" marB="45728"/>
                </a:tc>
              </a:tr>
            </a:tbl>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Заголовок 1"/>
          <p:cNvSpPr>
            <a:spLocks noGrp="1"/>
          </p:cNvSpPr>
          <p:nvPr>
            <p:ph type="title"/>
          </p:nvPr>
        </p:nvSpPr>
        <p:spPr>
          <a:xfrm>
            <a:off x="2484438" y="44450"/>
            <a:ext cx="6659562" cy="990600"/>
          </a:xfrm>
        </p:spPr>
        <p:txBody>
          <a:bodyPr/>
          <a:lstStyle/>
          <a:p>
            <a:r>
              <a:rPr lang="ru-RU" altLang="ru-RU" sz="3200" smtClean="0">
                <a:latin typeface="Arial" pitchFamily="34" charset="0"/>
                <a:cs typeface="Arial" pitchFamily="34" charset="0"/>
              </a:rPr>
              <a:t>ПРОФИЛЬ КАЧЕСТВА</a:t>
            </a:r>
            <a:br>
              <a:rPr lang="ru-RU" altLang="ru-RU" sz="3200" smtClean="0">
                <a:latin typeface="Arial" pitchFamily="34" charset="0"/>
                <a:cs typeface="Arial" pitchFamily="34" charset="0"/>
              </a:rPr>
            </a:br>
            <a:r>
              <a:rPr lang="ru-RU" altLang="ru-RU" sz="3200" smtClean="0">
                <a:latin typeface="Arial" pitchFamily="34" charset="0"/>
                <a:cs typeface="Arial" pitchFamily="34" charset="0"/>
              </a:rPr>
              <a:t>ДОШКОЛЬНОГО ОБРАЗОВАНИЯ </a:t>
            </a:r>
            <a:r>
              <a:rPr lang="ru-RU" altLang="ru-RU" smtClean="0">
                <a:latin typeface="Arial" pitchFamily="34" charset="0"/>
                <a:cs typeface="Arial" pitchFamily="34" charset="0"/>
              </a:rPr>
              <a:t/>
            </a:r>
            <a:br>
              <a:rPr lang="ru-RU" altLang="ru-RU" smtClean="0">
                <a:latin typeface="Arial" pitchFamily="34" charset="0"/>
                <a:cs typeface="Arial" pitchFamily="34" charset="0"/>
              </a:rPr>
            </a:br>
            <a:r>
              <a:rPr lang="ru-RU" altLang="ru-RU" sz="1600" smtClean="0">
                <a:latin typeface="Arial" pitchFamily="34" charset="0"/>
                <a:cs typeface="Arial" pitchFamily="34" charset="0"/>
              </a:rPr>
              <a:t>СРЕДНИЕ ЗНАЧЕНИЯ ПО КАЖДОМУ ПОКАЗАТЕЛЮ</a:t>
            </a:r>
          </a:p>
        </p:txBody>
      </p:sp>
      <p:pic>
        <p:nvPicPr>
          <p:cNvPr id="84995" name="Объект 3"/>
          <p:cNvPicPr>
            <a:picLocks noGrp="1" noChangeAspect="1"/>
          </p:cNvPicPr>
          <p:nvPr>
            <p:ph sz="quarter" idx="1"/>
          </p:nvPr>
        </p:nvPicPr>
        <p:blipFill>
          <a:blip r:embed="rId2">
            <a:extLst>
              <a:ext uri="{28A0092B-C50C-407E-A947-70E740481C1C}">
                <a14:useLocalDpi xmlns:a14="http://schemas.microsoft.com/office/drawing/2010/main" val="0"/>
              </a:ext>
            </a:extLst>
          </a:blip>
          <a:srcRect t="18440" b="2557"/>
          <a:stretch>
            <a:fillRect/>
          </a:stretch>
        </p:blipFill>
        <p:spPr>
          <a:xfrm>
            <a:off x="9525" y="1196975"/>
            <a:ext cx="9134475" cy="5661025"/>
          </a:xfr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Прямоугольник 2"/>
          <p:cNvSpPr>
            <a:spLocks noChangeArrowheads="1"/>
          </p:cNvSpPr>
          <p:nvPr/>
        </p:nvSpPr>
        <p:spPr bwMode="auto">
          <a:xfrm>
            <a:off x="1403350" y="176213"/>
            <a:ext cx="7740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ru-RU" altLang="ru-RU" sz="2400" b="1">
                <a:solidFill>
                  <a:schemeClr val="bg1"/>
                </a:solidFill>
                <a:latin typeface="Calibri" pitchFamily="34" charset="0"/>
              </a:rPr>
              <a:t> </a:t>
            </a:r>
            <a:endParaRPr lang="ru-RU" altLang="ru-RU" sz="2400">
              <a:solidFill>
                <a:schemeClr val="bg1"/>
              </a:solidFill>
              <a:latin typeface="Calibri" pitchFamily="34" charset="0"/>
            </a:endParaRPr>
          </a:p>
        </p:txBody>
      </p:sp>
      <p:sp>
        <p:nvSpPr>
          <p:cNvPr id="86019" name="Заголовок 5"/>
          <p:cNvSpPr>
            <a:spLocks noGrp="1"/>
          </p:cNvSpPr>
          <p:nvPr>
            <p:ph type="title"/>
          </p:nvPr>
        </p:nvSpPr>
        <p:spPr>
          <a:xfrm>
            <a:off x="2484438" y="44450"/>
            <a:ext cx="6659562" cy="990600"/>
          </a:xfrm>
        </p:spPr>
        <p:txBody>
          <a:bodyPr/>
          <a:lstStyle/>
          <a:p>
            <a:r>
              <a:rPr lang="en-US" altLang="ru-RU" sz="3200" b="1" smtClean="0">
                <a:latin typeface="Arial" pitchFamily="34" charset="0"/>
                <a:cs typeface="Arial" pitchFamily="34" charset="0"/>
              </a:rPr>
              <a:t>SACERS</a:t>
            </a:r>
            <a:r>
              <a:rPr lang="ru-RU" altLang="ru-RU" sz="3200" b="1" smtClean="0">
                <a:latin typeface="Arial" pitchFamily="34" charset="0"/>
                <a:cs typeface="Arial" pitchFamily="34" charset="0"/>
              </a:rPr>
              <a:t>:</a:t>
            </a:r>
            <a:r>
              <a:rPr lang="ru-RU" altLang="ru-RU" sz="3200" smtClean="0">
                <a:latin typeface="Arial" pitchFamily="34" charset="0"/>
                <a:cs typeface="Arial" pitchFamily="34" charset="0"/>
              </a:rPr>
              <a:t> </a:t>
            </a:r>
            <a:r>
              <a:rPr lang="ru-RU" altLang="ru-RU" sz="2800" smtClean="0">
                <a:latin typeface="Arial" pitchFamily="34" charset="0"/>
                <a:cs typeface="Arial" pitchFamily="34" charset="0"/>
              </a:rPr>
              <a:t>ЭКСПЕРТНОЕ ОЦЕНИВАНИЕ ОБРАЗОВАТЕЛЬНОЙ СРЕДЫ ШКОЛЫ </a:t>
            </a:r>
          </a:p>
        </p:txBody>
      </p:sp>
      <p:sp>
        <p:nvSpPr>
          <p:cNvPr id="86020" name="TextBox 4"/>
          <p:cNvSpPr txBox="1">
            <a:spLocks noChangeArrowheads="1"/>
          </p:cNvSpPr>
          <p:nvPr/>
        </p:nvSpPr>
        <p:spPr bwMode="auto">
          <a:xfrm>
            <a:off x="330200" y="3781425"/>
            <a:ext cx="8634413"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Aft>
                <a:spcPts val="600"/>
              </a:spcAft>
              <a:buFont typeface="Arial" pitchFamily="34" charset="0"/>
              <a:buChar char="─"/>
            </a:pPr>
            <a:r>
              <a:rPr lang="ru-RU" altLang="ru-RU" sz="2200"/>
              <a:t>SACERS – оценка качества образования через оценку образовательной среды</a:t>
            </a:r>
          </a:p>
          <a:p>
            <a:pPr>
              <a:spcAft>
                <a:spcPts val="600"/>
              </a:spcAft>
              <a:buFont typeface="Arial" pitchFamily="34" charset="0"/>
              <a:buChar char="─"/>
            </a:pPr>
            <a:r>
              <a:rPr lang="ru-RU" altLang="ru-RU" sz="2200"/>
              <a:t>SACERS – инструмент для оценки условий реализации основной образовательной программы начального и основного общего образования</a:t>
            </a:r>
          </a:p>
          <a:p>
            <a:pPr>
              <a:spcAft>
                <a:spcPts val="600"/>
              </a:spcAft>
              <a:buFont typeface="Arial" pitchFamily="34" charset="0"/>
              <a:buChar char="─"/>
            </a:pPr>
            <a:r>
              <a:rPr lang="ru-RU" altLang="ru-RU" sz="2200"/>
              <a:t>7 шкал, 48 показателей, более 400 индикаторов, оценивание от 1 до 7 баллов</a:t>
            </a:r>
          </a:p>
        </p:txBody>
      </p:sp>
      <p:pic>
        <p:nvPicPr>
          <p:cNvPr id="86021"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16150" y="1263650"/>
            <a:ext cx="4167188"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Прямоугольник 2"/>
          <p:cNvSpPr>
            <a:spLocks noChangeArrowheads="1"/>
          </p:cNvSpPr>
          <p:nvPr/>
        </p:nvSpPr>
        <p:spPr bwMode="auto">
          <a:xfrm>
            <a:off x="1403350" y="176213"/>
            <a:ext cx="7740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ru-RU" altLang="ru-RU" sz="2400" b="1">
                <a:solidFill>
                  <a:schemeClr val="bg1"/>
                </a:solidFill>
                <a:latin typeface="Calibri" pitchFamily="34" charset="0"/>
              </a:rPr>
              <a:t> </a:t>
            </a:r>
            <a:endParaRPr lang="ru-RU" altLang="ru-RU" sz="2400">
              <a:solidFill>
                <a:schemeClr val="bg1"/>
              </a:solidFill>
              <a:latin typeface="Calibri" pitchFamily="34" charset="0"/>
            </a:endParaRPr>
          </a:p>
        </p:txBody>
      </p:sp>
      <p:sp>
        <p:nvSpPr>
          <p:cNvPr id="88067" name="Заголовок 5"/>
          <p:cNvSpPr>
            <a:spLocks noGrp="1"/>
          </p:cNvSpPr>
          <p:nvPr>
            <p:ph type="title"/>
          </p:nvPr>
        </p:nvSpPr>
        <p:spPr>
          <a:xfrm>
            <a:off x="2555875" y="44450"/>
            <a:ext cx="6588125" cy="1152525"/>
          </a:xfrm>
        </p:spPr>
        <p:txBody>
          <a:bodyPr/>
          <a:lstStyle/>
          <a:p>
            <a:r>
              <a:rPr lang="en-US" altLang="ru-RU" sz="2800" b="1" smtClean="0">
                <a:latin typeface="Arial" pitchFamily="34" charset="0"/>
                <a:cs typeface="Arial" pitchFamily="34" charset="0"/>
              </a:rPr>
              <a:t>SACERS</a:t>
            </a:r>
            <a:r>
              <a:rPr lang="ru-RU" altLang="ru-RU" sz="2800" b="1" smtClean="0">
                <a:latin typeface="Arial" pitchFamily="34" charset="0"/>
                <a:cs typeface="Arial" pitchFamily="34" charset="0"/>
              </a:rPr>
              <a:t>: </a:t>
            </a:r>
            <a:r>
              <a:rPr lang="ru-RU" altLang="ru-RU" sz="2800" smtClean="0">
                <a:latin typeface="Arial" pitchFamily="34" charset="0"/>
                <a:cs typeface="Arial" pitchFamily="34" charset="0"/>
              </a:rPr>
              <a:t>ЭКСПЕРТНОЕ ОЦЕНИВАНИЕ ОБРАЗОВАТЕЛЬНОЙ СРЕДЫ ШКОЛЫ </a:t>
            </a:r>
          </a:p>
        </p:txBody>
      </p:sp>
      <p:graphicFrame>
        <p:nvGraphicFramePr>
          <p:cNvPr id="4" name="Таблица 3"/>
          <p:cNvGraphicFramePr>
            <a:graphicFrameLocks noGrp="1"/>
          </p:cNvGraphicFramePr>
          <p:nvPr/>
        </p:nvGraphicFramePr>
        <p:xfrm>
          <a:off x="179388" y="1773238"/>
          <a:ext cx="8964612" cy="4562475"/>
        </p:xfrm>
        <a:graphic>
          <a:graphicData uri="http://schemas.openxmlformats.org/drawingml/2006/table">
            <a:tbl>
              <a:tblPr firstRow="1" bandRow="1">
                <a:tableStyleId>{5940675A-B579-460E-94D1-54222C63F5DA}</a:tableStyleId>
              </a:tblPr>
              <a:tblGrid>
                <a:gridCol w="554655"/>
                <a:gridCol w="3421517"/>
                <a:gridCol w="4988440"/>
              </a:tblGrid>
              <a:tr h="640042">
                <a:tc>
                  <a:txBody>
                    <a:bodyPr/>
                    <a:lstStyle/>
                    <a:p>
                      <a:pPr algn="ctr"/>
                      <a:r>
                        <a:rPr lang="ru-RU" sz="1800" b="1" dirty="0" smtClean="0">
                          <a:latin typeface="Arial" panose="020B0604020202020204" pitchFamily="34" charset="0"/>
                          <a:cs typeface="Arial" panose="020B0604020202020204" pitchFamily="34" charset="0"/>
                        </a:rPr>
                        <a:t>№</a:t>
                      </a:r>
                    </a:p>
                  </a:txBody>
                  <a:tcPr marL="91441" marR="91441" marT="45710" marB="4571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dirty="0" smtClean="0">
                          <a:latin typeface="Arial" panose="020B0604020202020204" pitchFamily="34" charset="0"/>
                          <a:cs typeface="Arial" panose="020B0604020202020204" pitchFamily="34" charset="0"/>
                        </a:rPr>
                        <a:t>Шкалы </a:t>
                      </a:r>
                      <a:r>
                        <a:rPr lang="en-US" sz="1800" b="1" dirty="0" smtClean="0">
                          <a:latin typeface="Arial" panose="020B0604020202020204" pitchFamily="34" charset="0"/>
                          <a:cs typeface="Arial" panose="020B0604020202020204" pitchFamily="34" charset="0"/>
                        </a:rPr>
                        <a:t>SACERS</a:t>
                      </a:r>
                    </a:p>
                    <a:p>
                      <a:endParaRPr lang="ru-RU" sz="1800" b="1" dirty="0" smtClean="0">
                        <a:latin typeface="Arial" panose="020B0604020202020204" pitchFamily="34" charset="0"/>
                        <a:cs typeface="Arial" panose="020B0604020202020204" pitchFamily="34" charset="0"/>
                      </a:endParaRPr>
                    </a:p>
                  </a:txBody>
                  <a:tcPr marL="91441" marR="91441" marT="45710" marB="4571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dirty="0" smtClean="0">
                          <a:latin typeface="Arial" panose="020B0604020202020204" pitchFamily="34" charset="0"/>
                          <a:cs typeface="Arial" panose="020B0604020202020204" pitchFamily="34" charset="0"/>
                        </a:rPr>
                        <a:t>Условия реализации </a:t>
                      </a:r>
                      <a:br>
                        <a:rPr lang="ru-RU" sz="1800" b="1" dirty="0" smtClean="0">
                          <a:latin typeface="Arial" panose="020B0604020202020204" pitchFamily="34" charset="0"/>
                          <a:cs typeface="Arial" panose="020B0604020202020204" pitchFamily="34" charset="0"/>
                        </a:rPr>
                      </a:br>
                      <a:r>
                        <a:rPr lang="ru-RU" sz="1800" b="1" dirty="0" smtClean="0">
                          <a:latin typeface="Arial" panose="020B0604020202020204" pitchFamily="34" charset="0"/>
                          <a:cs typeface="Arial" panose="020B0604020202020204" pitchFamily="34" charset="0"/>
                        </a:rPr>
                        <a:t>образовательных программ</a:t>
                      </a:r>
                    </a:p>
                  </a:txBody>
                  <a:tcPr marL="91441" marR="91441" marT="45710" marB="45710"/>
                </a:tc>
              </a:tr>
              <a:tr h="579084">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ru-RU" sz="1600" dirty="0" smtClean="0">
                          <a:latin typeface="Arial" panose="020B0604020202020204" pitchFamily="34" charset="0"/>
                          <a:cs typeface="Arial" panose="020B0604020202020204" pitchFamily="34" charset="0"/>
                        </a:rPr>
                        <a:t>1</a:t>
                      </a:r>
                    </a:p>
                  </a:txBody>
                  <a:tcPr marL="91441" marR="91441" marT="45710" marB="45710"/>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ru-RU" sz="1600" dirty="0" smtClean="0">
                          <a:latin typeface="Arial" panose="020B0604020202020204" pitchFamily="34" charset="0"/>
                          <a:cs typeface="Arial" panose="020B0604020202020204" pitchFamily="34" charset="0"/>
                        </a:rPr>
                        <a:t>Внутреннее пространство</a:t>
                      </a:r>
                      <a:br>
                        <a:rPr lang="ru-RU" sz="1600" dirty="0" smtClean="0">
                          <a:latin typeface="Arial" panose="020B0604020202020204" pitchFamily="34" charset="0"/>
                          <a:cs typeface="Arial" panose="020B0604020202020204" pitchFamily="34" charset="0"/>
                        </a:rPr>
                      </a:br>
                      <a:r>
                        <a:rPr lang="ru-RU" sz="1600" dirty="0" smtClean="0">
                          <a:latin typeface="Arial" panose="020B0604020202020204" pitchFamily="34" charset="0"/>
                          <a:cs typeface="Arial" panose="020B0604020202020204" pitchFamily="34" charset="0"/>
                        </a:rPr>
                        <a:t>и меблировка</a:t>
                      </a:r>
                    </a:p>
                  </a:txBody>
                  <a:tcPr marL="91441" marR="91441" marT="45710" marB="45710"/>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ru-RU" sz="1600" dirty="0" smtClean="0">
                          <a:latin typeface="Arial" panose="020B0604020202020204" pitchFamily="34" charset="0"/>
                          <a:cs typeface="Arial" panose="020B0604020202020204" pitchFamily="34" charset="0"/>
                        </a:rPr>
                        <a:t>Материально-технические условия</a:t>
                      </a:r>
                    </a:p>
                  </a:txBody>
                  <a:tcPr marL="91441" marR="91441" marT="45710" marB="45710"/>
                </a:tc>
              </a:tr>
              <a:tr h="635421">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ru-RU" sz="1600" dirty="0" smtClean="0">
                          <a:latin typeface="Arial" panose="020B0604020202020204" pitchFamily="34" charset="0"/>
                          <a:cs typeface="Arial" panose="020B0604020202020204" pitchFamily="34" charset="0"/>
                        </a:rPr>
                        <a:t>2</a:t>
                      </a:r>
                    </a:p>
                  </a:txBody>
                  <a:tcPr marL="91441" marR="91441" marT="45710" marB="45710"/>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ru-RU" sz="1600" dirty="0" smtClean="0">
                          <a:latin typeface="Arial" panose="020B0604020202020204" pitchFamily="34" charset="0"/>
                          <a:cs typeface="Arial" panose="020B0604020202020204" pitchFamily="34" charset="0"/>
                        </a:rPr>
                        <a:t>Здоровье и безопасность</a:t>
                      </a:r>
                    </a:p>
                  </a:txBody>
                  <a:tcPr marL="91441" marR="91441" marT="45710" marB="45710"/>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ru-RU" sz="1600" dirty="0" smtClean="0">
                          <a:latin typeface="Arial" panose="020B0604020202020204" pitchFamily="34" charset="0"/>
                          <a:cs typeface="Arial" panose="020B0604020202020204" pitchFamily="34" charset="0"/>
                        </a:rPr>
                        <a:t>Информационно-методические, материально-технические и психолого-педагогические условия</a:t>
                      </a:r>
                    </a:p>
                  </a:txBody>
                  <a:tcPr marL="91441" marR="91441" marT="45710" marB="45710"/>
                </a:tc>
              </a:tr>
              <a:tr h="822916">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ru-RU" sz="1600" dirty="0" smtClean="0">
                          <a:latin typeface="Arial" panose="020B0604020202020204" pitchFamily="34" charset="0"/>
                          <a:cs typeface="Arial" panose="020B0604020202020204" pitchFamily="34" charset="0"/>
                        </a:rPr>
                        <a:t>3</a:t>
                      </a:r>
                    </a:p>
                  </a:txBody>
                  <a:tcPr marL="91441" marR="91441" marT="45710" marB="45710"/>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ru-RU" sz="1600" dirty="0" smtClean="0">
                          <a:latin typeface="Arial" panose="020B0604020202020204" pitchFamily="34" charset="0"/>
                          <a:cs typeface="Arial" panose="020B0604020202020204" pitchFamily="34" charset="0"/>
                        </a:rPr>
                        <a:t>Внеурочная деятельность</a:t>
                      </a:r>
                      <a:br>
                        <a:rPr lang="ru-RU" sz="1600" dirty="0" smtClean="0">
                          <a:latin typeface="Arial" panose="020B0604020202020204" pitchFamily="34" charset="0"/>
                          <a:cs typeface="Arial" panose="020B0604020202020204" pitchFamily="34" charset="0"/>
                        </a:rPr>
                      </a:br>
                      <a:r>
                        <a:rPr lang="ru-RU" sz="1600" dirty="0" smtClean="0">
                          <a:latin typeface="Arial" panose="020B0604020202020204" pitchFamily="34" charset="0"/>
                          <a:cs typeface="Arial" panose="020B0604020202020204" pitchFamily="34" charset="0"/>
                        </a:rPr>
                        <a:t>и  дополнительные образовательные услуги</a:t>
                      </a:r>
                    </a:p>
                  </a:txBody>
                  <a:tcPr marL="91441" marR="91441" marT="45710" marB="45710"/>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ru-RU" sz="1600" dirty="0" smtClean="0">
                          <a:latin typeface="Arial" panose="020B0604020202020204" pitchFamily="34" charset="0"/>
                          <a:cs typeface="Arial" panose="020B0604020202020204" pitchFamily="34" charset="0"/>
                        </a:rPr>
                        <a:t>Информационно-методические, материально-технические и психолого-педагогические условия</a:t>
                      </a:r>
                    </a:p>
                  </a:txBody>
                  <a:tcPr marL="91441" marR="91441" marT="45710" marB="45710"/>
                </a:tc>
              </a:tr>
              <a:tr h="335253">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ru-RU" sz="1600" dirty="0" smtClean="0">
                          <a:latin typeface="Arial" panose="020B0604020202020204" pitchFamily="34" charset="0"/>
                          <a:cs typeface="Arial" panose="020B0604020202020204" pitchFamily="34" charset="0"/>
                        </a:rPr>
                        <a:t>4</a:t>
                      </a:r>
                    </a:p>
                  </a:txBody>
                  <a:tcPr marL="91441" marR="91441" marT="45710" marB="45710"/>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ru-RU" sz="1600" dirty="0" smtClean="0">
                          <a:latin typeface="Arial" panose="020B0604020202020204" pitchFamily="34" charset="0"/>
                          <a:cs typeface="Arial" panose="020B0604020202020204" pitchFamily="34" charset="0"/>
                        </a:rPr>
                        <a:t>Взаимодействие</a:t>
                      </a:r>
                    </a:p>
                  </a:txBody>
                  <a:tcPr marL="91441" marR="91441" marT="45710" marB="45710"/>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ru-RU" sz="1600" dirty="0" smtClean="0">
                          <a:latin typeface="Arial" panose="020B0604020202020204" pitchFamily="34" charset="0"/>
                          <a:cs typeface="Arial" panose="020B0604020202020204" pitchFamily="34" charset="0"/>
                        </a:rPr>
                        <a:t>Психолого-педагогические условия</a:t>
                      </a:r>
                    </a:p>
                  </a:txBody>
                  <a:tcPr marL="91441" marR="91441" marT="45710" marB="45710"/>
                </a:tc>
              </a:tr>
              <a:tr h="635421">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ru-RU" sz="1600" dirty="0" smtClean="0">
                          <a:latin typeface="Arial" panose="020B0604020202020204" pitchFamily="34" charset="0"/>
                          <a:cs typeface="Arial" panose="020B0604020202020204" pitchFamily="34" charset="0"/>
                        </a:rPr>
                        <a:t>5</a:t>
                      </a:r>
                    </a:p>
                  </a:txBody>
                  <a:tcPr marL="91441" marR="91441" marT="45710" marB="45710"/>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ru-RU" sz="1600" dirty="0" smtClean="0">
                          <a:latin typeface="Arial" panose="020B0604020202020204" pitchFamily="34" charset="0"/>
                          <a:cs typeface="Arial" panose="020B0604020202020204" pitchFamily="34" charset="0"/>
                        </a:rPr>
                        <a:t>Организация учебного процесса</a:t>
                      </a:r>
                    </a:p>
                  </a:txBody>
                  <a:tcPr marL="91441" marR="91441" marT="45710" marB="45710"/>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ru-RU" sz="1600" dirty="0" smtClean="0">
                          <a:latin typeface="Arial" panose="020B0604020202020204" pitchFamily="34" charset="0"/>
                          <a:cs typeface="Arial" panose="020B0604020202020204" pitchFamily="34" charset="0"/>
                        </a:rPr>
                        <a:t>Информационно-методические, материально-технические и психолого-педагогические условия</a:t>
                      </a:r>
                    </a:p>
                  </a:txBody>
                  <a:tcPr marL="91441" marR="91441" marT="45710" marB="45710"/>
                </a:tc>
              </a:tr>
              <a:tr h="335253">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ru-RU"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6</a:t>
                      </a:r>
                    </a:p>
                  </a:txBody>
                  <a:tcPr marL="91441" marR="91441" marT="45710" marB="45710"/>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ru-RU"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Развитие персонала</a:t>
                      </a:r>
                    </a:p>
                  </a:txBody>
                  <a:tcPr marL="91441" marR="91441" marT="45710" marB="45710"/>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ru-RU" sz="1600" dirty="0" smtClean="0">
                          <a:latin typeface="Arial" panose="020B0604020202020204" pitchFamily="34" charset="0"/>
                          <a:cs typeface="Arial" panose="020B0604020202020204" pitchFamily="34" charset="0"/>
                        </a:rPr>
                        <a:t>Кадровые условия</a:t>
                      </a:r>
                    </a:p>
                  </a:txBody>
                  <a:tcPr marL="91441" marR="91441" marT="45710" marB="45710"/>
                </a:tc>
              </a:tr>
              <a:tr h="579084">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ru-RU"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7</a:t>
                      </a:r>
                    </a:p>
                  </a:txBody>
                  <a:tcPr marL="91441" marR="91441" marT="45710" marB="45710"/>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ru-RU"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Обучающиеся с ОВЗ</a:t>
                      </a:r>
                    </a:p>
                  </a:txBody>
                  <a:tcPr marL="91441" marR="91441" marT="45710" marB="45710"/>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ru-RU" sz="1600" dirty="0" smtClean="0">
                          <a:latin typeface="Arial" panose="020B0604020202020204" pitchFamily="34" charset="0"/>
                          <a:cs typeface="Arial" panose="020B0604020202020204" pitchFamily="34" charset="0"/>
                        </a:rPr>
                        <a:t>Материально-технические </a:t>
                      </a:r>
                      <a:br>
                        <a:rPr lang="ru-RU" sz="1600" dirty="0" smtClean="0">
                          <a:latin typeface="Arial" panose="020B0604020202020204" pitchFamily="34" charset="0"/>
                          <a:cs typeface="Arial" panose="020B0604020202020204" pitchFamily="34" charset="0"/>
                        </a:rPr>
                      </a:br>
                      <a:r>
                        <a:rPr lang="ru-RU" sz="1600" dirty="0" smtClean="0">
                          <a:latin typeface="Arial" panose="020B0604020202020204" pitchFamily="34" charset="0"/>
                          <a:cs typeface="Arial" panose="020B0604020202020204" pitchFamily="34" charset="0"/>
                        </a:rPr>
                        <a:t>и психолого-педагогические условия</a:t>
                      </a:r>
                    </a:p>
                  </a:txBody>
                  <a:tcPr marL="91441" marR="91441" marT="45710" marB="45710"/>
                </a:tc>
              </a:tr>
            </a:tbl>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Прямоугольник 2"/>
          <p:cNvSpPr>
            <a:spLocks noChangeArrowheads="1"/>
          </p:cNvSpPr>
          <p:nvPr/>
        </p:nvSpPr>
        <p:spPr bwMode="auto">
          <a:xfrm>
            <a:off x="1403350" y="176213"/>
            <a:ext cx="7740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ru-RU" altLang="ru-RU" sz="2400" b="1">
                <a:solidFill>
                  <a:schemeClr val="bg1"/>
                </a:solidFill>
                <a:latin typeface="Calibri" pitchFamily="34" charset="0"/>
              </a:rPr>
              <a:t> </a:t>
            </a:r>
            <a:endParaRPr lang="ru-RU" altLang="ru-RU" sz="2400">
              <a:solidFill>
                <a:schemeClr val="bg1"/>
              </a:solidFill>
              <a:latin typeface="Calibri" pitchFamily="34" charset="0"/>
            </a:endParaRPr>
          </a:p>
        </p:txBody>
      </p:sp>
      <p:sp>
        <p:nvSpPr>
          <p:cNvPr id="90115" name="Заголовок 5"/>
          <p:cNvSpPr>
            <a:spLocks noGrp="1"/>
          </p:cNvSpPr>
          <p:nvPr>
            <p:ph type="title"/>
          </p:nvPr>
        </p:nvSpPr>
        <p:spPr>
          <a:xfrm>
            <a:off x="2555875" y="0"/>
            <a:ext cx="6588125" cy="1125538"/>
          </a:xfrm>
        </p:spPr>
        <p:txBody>
          <a:bodyPr/>
          <a:lstStyle/>
          <a:p>
            <a:r>
              <a:rPr lang="en-US" altLang="ru-RU" sz="3200" b="1" smtClean="0">
                <a:latin typeface="Arial" pitchFamily="34" charset="0"/>
                <a:cs typeface="Arial" pitchFamily="34" charset="0"/>
              </a:rPr>
              <a:t>SACERS</a:t>
            </a:r>
            <a:r>
              <a:rPr lang="ru-RU" altLang="ru-RU" sz="3200" b="1" smtClean="0">
                <a:latin typeface="Arial" pitchFamily="34" charset="0"/>
                <a:cs typeface="Arial" pitchFamily="34" charset="0"/>
              </a:rPr>
              <a:t>: </a:t>
            </a:r>
            <a:r>
              <a:rPr lang="ru-RU" altLang="ru-RU" sz="2800" smtClean="0">
                <a:latin typeface="Arial" pitchFamily="34" charset="0"/>
                <a:cs typeface="Arial" pitchFamily="34" charset="0"/>
              </a:rPr>
              <a:t>ЭКСПЕРТНОЕ ОЦЕНИВАНИЕ ОБРАЗОВАТЕЛЬНОЙ СРЕДЫ </a:t>
            </a:r>
            <a:r>
              <a:rPr lang="ru-RU" altLang="ru-RU" sz="3200" smtClean="0">
                <a:latin typeface="Arial" pitchFamily="34" charset="0"/>
                <a:cs typeface="Arial" pitchFamily="34" charset="0"/>
              </a:rPr>
              <a:t>ШКОЛЫ </a:t>
            </a:r>
          </a:p>
        </p:txBody>
      </p:sp>
      <p:graphicFrame>
        <p:nvGraphicFramePr>
          <p:cNvPr id="4" name="Таблица 3"/>
          <p:cNvGraphicFramePr>
            <a:graphicFrameLocks noGrp="1"/>
          </p:cNvGraphicFramePr>
          <p:nvPr/>
        </p:nvGraphicFramePr>
        <p:xfrm>
          <a:off x="179388" y="1844675"/>
          <a:ext cx="8964612" cy="4632325"/>
        </p:xfrm>
        <a:graphic>
          <a:graphicData uri="http://schemas.openxmlformats.org/drawingml/2006/table">
            <a:tbl>
              <a:tblPr firstRow="1" bandRow="1">
                <a:tableStyleId>{5940675A-B579-460E-94D1-54222C63F5DA}</a:tableStyleId>
              </a:tblPr>
              <a:tblGrid>
                <a:gridCol w="5139360"/>
                <a:gridCol w="3825252"/>
              </a:tblGrid>
              <a:tr h="700927">
                <a:tc>
                  <a:txBody>
                    <a:bodyPr/>
                    <a:lstStyle/>
                    <a:p>
                      <a:r>
                        <a:rPr lang="ru-RU" sz="2000" dirty="0" smtClean="0">
                          <a:latin typeface="Arial" panose="020B0604020202020204" pitchFamily="34" charset="0"/>
                          <a:cs typeface="Arial" panose="020B0604020202020204" pitchFamily="34" charset="0"/>
                        </a:rPr>
                        <a:t>Условия реализации образовательных программ</a:t>
                      </a:r>
                    </a:p>
                  </a:txBody>
                  <a:tcPr marL="91441" marR="91441" marT="45702" marB="4570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dirty="0" smtClean="0">
                          <a:latin typeface="Arial" panose="020B0604020202020204" pitchFamily="34" charset="0"/>
                          <a:cs typeface="Arial" panose="020B0604020202020204" pitchFamily="34" charset="0"/>
                        </a:rPr>
                        <a:t>Шкалы </a:t>
                      </a:r>
                      <a:r>
                        <a:rPr lang="en-US" sz="2000" dirty="0" smtClean="0">
                          <a:latin typeface="Arial" panose="020B0604020202020204" pitchFamily="34" charset="0"/>
                          <a:cs typeface="Arial" panose="020B0604020202020204" pitchFamily="34" charset="0"/>
                        </a:rPr>
                        <a:t>SACERS</a:t>
                      </a:r>
                    </a:p>
                    <a:p>
                      <a:endParaRPr lang="en-US" sz="2000" b="1" dirty="0" smtClean="0">
                        <a:latin typeface="Arial" panose="020B0604020202020204" pitchFamily="34" charset="0"/>
                        <a:cs typeface="Arial" panose="020B0604020202020204" pitchFamily="34" charset="0"/>
                      </a:endParaRPr>
                    </a:p>
                  </a:txBody>
                  <a:tcPr marL="91441" marR="91441" marT="45702" marB="45702"/>
                </a:tc>
              </a:tr>
              <a:tr h="3931398">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800" dirty="0" smtClean="0">
                          <a:latin typeface="Arial" panose="020B0604020202020204" pitchFamily="34" charset="0"/>
                          <a:cs typeface="Arial" panose="020B0604020202020204" pitchFamily="34" charset="0"/>
                        </a:rPr>
                        <a:t>Материально-технические условия</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800" dirty="0" smtClean="0">
                          <a:latin typeface="Arial" panose="020B0604020202020204" pitchFamily="34" charset="0"/>
                          <a:cs typeface="Arial" panose="020B0604020202020204" pitchFamily="34" charset="0"/>
                        </a:rPr>
                        <a:t>Информационно-методические, материально-технические и психолого-педагогические условия</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800" dirty="0" smtClean="0">
                          <a:latin typeface="Arial" panose="020B0604020202020204" pitchFamily="34" charset="0"/>
                          <a:cs typeface="Arial" panose="020B0604020202020204" pitchFamily="34" charset="0"/>
                        </a:rPr>
                        <a:t>Информационно-методические, материально-технические и психолого-педагогические условия</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800" dirty="0" smtClean="0">
                          <a:latin typeface="Arial" panose="020B0604020202020204" pitchFamily="34" charset="0"/>
                          <a:cs typeface="Arial" panose="020B0604020202020204" pitchFamily="34" charset="0"/>
                        </a:rPr>
                        <a:t>Психолого-педагогические условия</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800" dirty="0" smtClean="0">
                          <a:latin typeface="Arial" panose="020B0604020202020204" pitchFamily="34" charset="0"/>
                          <a:cs typeface="Arial" panose="020B0604020202020204" pitchFamily="34" charset="0"/>
                        </a:rPr>
                        <a:t>Информационно-методические, материально-технические  и психолого-педагогические условия</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800" dirty="0" smtClean="0">
                          <a:latin typeface="Arial" panose="020B0604020202020204" pitchFamily="34" charset="0"/>
                          <a:cs typeface="Arial" panose="020B0604020202020204" pitchFamily="34" charset="0"/>
                        </a:rPr>
                        <a:t>Кадровые условия</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800" dirty="0" smtClean="0">
                          <a:latin typeface="Arial" panose="020B0604020202020204" pitchFamily="34" charset="0"/>
                          <a:cs typeface="Arial" panose="020B0604020202020204" pitchFamily="34" charset="0"/>
                        </a:rPr>
                        <a:t>Материально-технические и психолого-педагогические условия</a:t>
                      </a:r>
                    </a:p>
                  </a:txBody>
                  <a:tcPr marL="91441" marR="91441" marT="45702" marB="45702"/>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800" dirty="0" smtClean="0">
                          <a:latin typeface="Arial" panose="020B0604020202020204" pitchFamily="34" charset="0"/>
                          <a:cs typeface="Arial" panose="020B0604020202020204" pitchFamily="34" charset="0"/>
                        </a:rPr>
                        <a:t>Внутреннее пространство</a:t>
                      </a:r>
                      <a:br>
                        <a:rPr lang="ru-RU" sz="1800" dirty="0" smtClean="0">
                          <a:latin typeface="Arial" panose="020B0604020202020204" pitchFamily="34" charset="0"/>
                          <a:cs typeface="Arial" panose="020B0604020202020204" pitchFamily="34" charset="0"/>
                        </a:rPr>
                      </a:br>
                      <a:r>
                        <a:rPr lang="ru-RU" sz="1800" dirty="0" smtClean="0">
                          <a:latin typeface="Arial" panose="020B0604020202020204" pitchFamily="34" charset="0"/>
                          <a:cs typeface="Arial" panose="020B0604020202020204" pitchFamily="34" charset="0"/>
                        </a:rPr>
                        <a:t>и меблировка</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800" dirty="0" smtClean="0">
                          <a:latin typeface="Arial" panose="020B0604020202020204" pitchFamily="34" charset="0"/>
                          <a:cs typeface="Arial" panose="020B0604020202020204" pitchFamily="34" charset="0"/>
                        </a:rPr>
                        <a:t>Здоровье и безопасность</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800" dirty="0" smtClean="0">
                          <a:latin typeface="Arial" panose="020B0604020202020204" pitchFamily="34" charset="0"/>
                          <a:cs typeface="Arial" panose="020B0604020202020204" pitchFamily="34" charset="0"/>
                        </a:rPr>
                        <a:t>Внеурочная деятельность</a:t>
                      </a:r>
                      <a:br>
                        <a:rPr lang="ru-RU" sz="1800" dirty="0" smtClean="0">
                          <a:latin typeface="Arial" panose="020B0604020202020204" pitchFamily="34" charset="0"/>
                          <a:cs typeface="Arial" panose="020B0604020202020204" pitchFamily="34" charset="0"/>
                        </a:rPr>
                      </a:br>
                      <a:r>
                        <a:rPr lang="ru-RU" sz="1800" dirty="0" smtClean="0">
                          <a:latin typeface="Arial" panose="020B0604020202020204" pitchFamily="34" charset="0"/>
                          <a:cs typeface="Arial" panose="020B0604020202020204" pitchFamily="34" charset="0"/>
                        </a:rPr>
                        <a:t>и дополнительные образовательные услуги</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800" dirty="0" smtClean="0">
                          <a:latin typeface="Arial" panose="020B0604020202020204" pitchFamily="34" charset="0"/>
                          <a:cs typeface="Arial" panose="020B0604020202020204" pitchFamily="34" charset="0"/>
                        </a:rPr>
                        <a:t>Взаимодействие</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800" dirty="0" smtClean="0">
                          <a:latin typeface="Arial" panose="020B0604020202020204" pitchFamily="34" charset="0"/>
                          <a:cs typeface="Arial" panose="020B0604020202020204" pitchFamily="34" charset="0"/>
                        </a:rPr>
                        <a:t>Организация учебного процесса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cap="none" normalizeH="0" baseline="0" dirty="0" smtClean="0">
                          <a:ln>
                            <a:noFill/>
                          </a:ln>
                          <a:solidFill>
                            <a:srgbClr val="000000"/>
                          </a:solidFill>
                          <a:effectLst/>
                          <a:latin typeface="Helvetica CY" charset="-52"/>
                        </a:rPr>
                        <a:t>Развитие персонала</a:t>
                      </a:r>
                      <a:endParaRPr kumimoji="0" lang="ru-RU" sz="1800" b="0" i="0" u="none" strike="noStrike" cap="none" normalizeH="0" baseline="0" dirty="0" smtClean="0">
                        <a:ln>
                          <a:noFill/>
                        </a:ln>
                        <a:solidFill>
                          <a:srgbClr val="000000"/>
                        </a:solidFill>
                        <a:effectLst/>
                        <a:latin typeface="Helvetica CY" charset="-52"/>
                        <a:cs typeface="Times New Roman"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cap="none" normalizeH="0" baseline="0" dirty="0" smtClean="0">
                          <a:ln>
                            <a:noFill/>
                          </a:ln>
                          <a:solidFill>
                            <a:srgbClr val="000000"/>
                          </a:solidFill>
                          <a:effectLst/>
                          <a:latin typeface="Helvetica CY" charset="-52"/>
                          <a:cs typeface="Times New Roman" pitchFamily="18" charset="0"/>
                        </a:rPr>
                        <a:t>Обучающиеся с ограниченными возможностями здоровья</a:t>
                      </a:r>
                    </a:p>
                  </a:txBody>
                  <a:tcPr marL="91441" marR="91441" marT="45702" marB="45702"/>
                </a:tc>
              </a:tr>
            </a:tbl>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Прямоугольник 2"/>
          <p:cNvSpPr>
            <a:spLocks noChangeArrowheads="1"/>
          </p:cNvSpPr>
          <p:nvPr/>
        </p:nvSpPr>
        <p:spPr bwMode="auto">
          <a:xfrm>
            <a:off x="1403350" y="176213"/>
            <a:ext cx="7740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ru-RU" altLang="ru-RU" sz="2400" b="1">
                <a:solidFill>
                  <a:schemeClr val="bg1"/>
                </a:solidFill>
                <a:latin typeface="Calibri" pitchFamily="34" charset="0"/>
              </a:rPr>
              <a:t> </a:t>
            </a:r>
            <a:endParaRPr lang="ru-RU" altLang="ru-RU" sz="2400">
              <a:solidFill>
                <a:schemeClr val="bg1"/>
              </a:solidFill>
              <a:latin typeface="Calibri" pitchFamily="34" charset="0"/>
            </a:endParaRPr>
          </a:p>
        </p:txBody>
      </p:sp>
      <p:sp>
        <p:nvSpPr>
          <p:cNvPr id="92163" name="Заголовок 5"/>
          <p:cNvSpPr>
            <a:spLocks noGrp="1"/>
          </p:cNvSpPr>
          <p:nvPr>
            <p:ph type="title"/>
          </p:nvPr>
        </p:nvSpPr>
        <p:spPr>
          <a:xfrm>
            <a:off x="2771775" y="44450"/>
            <a:ext cx="6553200" cy="990600"/>
          </a:xfrm>
        </p:spPr>
        <p:txBody>
          <a:bodyPr/>
          <a:lstStyle/>
          <a:p>
            <a:r>
              <a:rPr lang="ru-RU" altLang="ru-RU" sz="2800" smtClean="0">
                <a:latin typeface="Arial" pitchFamily="34" charset="0"/>
                <a:cs typeface="Arial" pitchFamily="34" charset="0"/>
              </a:rPr>
              <a:t>КАЧЕСТВО ОБРАЗОВАТЕЛЬНОЙ СРЕДЫ </a:t>
            </a:r>
            <a:r>
              <a:rPr lang="ru-RU" altLang="ru-RU" sz="1600" smtClean="0">
                <a:latin typeface="Arial" pitchFamily="34" charset="0"/>
                <a:cs typeface="Arial" pitchFamily="34" charset="0"/>
              </a:rPr>
              <a:t>(НА ПРИМЕРЕ ОДНОЙ ШКОЛЫ)</a:t>
            </a:r>
          </a:p>
        </p:txBody>
      </p:sp>
      <p:graphicFrame>
        <p:nvGraphicFramePr>
          <p:cNvPr id="4" name="Таблица 3"/>
          <p:cNvGraphicFramePr>
            <a:graphicFrameLocks noGrp="1"/>
          </p:cNvGraphicFramePr>
          <p:nvPr/>
        </p:nvGraphicFramePr>
        <p:xfrm>
          <a:off x="4932363" y="1773238"/>
          <a:ext cx="4211637" cy="4654550"/>
        </p:xfrm>
        <a:graphic>
          <a:graphicData uri="http://schemas.openxmlformats.org/drawingml/2006/table">
            <a:tbl>
              <a:tblPr firstRow="1" bandRow="1">
                <a:tableStyleId>{5940675A-B579-460E-94D1-54222C63F5DA}</a:tableStyleId>
              </a:tblPr>
              <a:tblGrid>
                <a:gridCol w="4211637"/>
              </a:tblGrid>
              <a:tr h="396236">
                <a:tc>
                  <a:txBody>
                    <a:bodyPr/>
                    <a:lstStyle/>
                    <a:p>
                      <a:r>
                        <a:rPr lang="ru-RU" sz="2000" b="1" dirty="0" smtClean="0">
                          <a:latin typeface="Arial" panose="020B0604020202020204" pitchFamily="34" charset="0"/>
                          <a:cs typeface="Arial" panose="020B0604020202020204" pitchFamily="34" charset="0"/>
                        </a:rPr>
                        <a:t>ЗОНЫ БЛАГОПОЛУЧИЯ</a:t>
                      </a:r>
                      <a:endParaRPr lang="en-US" sz="2000" b="1" dirty="0" smtClean="0">
                        <a:latin typeface="Arial" panose="020B0604020202020204" pitchFamily="34" charset="0"/>
                        <a:cs typeface="Arial" panose="020B0604020202020204" pitchFamily="34" charset="0"/>
                      </a:endParaRPr>
                    </a:p>
                  </a:txBody>
                  <a:tcPr marL="91433" marR="91433" marT="45719" marB="45719"/>
                </a:tc>
              </a:tr>
              <a:tr h="335276">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600" dirty="0" smtClean="0">
                          <a:latin typeface="Arial" panose="020B0604020202020204" pitchFamily="34" charset="0"/>
                          <a:cs typeface="Arial" panose="020B0604020202020204" pitchFamily="34" charset="0"/>
                        </a:rPr>
                        <a:t>Посещаемость</a:t>
                      </a:r>
                      <a:endParaRPr kumimoji="0" lang="ru-RU" sz="1600" b="0" i="0" u="none" strike="noStrike" cap="none" normalizeH="0" baseline="0" dirty="0" smtClean="0">
                        <a:ln>
                          <a:noFill/>
                        </a:ln>
                        <a:solidFill>
                          <a:srgbClr val="000000"/>
                        </a:solidFill>
                        <a:effectLst/>
                        <a:latin typeface="Helvetica CY" charset="-52"/>
                        <a:cs typeface="Times New Roman" pitchFamily="18" charset="0"/>
                      </a:endParaRPr>
                    </a:p>
                  </a:txBody>
                  <a:tcPr marL="91433" marR="91433" marT="45719" marB="45719"/>
                </a:tc>
              </a:tr>
              <a:tr h="822953">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cap="none" normalizeH="0" baseline="0" dirty="0" smtClean="0">
                          <a:ln>
                            <a:noFill/>
                          </a:ln>
                          <a:solidFill>
                            <a:srgbClr val="000000"/>
                          </a:solidFill>
                          <a:effectLst/>
                          <a:latin typeface="Helvetica CY" charset="-52"/>
                          <a:cs typeface="Times New Roman" pitchFamily="18" charset="0"/>
                        </a:rPr>
                        <a:t>Вариативность программ дополнительного образования </a:t>
                      </a:r>
                      <a:br>
                        <a:rPr kumimoji="0" lang="ru-RU" sz="1600" b="0" i="0" u="none" strike="noStrike" cap="none" normalizeH="0" baseline="0" dirty="0" smtClean="0">
                          <a:ln>
                            <a:noFill/>
                          </a:ln>
                          <a:solidFill>
                            <a:srgbClr val="000000"/>
                          </a:solidFill>
                          <a:effectLst/>
                          <a:latin typeface="Helvetica CY" charset="-52"/>
                          <a:cs typeface="Times New Roman" pitchFamily="18" charset="0"/>
                        </a:rPr>
                      </a:br>
                      <a:r>
                        <a:rPr kumimoji="0" lang="ru-RU" sz="1600" b="0" i="0" u="none" strike="noStrike" cap="none" normalizeH="0" baseline="0" dirty="0" smtClean="0">
                          <a:ln>
                            <a:noFill/>
                          </a:ln>
                          <a:solidFill>
                            <a:srgbClr val="000000"/>
                          </a:solidFill>
                          <a:effectLst/>
                          <a:latin typeface="Helvetica CY" charset="-52"/>
                          <a:cs typeface="Times New Roman" pitchFamily="18" charset="0"/>
                        </a:rPr>
                        <a:t>и внеурочной деятельности</a:t>
                      </a:r>
                    </a:p>
                  </a:txBody>
                  <a:tcPr marL="91433" marR="91433" marT="45719" marB="45719"/>
                </a:tc>
              </a:tr>
              <a:tr h="1066792">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cap="none" normalizeH="0" baseline="0" dirty="0" smtClean="0">
                          <a:ln>
                            <a:noFill/>
                          </a:ln>
                          <a:solidFill>
                            <a:srgbClr val="000000"/>
                          </a:solidFill>
                          <a:effectLst/>
                          <a:latin typeface="Helvetica CY" charset="-52"/>
                          <a:cs typeface="Times New Roman" pitchFamily="18" charset="0"/>
                        </a:rPr>
                        <a:t>Взаимодействие </a:t>
                      </a:r>
                      <a:br>
                        <a:rPr kumimoji="0" lang="ru-RU" sz="1600" b="0" i="0" u="none" strike="noStrike" cap="none" normalizeH="0" baseline="0" dirty="0" smtClean="0">
                          <a:ln>
                            <a:noFill/>
                          </a:ln>
                          <a:solidFill>
                            <a:srgbClr val="000000"/>
                          </a:solidFill>
                          <a:effectLst/>
                          <a:latin typeface="Helvetica CY" charset="-52"/>
                          <a:cs typeface="Times New Roman" pitchFamily="18" charset="0"/>
                        </a:rPr>
                      </a:br>
                      <a:r>
                        <a:rPr kumimoji="0" lang="ru-RU" sz="1600" b="0" i="0" u="none" strike="noStrike" cap="none" normalizeH="0" baseline="0" dirty="0" smtClean="0">
                          <a:ln>
                            <a:noFill/>
                          </a:ln>
                          <a:solidFill>
                            <a:srgbClr val="000000"/>
                          </a:solidFill>
                          <a:effectLst/>
                          <a:latin typeface="Helvetica CY" charset="-52"/>
                          <a:cs typeface="Times New Roman" pitchFamily="18" charset="0"/>
                        </a:rPr>
                        <a:t>«обучающийся – педагог», коммуникации сверстников, педагогов, родителей</a:t>
                      </a:r>
                    </a:p>
                  </a:txBody>
                  <a:tcPr marL="91433" marR="91433" marT="45719" marB="45719"/>
                </a:tc>
              </a:tr>
              <a:tr h="579115">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cap="none" normalizeH="0" baseline="0" dirty="0" smtClean="0">
                          <a:ln>
                            <a:noFill/>
                          </a:ln>
                          <a:solidFill>
                            <a:srgbClr val="000000"/>
                          </a:solidFill>
                          <a:effectLst/>
                          <a:latin typeface="Helvetica CY" charset="-52"/>
                          <a:cs typeface="Times New Roman" pitchFamily="18" charset="0"/>
                        </a:rPr>
                        <a:t>Использование социокультурного пространства города</a:t>
                      </a:r>
                    </a:p>
                  </a:txBody>
                  <a:tcPr marL="91433" marR="91433" marT="45719" marB="45719"/>
                </a:tc>
              </a:tr>
              <a:tr h="875063">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cap="none" normalizeH="0" baseline="0" dirty="0" smtClean="0">
                          <a:ln>
                            <a:noFill/>
                          </a:ln>
                          <a:solidFill>
                            <a:srgbClr val="000000"/>
                          </a:solidFill>
                          <a:effectLst/>
                          <a:latin typeface="Helvetica CY" charset="-52"/>
                          <a:cs typeface="Times New Roman" pitchFamily="18" charset="0"/>
                        </a:rPr>
                        <a:t>Возможности для  профессионального развития, контроль и оценка деятельности учителей</a:t>
                      </a:r>
                    </a:p>
                  </a:txBody>
                  <a:tcPr marL="91433" marR="91433" marT="45719" marB="45719"/>
                </a:tc>
              </a:tr>
              <a:tr h="579115">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cap="none" normalizeH="0" baseline="0" dirty="0" smtClean="0">
                          <a:ln>
                            <a:noFill/>
                          </a:ln>
                          <a:solidFill>
                            <a:srgbClr val="000000"/>
                          </a:solidFill>
                          <a:effectLst/>
                          <a:latin typeface="Helvetica CY" charset="-52"/>
                          <a:cs typeface="Times New Roman" pitchFamily="18" charset="0"/>
                        </a:rPr>
                        <a:t>Взаимодействие обучающихся </a:t>
                      </a:r>
                      <a:br>
                        <a:rPr kumimoji="0" lang="ru-RU" sz="1600" b="0" i="0" u="none" strike="noStrike" cap="none" normalizeH="0" baseline="0" dirty="0" smtClean="0">
                          <a:ln>
                            <a:noFill/>
                          </a:ln>
                          <a:solidFill>
                            <a:srgbClr val="000000"/>
                          </a:solidFill>
                          <a:effectLst/>
                          <a:latin typeface="Helvetica CY" charset="-52"/>
                          <a:cs typeface="Times New Roman" pitchFamily="18" charset="0"/>
                        </a:rPr>
                      </a:br>
                      <a:r>
                        <a:rPr kumimoji="0" lang="ru-RU" sz="1600" b="0" i="0" u="none" strike="noStrike" cap="none" normalizeH="0" baseline="0" dirty="0" smtClean="0">
                          <a:ln>
                            <a:noFill/>
                          </a:ln>
                          <a:solidFill>
                            <a:srgbClr val="000000"/>
                          </a:solidFill>
                          <a:effectLst/>
                          <a:latin typeface="Helvetica CY" charset="-52"/>
                          <a:cs typeface="Times New Roman" pitchFamily="18" charset="0"/>
                        </a:rPr>
                        <a:t>с детьми с ОВЗ</a:t>
                      </a:r>
                    </a:p>
                  </a:txBody>
                  <a:tcPr marL="91433" marR="91433" marT="45719" marB="45719"/>
                </a:tc>
              </a:tr>
            </a:tbl>
          </a:graphicData>
        </a:graphic>
      </p:graphicFrame>
      <p:graphicFrame>
        <p:nvGraphicFramePr>
          <p:cNvPr id="5" name="Диаграмма 4">
            <a:extLst>
              <a:ext uri="{FF2B5EF4-FFF2-40B4-BE49-F238E27FC236}"/>
            </a:extLst>
          </p:cNvPr>
          <p:cNvGraphicFramePr>
            <a:graphicFrameLocks/>
          </p:cNvGraphicFramePr>
          <p:nvPr/>
        </p:nvGraphicFramePr>
        <p:xfrm>
          <a:off x="-252536" y="1340768"/>
          <a:ext cx="5614574" cy="476738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Заголовок 1"/>
          <p:cNvSpPr>
            <a:spLocks noGrp="1"/>
          </p:cNvSpPr>
          <p:nvPr>
            <p:ph type="title"/>
          </p:nvPr>
        </p:nvSpPr>
        <p:spPr>
          <a:xfrm>
            <a:off x="107950" y="1916113"/>
            <a:ext cx="8856663" cy="4321175"/>
          </a:xfrm>
        </p:spPr>
        <p:txBody>
          <a:bodyPr/>
          <a:lstStyle/>
          <a:p>
            <a:r>
              <a:rPr lang="ru-RU" altLang="ru-RU" smtClean="0">
                <a:solidFill>
                  <a:srgbClr val="C00000"/>
                </a:solidFill>
              </a:rPr>
              <a:t>Какие возможности </a:t>
            </a:r>
            <a:r>
              <a:rPr lang="ru-RU" altLang="ru-RU" sz="2400" smtClean="0">
                <a:solidFill>
                  <a:srgbClr val="C00000"/>
                </a:solidFill>
              </a:rPr>
              <a:t>есть у педагогов, школьных команд по освоению новой оценочной практики</a:t>
            </a:r>
            <a:r>
              <a:rPr lang="ru-RU" altLang="ru-RU" smtClean="0">
                <a:solidFill>
                  <a:srgbClr val="C00000"/>
                </a:solidFill>
              </a:rPr>
              <a:t>?</a:t>
            </a:r>
            <a:br>
              <a:rPr lang="ru-RU" altLang="ru-RU" smtClean="0">
                <a:solidFill>
                  <a:srgbClr val="C00000"/>
                </a:solidFill>
              </a:rPr>
            </a:br>
            <a:r>
              <a:rPr lang="ru-RU" altLang="ru-RU" smtClean="0">
                <a:solidFill>
                  <a:srgbClr val="C00000"/>
                </a:solidFill>
              </a:rPr>
              <a:t>Где </a:t>
            </a:r>
            <a:r>
              <a:rPr lang="ru-RU" altLang="ru-RU" sz="2400" smtClean="0">
                <a:solidFill>
                  <a:srgbClr val="C00000"/>
                </a:solidFill>
              </a:rPr>
              <a:t>можно поучиться и попробовать</a:t>
            </a:r>
            <a:r>
              <a:rPr lang="ru-RU" altLang="ru-RU" smtClean="0">
                <a:solidFill>
                  <a:srgbClr val="C00000"/>
                </a:solidFill>
              </a:rPr>
              <a:t>? </a:t>
            </a:r>
            <a:br>
              <a:rPr lang="ru-RU" altLang="ru-RU" smtClean="0">
                <a:solidFill>
                  <a:srgbClr val="C00000"/>
                </a:solidFill>
              </a:rPr>
            </a:br>
            <a:r>
              <a:rPr lang="ru-RU" altLang="ru-RU" smtClean="0">
                <a:solidFill>
                  <a:srgbClr val="C00000"/>
                </a:solidFill>
              </a:rPr>
              <a:t>Как </a:t>
            </a:r>
            <a:r>
              <a:rPr lang="ru-RU" altLang="ru-RU" sz="2400" smtClean="0">
                <a:solidFill>
                  <a:srgbClr val="C00000"/>
                </a:solidFill>
              </a:rPr>
              <a:t>освоить новую практику</a:t>
            </a:r>
            <a:r>
              <a:rPr lang="ru-RU" altLang="ru-RU" smtClean="0">
                <a:solidFill>
                  <a:srgbClr val="C00000"/>
                </a:solidFill>
              </a:rPr>
              <a:t>? </a:t>
            </a:r>
            <a:br>
              <a:rPr lang="ru-RU" altLang="ru-RU" smtClean="0">
                <a:solidFill>
                  <a:srgbClr val="C00000"/>
                </a:solidFill>
              </a:rPr>
            </a:br>
            <a:endParaRPr lang="ru-RU" altLang="ru-RU" smtClean="0">
              <a:solidFill>
                <a:srgbClr val="C00000"/>
              </a:solidFill>
            </a:endParaRPr>
          </a:p>
        </p:txBody>
      </p:sp>
      <p:sp>
        <p:nvSpPr>
          <p:cNvPr id="3" name="Заголовок 1"/>
          <p:cNvSpPr txBox="1">
            <a:spLocks/>
          </p:cNvSpPr>
          <p:nvPr/>
        </p:nvSpPr>
        <p:spPr bwMode="auto">
          <a:xfrm>
            <a:off x="2555875" y="260350"/>
            <a:ext cx="65881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Optima Cyr"/>
              </a:defRPr>
            </a:lvl2pPr>
            <a:lvl3pPr algn="l" rtl="0" eaLnBrk="0" fontAlgn="base" hangingPunct="0">
              <a:spcBef>
                <a:spcPct val="0"/>
              </a:spcBef>
              <a:spcAft>
                <a:spcPct val="0"/>
              </a:spcAft>
              <a:defRPr sz="4000">
                <a:solidFill>
                  <a:schemeClr val="bg1"/>
                </a:solidFill>
                <a:latin typeface="Optima Cyr"/>
              </a:defRPr>
            </a:lvl3pPr>
            <a:lvl4pPr algn="l" rtl="0" eaLnBrk="0" fontAlgn="base" hangingPunct="0">
              <a:spcBef>
                <a:spcPct val="0"/>
              </a:spcBef>
              <a:spcAft>
                <a:spcPct val="0"/>
              </a:spcAft>
              <a:defRPr sz="4000">
                <a:solidFill>
                  <a:schemeClr val="bg1"/>
                </a:solidFill>
                <a:latin typeface="Optima Cyr"/>
              </a:defRPr>
            </a:lvl4pPr>
            <a:lvl5pPr algn="l" rtl="0" eaLnBrk="0" fontAlgn="base" hangingPunct="0">
              <a:spcBef>
                <a:spcPct val="0"/>
              </a:spcBef>
              <a:spcAft>
                <a:spcPct val="0"/>
              </a:spcAft>
              <a:defRPr sz="4000">
                <a:solidFill>
                  <a:schemeClr val="bg1"/>
                </a:solidFill>
                <a:latin typeface="Optima Cyr"/>
              </a:defRPr>
            </a:lvl5pPr>
            <a:lvl6pPr marL="457200" algn="l" rtl="0" fontAlgn="base">
              <a:spcBef>
                <a:spcPct val="0"/>
              </a:spcBef>
              <a:spcAft>
                <a:spcPct val="0"/>
              </a:spcAft>
              <a:defRPr sz="4000">
                <a:solidFill>
                  <a:schemeClr val="bg1"/>
                </a:solidFill>
                <a:latin typeface="Optima Cyr"/>
              </a:defRPr>
            </a:lvl6pPr>
            <a:lvl7pPr marL="914400" algn="l" rtl="0" fontAlgn="base">
              <a:spcBef>
                <a:spcPct val="0"/>
              </a:spcBef>
              <a:spcAft>
                <a:spcPct val="0"/>
              </a:spcAft>
              <a:defRPr sz="4000">
                <a:solidFill>
                  <a:schemeClr val="bg1"/>
                </a:solidFill>
                <a:latin typeface="Optima Cyr"/>
              </a:defRPr>
            </a:lvl7pPr>
            <a:lvl8pPr marL="1371600" algn="l" rtl="0" fontAlgn="base">
              <a:spcBef>
                <a:spcPct val="0"/>
              </a:spcBef>
              <a:spcAft>
                <a:spcPct val="0"/>
              </a:spcAft>
              <a:defRPr sz="4000">
                <a:solidFill>
                  <a:schemeClr val="bg1"/>
                </a:solidFill>
                <a:latin typeface="Optima Cyr"/>
              </a:defRPr>
            </a:lvl8pPr>
            <a:lvl9pPr marL="1828800" algn="l" rtl="0" fontAlgn="base">
              <a:spcBef>
                <a:spcPct val="0"/>
              </a:spcBef>
              <a:spcAft>
                <a:spcPct val="0"/>
              </a:spcAft>
              <a:defRPr sz="4000">
                <a:solidFill>
                  <a:schemeClr val="bg1"/>
                </a:solidFill>
                <a:latin typeface="Optima Cyr"/>
              </a:defRPr>
            </a:lvl9pPr>
          </a:lstStyle>
          <a:p>
            <a:pPr>
              <a:defRPr/>
            </a:pPr>
            <a:r>
              <a:rPr lang="ru-RU" kern="0" dirty="0" smtClean="0"/>
              <a:t>Красноярский вариант</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2555875" y="0"/>
            <a:ext cx="6130925" cy="1196975"/>
          </a:xfrm>
        </p:spPr>
        <p:txBody>
          <a:bodyPr/>
          <a:lstStyle/>
          <a:p>
            <a:pPr eaLnBrk="1" hangingPunct="1">
              <a:lnSpc>
                <a:spcPts val="3200"/>
              </a:lnSpc>
            </a:pPr>
            <a:r>
              <a:rPr lang="ru-RU" altLang="ru-RU" sz="3200" b="1" smtClean="0"/>
              <a:t>Проблемы существующей системы оценивания</a:t>
            </a:r>
            <a:endParaRPr lang="ru-RU" altLang="ru-RU" sz="3200" smtClean="0"/>
          </a:p>
        </p:txBody>
      </p:sp>
      <p:sp>
        <p:nvSpPr>
          <p:cNvPr id="10243" name="Объект 2"/>
          <p:cNvSpPr>
            <a:spLocks noGrp="1"/>
          </p:cNvSpPr>
          <p:nvPr>
            <p:ph idx="1"/>
          </p:nvPr>
        </p:nvSpPr>
        <p:spPr>
          <a:xfrm>
            <a:off x="179388" y="1844675"/>
            <a:ext cx="8964612" cy="4497388"/>
          </a:xfrm>
        </p:spPr>
        <p:txBody>
          <a:bodyPr/>
          <a:lstStyle/>
          <a:p>
            <a:pPr marL="0" indent="0" eaLnBrk="1" hangingPunct="1">
              <a:buFont typeface="Arial" panose="020B0604020202020204" pitchFamily="34" charset="0"/>
              <a:buNone/>
              <a:defRPr/>
            </a:pPr>
            <a:r>
              <a:rPr lang="ru-RU" dirty="0" smtClean="0"/>
              <a:t>Существующий в реальной педагогической практике механизм оценки качества образования характеризуется следующими недостатками: </a:t>
            </a:r>
          </a:p>
          <a:p>
            <a:pPr eaLnBrk="1" hangingPunct="1">
              <a:defRPr/>
            </a:pPr>
            <a:r>
              <a:rPr lang="ru-RU" sz="2400" dirty="0" smtClean="0"/>
              <a:t>отсутствием единых подходов пониманию «качества образования» и механизмов его отслеживания в реальной практике; </a:t>
            </a:r>
          </a:p>
          <a:p>
            <a:pPr eaLnBrk="1" hangingPunct="1">
              <a:defRPr/>
            </a:pPr>
            <a:r>
              <a:rPr lang="ru-RU" sz="2400" dirty="0" smtClean="0"/>
              <a:t> отсутствием согласованных критериев/показателей качества образования;</a:t>
            </a:r>
          </a:p>
          <a:p>
            <a:pPr eaLnBrk="1" hangingPunct="1">
              <a:defRPr/>
            </a:pPr>
            <a:r>
              <a:rPr lang="ru-RU" sz="2400" dirty="0" smtClean="0"/>
              <a:t> отсутствием диагностических материалов, фиксирующих «новое» качество; </a:t>
            </a:r>
          </a:p>
          <a:p>
            <a:pPr eaLnBrk="1" hangingPunct="1">
              <a:defRPr/>
            </a:pPr>
            <a:endParaRPr lang="ru-RU" sz="2400"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Содержимое 6"/>
          <p:cNvSpPr>
            <a:spLocks noGrp="1"/>
          </p:cNvSpPr>
          <p:nvPr>
            <p:ph idx="1"/>
          </p:nvPr>
        </p:nvSpPr>
        <p:spPr>
          <a:xfrm>
            <a:off x="179388" y="1844675"/>
            <a:ext cx="8639175" cy="4608513"/>
          </a:xfrm>
        </p:spPr>
        <p:txBody>
          <a:bodyPr/>
          <a:lstStyle/>
          <a:p>
            <a:pPr marL="0" indent="0" algn="ctr">
              <a:buFont typeface="Wingdings" pitchFamily="2" charset="2"/>
              <a:buNone/>
            </a:pPr>
            <a:r>
              <a:rPr lang="ru-RU" altLang="ru-RU" sz="3600" smtClean="0"/>
              <a:t>Система оценки образовательных достижений учащихся в условиях реализации ФГОС НОО</a:t>
            </a:r>
          </a:p>
          <a:p>
            <a:pPr marL="0" indent="0">
              <a:buFont typeface="Wingdings" pitchFamily="2" charset="2"/>
              <a:buNone/>
            </a:pPr>
            <a:endParaRPr lang="ru-RU" altLang="ru-RU" sz="800" b="1" smtClean="0"/>
          </a:p>
          <a:p>
            <a:pPr marL="0" indent="0">
              <a:buFont typeface="Wingdings" pitchFamily="2" charset="2"/>
              <a:buNone/>
            </a:pPr>
            <a:r>
              <a:rPr lang="ru-RU" altLang="ru-RU" sz="1800" b="1" smtClean="0"/>
              <a:t>Форма обучения: </a:t>
            </a:r>
            <a:r>
              <a:rPr lang="ru-RU" altLang="ru-RU" sz="1800" smtClean="0"/>
              <a:t>очная</a:t>
            </a:r>
          </a:p>
          <a:p>
            <a:pPr marL="0" indent="0">
              <a:buFont typeface="Wingdings" pitchFamily="2" charset="2"/>
              <a:buNone/>
            </a:pPr>
            <a:r>
              <a:rPr lang="ru-RU" altLang="ru-RU" sz="1800" b="1" smtClean="0"/>
              <a:t>Объем:  </a:t>
            </a:r>
            <a:r>
              <a:rPr lang="ru-RU" altLang="ru-RU" sz="1800" smtClean="0"/>
              <a:t>72 уч. часа</a:t>
            </a:r>
          </a:p>
          <a:p>
            <a:pPr marL="0" indent="0">
              <a:buFont typeface="Wingdings" pitchFamily="2" charset="2"/>
              <a:buNone/>
            </a:pPr>
            <a:r>
              <a:rPr lang="ru-RU" altLang="ru-RU" sz="1800" b="1" smtClean="0"/>
              <a:t>Целевая группа</a:t>
            </a:r>
          </a:p>
          <a:p>
            <a:pPr marL="0" indent="0">
              <a:buFont typeface="Wingdings" pitchFamily="2" charset="2"/>
              <a:buNone/>
            </a:pPr>
            <a:r>
              <a:rPr lang="ru-RU" altLang="ru-RU" sz="1800" smtClean="0"/>
              <a:t>Команда образовательной организации, состоящая из участников: заместитель директора образовательной организации по учебно-воспитательной работе (школа, лицей, гимназия) и учителя начального общего образования </a:t>
            </a:r>
          </a:p>
          <a:p>
            <a:pPr marL="0" indent="0">
              <a:buFont typeface="Wingdings" pitchFamily="2" charset="2"/>
              <a:buNone/>
            </a:pPr>
            <a:r>
              <a:rPr lang="ru-RU" altLang="ru-RU" sz="1800" b="1" smtClean="0"/>
              <a:t>Преподаватели программы: </a:t>
            </a:r>
            <a:r>
              <a:rPr lang="ru-RU" altLang="ru-RU" sz="1800" smtClean="0"/>
              <a:t>преподаватели КК ИПК, специалисты ЦОКО, заместители директора и педагоги школ г. Красноярска, г. Железногорска </a:t>
            </a:r>
          </a:p>
          <a:p>
            <a:pPr marL="0" indent="0" algn="ctr">
              <a:buFont typeface="Wingdings" pitchFamily="2" charset="2"/>
              <a:buNone/>
            </a:pPr>
            <a:endParaRPr lang="ru-RU" altLang="ru-RU" sz="2000" b="1" smtClean="0"/>
          </a:p>
          <a:p>
            <a:pPr marL="0" indent="0">
              <a:buFont typeface="Wingdings" pitchFamily="2" charset="2"/>
              <a:buNone/>
            </a:pPr>
            <a:endParaRPr lang="ru-RU" altLang="ru-RU" sz="2400" smtClean="0"/>
          </a:p>
          <a:p>
            <a:pPr marL="0" indent="0" algn="ctr">
              <a:buFont typeface="Wingdings" pitchFamily="2" charset="2"/>
              <a:buNone/>
            </a:pPr>
            <a:endParaRPr lang="ru-RU" altLang="ru-RU" sz="3600" b="1" smtClean="0"/>
          </a:p>
        </p:txBody>
      </p:sp>
      <p:sp>
        <p:nvSpPr>
          <p:cNvPr id="95235" name="Прямоугольник 2"/>
          <p:cNvSpPr>
            <a:spLocks noChangeArrowheads="1"/>
          </p:cNvSpPr>
          <p:nvPr/>
        </p:nvSpPr>
        <p:spPr bwMode="auto">
          <a:xfrm>
            <a:off x="2627313" y="0"/>
            <a:ext cx="65166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ru-RU" altLang="ru-RU" sz="3600" b="1">
                <a:solidFill>
                  <a:schemeClr val="bg1"/>
                </a:solidFill>
                <a:latin typeface="Calibri" pitchFamily="34" charset="0"/>
              </a:rPr>
              <a:t>ПРОГРАММА ПОВЫШЕНИЯ КВАЛИФИКАЦИИ</a:t>
            </a:r>
            <a:endParaRPr lang="ru-RU" altLang="ru-RU" sz="360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Содержимое 6"/>
          <p:cNvSpPr>
            <a:spLocks noGrp="1"/>
          </p:cNvSpPr>
          <p:nvPr>
            <p:ph idx="1"/>
          </p:nvPr>
        </p:nvSpPr>
        <p:spPr>
          <a:xfrm>
            <a:off x="179388" y="1235075"/>
            <a:ext cx="8907462" cy="5507038"/>
          </a:xfrm>
        </p:spPr>
        <p:txBody>
          <a:bodyPr/>
          <a:lstStyle/>
          <a:p>
            <a:pPr marL="0" indent="0" algn="ctr">
              <a:buFont typeface="Wingdings" pitchFamily="2" charset="2"/>
              <a:buNone/>
            </a:pPr>
            <a:r>
              <a:rPr lang="ru-RU" altLang="ru-RU" sz="2400" b="1" smtClean="0"/>
              <a:t>Вопросы, поднимаемые в программе:</a:t>
            </a:r>
          </a:p>
          <a:p>
            <a:pPr marL="0" indent="0">
              <a:buFont typeface="Wingdings" pitchFamily="2" charset="2"/>
              <a:buNone/>
            </a:pPr>
            <a:r>
              <a:rPr lang="ru-RU" altLang="ru-RU" sz="1800" smtClean="0"/>
              <a:t>Какая цель оценки качества на современном этапе? </a:t>
            </a:r>
          </a:p>
          <a:p>
            <a:pPr marL="0" indent="0">
              <a:buFont typeface="Wingdings" pitchFamily="2" charset="2"/>
              <a:buNone/>
            </a:pPr>
            <a:r>
              <a:rPr lang="ru-RU" altLang="ru-RU" sz="1800" smtClean="0"/>
              <a:t>Возможно ли обеспечить школу и учителей новыми средствами оценки достижения целей образования, новыми средствами диалога с внешкольным сообществом? </a:t>
            </a:r>
          </a:p>
          <a:p>
            <a:pPr marL="0" indent="0">
              <a:buFont typeface="Wingdings" pitchFamily="2" charset="2"/>
              <a:buNone/>
            </a:pPr>
            <a:r>
              <a:rPr lang="ru-RU" altLang="ru-RU" sz="1800" smtClean="0"/>
              <a:t>В чем особенность процедур и подходов к измерению качества результатов работы образовательной системы школы?</a:t>
            </a:r>
          </a:p>
          <a:p>
            <a:pPr marL="0" indent="0">
              <a:buFont typeface="Wingdings" pitchFamily="2" charset="2"/>
              <a:buNone/>
            </a:pPr>
            <a:r>
              <a:rPr lang="ru-RU" altLang="ru-RU" sz="1800" smtClean="0"/>
              <a:t>В поисках баланса между контролем и поддержкой как построить новую систему оценки образовательных достижений учащихся? </a:t>
            </a:r>
          </a:p>
          <a:p>
            <a:pPr marL="0" indent="0">
              <a:buFont typeface="Wingdings" pitchFamily="2" charset="2"/>
              <a:buNone/>
            </a:pPr>
            <a:r>
              <a:rPr lang="ru-RU" altLang="ru-RU" sz="1800" smtClean="0"/>
              <a:t>Какие инструменты оценки образовательных результатов (инструменты промежуточной и итоговой аттестации, инструменты текущего оценивания, оценки динамики образовательных результатов (индивидуальный прогресс) наиболее эффективны? </a:t>
            </a:r>
          </a:p>
          <a:p>
            <a:pPr marL="0" indent="0">
              <a:buFont typeface="Wingdings" pitchFamily="2" charset="2"/>
              <a:buNone/>
            </a:pPr>
            <a:r>
              <a:rPr lang="ru-RU" altLang="ru-RU" sz="1800" smtClean="0"/>
              <a:t>Каким образом могут быть использованы результаты различных инструментов оценки для повышения качества деятельности образовательной системы школы и улучшения результатов обучения школьников? </a:t>
            </a:r>
          </a:p>
          <a:p>
            <a:pPr marL="0" indent="0">
              <a:buFont typeface="Wingdings" pitchFamily="2" charset="2"/>
              <a:buNone/>
            </a:pPr>
            <a:r>
              <a:rPr lang="ru-RU" altLang="ru-RU" sz="1800" smtClean="0"/>
              <a:t>Каковы способы работы управленческой команды и педагогического коллектива с результатами любых оценочных процедур?</a:t>
            </a:r>
          </a:p>
        </p:txBody>
      </p:sp>
      <p:sp>
        <p:nvSpPr>
          <p:cNvPr id="97283" name="Прямоугольник 2"/>
          <p:cNvSpPr>
            <a:spLocks noChangeArrowheads="1"/>
          </p:cNvSpPr>
          <p:nvPr/>
        </p:nvSpPr>
        <p:spPr bwMode="auto">
          <a:xfrm>
            <a:off x="3348038" y="328613"/>
            <a:ext cx="5948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ru-RU" altLang="ru-RU" sz="2400" b="1">
                <a:solidFill>
                  <a:schemeClr val="bg1"/>
                </a:solidFill>
                <a:latin typeface="Calibri" pitchFamily="34" charset="0"/>
              </a:rPr>
              <a:t> </a:t>
            </a:r>
            <a:endParaRPr lang="ru-RU" altLang="ru-RU" sz="240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Содержимое 6"/>
          <p:cNvSpPr>
            <a:spLocks noGrp="1"/>
          </p:cNvSpPr>
          <p:nvPr>
            <p:ph idx="1"/>
          </p:nvPr>
        </p:nvSpPr>
        <p:spPr>
          <a:xfrm>
            <a:off x="179388" y="1844675"/>
            <a:ext cx="8639175" cy="4608513"/>
          </a:xfrm>
        </p:spPr>
        <p:txBody>
          <a:bodyPr/>
          <a:lstStyle/>
          <a:p>
            <a:pPr marL="0" indent="0" algn="ctr">
              <a:buFont typeface="Wingdings" pitchFamily="2" charset="2"/>
              <a:buNone/>
            </a:pPr>
            <a:r>
              <a:rPr lang="ru-RU" altLang="ru-RU" sz="3600" smtClean="0"/>
              <a:t>Техники внутриклассного оценивания</a:t>
            </a:r>
            <a:endParaRPr lang="ru-RU" altLang="ru-RU" sz="800" b="1" smtClean="0"/>
          </a:p>
          <a:p>
            <a:pPr marL="0" indent="0">
              <a:buFont typeface="Wingdings" pitchFamily="2" charset="2"/>
              <a:buNone/>
            </a:pPr>
            <a:endParaRPr lang="ru-RU" altLang="ru-RU" sz="1800" b="1" smtClean="0"/>
          </a:p>
          <a:p>
            <a:pPr marL="0" indent="0">
              <a:buFont typeface="Wingdings" pitchFamily="2" charset="2"/>
              <a:buNone/>
            </a:pPr>
            <a:endParaRPr lang="ru-RU" altLang="ru-RU" sz="1800" b="1" smtClean="0"/>
          </a:p>
          <a:p>
            <a:pPr marL="0" indent="0">
              <a:buFont typeface="Wingdings" pitchFamily="2" charset="2"/>
              <a:buNone/>
            </a:pPr>
            <a:r>
              <a:rPr lang="ru-RU" altLang="ru-RU" sz="1800" b="1" smtClean="0"/>
              <a:t>Форма обучения: </a:t>
            </a:r>
            <a:r>
              <a:rPr lang="ru-RU" altLang="ru-RU" sz="1800" smtClean="0"/>
              <a:t>очно-дистанционная</a:t>
            </a:r>
          </a:p>
          <a:p>
            <a:pPr marL="0" indent="0">
              <a:buFont typeface="Wingdings" pitchFamily="2" charset="2"/>
              <a:buNone/>
            </a:pPr>
            <a:r>
              <a:rPr lang="ru-RU" altLang="ru-RU" sz="1800" b="1" smtClean="0"/>
              <a:t>Объем:  </a:t>
            </a:r>
            <a:r>
              <a:rPr lang="ru-RU" altLang="ru-RU" sz="1800" smtClean="0"/>
              <a:t>72 уч. часа (очно-40ч, дистанционно-32ч)</a:t>
            </a:r>
          </a:p>
          <a:p>
            <a:pPr marL="0" indent="0">
              <a:buFont typeface="Wingdings" pitchFamily="2" charset="2"/>
              <a:buNone/>
            </a:pPr>
            <a:r>
              <a:rPr lang="ru-RU" altLang="ru-RU" sz="1800" b="1" smtClean="0"/>
              <a:t>Целевая группа</a:t>
            </a:r>
            <a:r>
              <a:rPr lang="ru-RU" altLang="ru-RU" sz="1800" smtClean="0"/>
              <a:t>:  учителя начального и основного общего образования, заместители руководителей по УВР образовательных организаций, методисты.</a:t>
            </a:r>
          </a:p>
          <a:p>
            <a:pPr marL="0" indent="0">
              <a:buFont typeface="Wingdings" pitchFamily="2" charset="2"/>
              <a:buNone/>
            </a:pPr>
            <a:r>
              <a:rPr lang="ru-RU" altLang="ru-RU" sz="1800" b="1" smtClean="0"/>
              <a:t>Преподаватели программы: </a:t>
            </a:r>
            <a:r>
              <a:rPr lang="ru-RU" altLang="ru-RU" sz="1800" smtClean="0"/>
              <a:t>преподаватели КК ИПК, специалисты ЦОКО, заместители директора и педагоги школ г. Красноярска, г. Железногорска, г. Канска</a:t>
            </a:r>
          </a:p>
          <a:p>
            <a:pPr marL="0" indent="0" algn="ctr">
              <a:buFont typeface="Wingdings" pitchFamily="2" charset="2"/>
              <a:buNone/>
            </a:pPr>
            <a:endParaRPr lang="ru-RU" altLang="ru-RU" sz="2000" b="1" smtClean="0"/>
          </a:p>
          <a:p>
            <a:pPr marL="0" indent="0">
              <a:buFont typeface="Wingdings" pitchFamily="2" charset="2"/>
              <a:buNone/>
            </a:pPr>
            <a:endParaRPr lang="ru-RU" altLang="ru-RU" sz="2400" smtClean="0"/>
          </a:p>
          <a:p>
            <a:pPr marL="0" indent="0" algn="ctr">
              <a:buFont typeface="Wingdings" pitchFamily="2" charset="2"/>
              <a:buNone/>
            </a:pPr>
            <a:endParaRPr lang="ru-RU" altLang="ru-RU" sz="3600" b="1" smtClean="0"/>
          </a:p>
        </p:txBody>
      </p:sp>
      <p:sp>
        <p:nvSpPr>
          <p:cNvPr id="99331" name="Прямоугольник 2"/>
          <p:cNvSpPr>
            <a:spLocks noChangeArrowheads="1"/>
          </p:cNvSpPr>
          <p:nvPr/>
        </p:nvSpPr>
        <p:spPr bwMode="auto">
          <a:xfrm>
            <a:off x="2627313" y="0"/>
            <a:ext cx="65166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ru-RU" altLang="ru-RU" sz="3600" b="1">
                <a:solidFill>
                  <a:schemeClr val="bg1"/>
                </a:solidFill>
                <a:latin typeface="Calibri" pitchFamily="34" charset="0"/>
              </a:rPr>
              <a:t>ПРОГРАММА ПОВЫШЕНИЯ КВАЛИФИКАЦИИ</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Содержимое 6"/>
          <p:cNvSpPr>
            <a:spLocks noGrp="1"/>
          </p:cNvSpPr>
          <p:nvPr>
            <p:ph idx="1"/>
          </p:nvPr>
        </p:nvSpPr>
        <p:spPr>
          <a:xfrm>
            <a:off x="323850" y="1268413"/>
            <a:ext cx="8494713" cy="5040312"/>
          </a:xfrm>
        </p:spPr>
        <p:txBody>
          <a:bodyPr/>
          <a:lstStyle/>
          <a:p>
            <a:pPr marL="0" indent="0" algn="ctr">
              <a:buFont typeface="Wingdings" pitchFamily="2" charset="2"/>
              <a:buNone/>
            </a:pPr>
            <a:r>
              <a:rPr lang="ru-RU" altLang="ru-RU" sz="2800" b="1" smtClean="0"/>
              <a:t>Вопросы, поднимаемые в программе:</a:t>
            </a:r>
          </a:p>
          <a:p>
            <a:pPr marL="0" indent="0">
              <a:buFont typeface="Wingdings" pitchFamily="2" charset="2"/>
              <a:buNone/>
            </a:pPr>
            <a:r>
              <a:rPr lang="ru-RU" altLang="ru-RU" sz="2000" smtClean="0"/>
              <a:t>Чем внутриклассное оценивание отличается от других форм контроля/оценки? </a:t>
            </a:r>
          </a:p>
          <a:p>
            <a:pPr marL="0" indent="0">
              <a:buFont typeface="Wingdings" pitchFamily="2" charset="2"/>
              <a:buNone/>
            </a:pPr>
            <a:r>
              <a:rPr lang="ru-RU" altLang="ru-RU" sz="2000" smtClean="0"/>
              <a:t>В чем преимущества внутриклассного оценивания? В чем перспектива внутриклассного оценивания? </a:t>
            </a:r>
          </a:p>
          <a:p>
            <a:pPr marL="0" indent="0">
              <a:buFont typeface="Wingdings" pitchFamily="2" charset="2"/>
              <a:buNone/>
            </a:pPr>
            <a:r>
              <a:rPr lang="ru-RU" altLang="ru-RU" sz="2000" smtClean="0"/>
              <a:t>Что изменить в образовательном процессе, чтобы школьники могли более успешно учиться, а учителя более эффективно преподавать? </a:t>
            </a:r>
          </a:p>
          <a:p>
            <a:pPr marL="0" indent="0">
              <a:buFont typeface="Wingdings" pitchFamily="2" charset="2"/>
              <a:buNone/>
            </a:pPr>
            <a:r>
              <a:rPr lang="ru-RU" altLang="ru-RU" sz="2000" smtClean="0"/>
              <a:t>Для чего необходимо оценивание в школе? </a:t>
            </a:r>
          </a:p>
          <a:p>
            <a:pPr marL="0" indent="0">
              <a:buFont typeface="Wingdings" pitchFamily="2" charset="2"/>
              <a:buNone/>
            </a:pPr>
            <a:r>
              <a:rPr lang="ru-RU" altLang="ru-RU" sz="2000" smtClean="0"/>
              <a:t>Каковы основные характеристики и функции внутриклассного оценивания? </a:t>
            </a:r>
          </a:p>
          <a:p>
            <a:pPr marL="0" indent="0">
              <a:buFont typeface="Wingdings" pitchFamily="2" charset="2"/>
              <a:buNone/>
            </a:pPr>
            <a:r>
              <a:rPr lang="ru-RU" altLang="ru-RU" sz="2000" smtClean="0"/>
              <a:t>Оценивание для обучения возможно в практике любого учителя-предметника? </a:t>
            </a:r>
          </a:p>
          <a:p>
            <a:pPr marL="0" indent="0">
              <a:buFont typeface="Wingdings" pitchFamily="2" charset="2"/>
              <a:buNone/>
            </a:pPr>
            <a:r>
              <a:rPr lang="ru-RU" altLang="ru-RU" sz="2000" smtClean="0"/>
              <a:t>Какими техниками должен/может владеть педагог, чтобы «оценивание» помогало развиваться ученику и самому педагогу?</a:t>
            </a:r>
          </a:p>
          <a:p>
            <a:pPr marL="0" indent="0">
              <a:buFont typeface="Wingdings" pitchFamily="2" charset="2"/>
              <a:buNone/>
            </a:pPr>
            <a:endParaRPr lang="ru-RU" altLang="ru-RU" sz="2000" b="1" smtClean="0"/>
          </a:p>
        </p:txBody>
      </p:sp>
      <p:sp>
        <p:nvSpPr>
          <p:cNvPr id="101379" name="Прямоугольник 2"/>
          <p:cNvSpPr>
            <a:spLocks noChangeArrowheads="1"/>
          </p:cNvSpPr>
          <p:nvPr/>
        </p:nvSpPr>
        <p:spPr bwMode="auto">
          <a:xfrm>
            <a:off x="3348038" y="328613"/>
            <a:ext cx="5948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ru-RU" altLang="ru-RU" sz="2400" b="1">
                <a:solidFill>
                  <a:schemeClr val="bg1"/>
                </a:solidFill>
                <a:latin typeface="Calibri" pitchFamily="34" charset="0"/>
              </a:rPr>
              <a:t> </a:t>
            </a:r>
            <a:endParaRPr lang="ru-RU" altLang="ru-RU" sz="240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Содержимое 6"/>
          <p:cNvSpPr>
            <a:spLocks noGrp="1"/>
          </p:cNvSpPr>
          <p:nvPr>
            <p:ph idx="1"/>
          </p:nvPr>
        </p:nvSpPr>
        <p:spPr>
          <a:xfrm>
            <a:off x="179388" y="1844675"/>
            <a:ext cx="8639175" cy="4608513"/>
          </a:xfrm>
        </p:spPr>
        <p:txBody>
          <a:bodyPr/>
          <a:lstStyle/>
          <a:p>
            <a:pPr marL="0" indent="0" algn="ctr">
              <a:buFont typeface="Wingdings" pitchFamily="2" charset="2"/>
              <a:buNone/>
            </a:pPr>
            <a:r>
              <a:rPr lang="ru-RU" altLang="ru-RU" sz="3600" smtClean="0"/>
              <a:t>Оценка динамики образовательных достижений учащихся </a:t>
            </a:r>
          </a:p>
          <a:p>
            <a:pPr marL="0" indent="0">
              <a:buFont typeface="Wingdings" pitchFamily="2" charset="2"/>
              <a:buNone/>
            </a:pPr>
            <a:endParaRPr lang="ru-RU" altLang="ru-RU" sz="800" b="1" smtClean="0"/>
          </a:p>
          <a:p>
            <a:pPr marL="0" indent="0">
              <a:buFont typeface="Wingdings" pitchFamily="2" charset="2"/>
              <a:buNone/>
            </a:pPr>
            <a:r>
              <a:rPr lang="ru-RU" altLang="ru-RU" sz="1800" b="1" smtClean="0"/>
              <a:t>Форма обучения: </a:t>
            </a:r>
            <a:r>
              <a:rPr lang="ru-RU" altLang="ru-RU" sz="1800" smtClean="0"/>
              <a:t>дистанционная</a:t>
            </a:r>
          </a:p>
          <a:p>
            <a:pPr marL="0" indent="0">
              <a:buFont typeface="Wingdings" pitchFamily="2" charset="2"/>
              <a:buNone/>
            </a:pPr>
            <a:r>
              <a:rPr lang="ru-RU" altLang="ru-RU" sz="1800" b="1" smtClean="0"/>
              <a:t>Объем:  </a:t>
            </a:r>
            <a:r>
              <a:rPr lang="ru-RU" altLang="ru-RU" sz="1800" smtClean="0"/>
              <a:t>24 уч. часа</a:t>
            </a:r>
          </a:p>
          <a:p>
            <a:pPr marL="0" indent="0">
              <a:buFont typeface="Wingdings" pitchFamily="2" charset="2"/>
              <a:buNone/>
            </a:pPr>
            <a:r>
              <a:rPr lang="ru-RU" altLang="ru-RU" sz="1800" b="1" smtClean="0"/>
              <a:t>Целевая группа</a:t>
            </a:r>
            <a:r>
              <a:rPr lang="ru-RU" altLang="ru-RU" sz="1800" smtClean="0"/>
              <a:t>: учителя предметники основного общего образования: математики, русского языка и литературы, естествознания (без учителей химии и физики), истории и обществознания </a:t>
            </a:r>
          </a:p>
          <a:p>
            <a:pPr marL="0" indent="0">
              <a:buFont typeface="Wingdings" pitchFamily="2" charset="2"/>
              <a:buNone/>
            </a:pPr>
            <a:r>
              <a:rPr lang="ru-RU" altLang="ru-RU" sz="1800" b="1" smtClean="0"/>
              <a:t>Преподаватели программы: </a:t>
            </a:r>
            <a:r>
              <a:rPr lang="ru-RU" altLang="ru-RU" sz="1800" smtClean="0"/>
              <a:t>преподаватели КК ИПК, специалисты ЦОКО, заместители директора и педагоги школ г. Красноярска</a:t>
            </a:r>
          </a:p>
          <a:p>
            <a:pPr marL="0" indent="0" algn="ctr">
              <a:buFont typeface="Wingdings" pitchFamily="2" charset="2"/>
              <a:buNone/>
            </a:pPr>
            <a:endParaRPr lang="ru-RU" altLang="ru-RU" sz="2000" b="1" smtClean="0"/>
          </a:p>
          <a:p>
            <a:pPr marL="0" indent="0">
              <a:buFont typeface="Wingdings" pitchFamily="2" charset="2"/>
              <a:buNone/>
            </a:pPr>
            <a:endParaRPr lang="ru-RU" altLang="ru-RU" sz="2400" smtClean="0"/>
          </a:p>
          <a:p>
            <a:pPr marL="0" indent="0" algn="ctr">
              <a:buFont typeface="Wingdings" pitchFamily="2" charset="2"/>
              <a:buNone/>
            </a:pPr>
            <a:endParaRPr lang="ru-RU" altLang="ru-RU" sz="3600" b="1" smtClean="0"/>
          </a:p>
        </p:txBody>
      </p:sp>
      <p:sp>
        <p:nvSpPr>
          <p:cNvPr id="103427" name="Прямоугольник 2"/>
          <p:cNvSpPr>
            <a:spLocks noChangeArrowheads="1"/>
          </p:cNvSpPr>
          <p:nvPr/>
        </p:nvSpPr>
        <p:spPr bwMode="auto">
          <a:xfrm>
            <a:off x="2627313" y="0"/>
            <a:ext cx="65166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ru-RU" altLang="ru-RU" sz="3600" b="1">
                <a:solidFill>
                  <a:schemeClr val="bg1"/>
                </a:solidFill>
                <a:latin typeface="Calibri" pitchFamily="34" charset="0"/>
              </a:rPr>
              <a:t>ПРОГРАММА ПОВЫШЕНИЯ КВАЛИФИКАЦИИ</a:t>
            </a:r>
            <a:endParaRPr lang="ru-RU" altLang="ru-RU" sz="360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Содержимое 6"/>
          <p:cNvSpPr>
            <a:spLocks noGrp="1"/>
          </p:cNvSpPr>
          <p:nvPr>
            <p:ph idx="1"/>
          </p:nvPr>
        </p:nvSpPr>
        <p:spPr>
          <a:xfrm>
            <a:off x="107950" y="1268413"/>
            <a:ext cx="8710613" cy="5040312"/>
          </a:xfrm>
        </p:spPr>
        <p:txBody>
          <a:bodyPr/>
          <a:lstStyle/>
          <a:p>
            <a:pPr marL="0" indent="0" algn="ctr">
              <a:buFont typeface="Wingdings" pitchFamily="2" charset="2"/>
              <a:buNone/>
            </a:pPr>
            <a:r>
              <a:rPr lang="ru-RU" altLang="ru-RU" sz="2800" b="1" smtClean="0"/>
              <a:t>Вопросы, поднимаемые в программе:</a:t>
            </a:r>
          </a:p>
          <a:p>
            <a:pPr marL="0" indent="0">
              <a:buFont typeface="Wingdings" pitchFamily="2" charset="2"/>
              <a:buNone/>
            </a:pPr>
            <a:r>
              <a:rPr lang="ru-RU" altLang="ru-RU" sz="1800" smtClean="0"/>
              <a:t>Оценка динамики образовательных результатов учеников – требование или необходимость? </a:t>
            </a:r>
          </a:p>
          <a:p>
            <a:pPr marL="0" indent="0">
              <a:buFont typeface="Wingdings" pitchFamily="2" charset="2"/>
              <a:buNone/>
            </a:pPr>
            <a:r>
              <a:rPr lang="ru-RU" altLang="ru-RU" sz="1800" smtClean="0"/>
              <a:t>Какие инструменты и процедуры позволяют оценивать динамику образовательных результатов (читательская грамотность)? </a:t>
            </a:r>
          </a:p>
          <a:p>
            <a:pPr marL="0" indent="0">
              <a:buFont typeface="Wingdings" pitchFamily="2" charset="2"/>
              <a:buNone/>
            </a:pPr>
            <a:r>
              <a:rPr lang="ru-RU" altLang="ru-RU" sz="1800" smtClean="0"/>
              <a:t>Для чего нужны результаты оценки динамики образовательных результатов ученику, родителям, учителю, администрации школы?  Как с ними работать? </a:t>
            </a:r>
          </a:p>
          <a:p>
            <a:pPr marL="0" indent="0">
              <a:buFont typeface="Wingdings" pitchFamily="2" charset="2"/>
              <a:buNone/>
            </a:pPr>
            <a:r>
              <a:rPr lang="ru-RU" altLang="ru-RU" sz="1800" smtClean="0"/>
              <a:t>Какова система заданий, позволяющая обеспечивать образовательное продвижение ученика? </a:t>
            </a:r>
          </a:p>
          <a:p>
            <a:pPr marL="0" indent="0">
              <a:buFont typeface="Wingdings" pitchFamily="2" charset="2"/>
              <a:buNone/>
            </a:pPr>
            <a:r>
              <a:rPr lang="ru-RU" altLang="ru-RU" sz="1800" smtClean="0"/>
              <a:t>Как учитывать результаты оценки динамики образовательных результатов при проектировании уроков? </a:t>
            </a:r>
          </a:p>
          <a:p>
            <a:pPr marL="0" indent="0">
              <a:buFont typeface="Wingdings" pitchFamily="2" charset="2"/>
              <a:buNone/>
            </a:pPr>
            <a:r>
              <a:rPr lang="ru-RU" altLang="ru-RU" sz="1800" smtClean="0"/>
              <a:t>Как меняется образовательная практика учителя, школы, в которых используется оценка динамики образовательных результатов учеников (на примере читательской грамотности)? </a:t>
            </a:r>
          </a:p>
          <a:p>
            <a:pPr marL="0" indent="0">
              <a:buFont typeface="Wingdings" pitchFamily="2" charset="2"/>
              <a:buNone/>
            </a:pPr>
            <a:endParaRPr lang="ru-RU" altLang="ru-RU" sz="1800" b="1" smtClean="0"/>
          </a:p>
        </p:txBody>
      </p:sp>
      <p:sp>
        <p:nvSpPr>
          <p:cNvPr id="105475" name="Прямоугольник 2"/>
          <p:cNvSpPr>
            <a:spLocks noChangeArrowheads="1"/>
          </p:cNvSpPr>
          <p:nvPr/>
        </p:nvSpPr>
        <p:spPr bwMode="auto">
          <a:xfrm>
            <a:off x="3348038" y="328613"/>
            <a:ext cx="5948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ru-RU" altLang="ru-RU" sz="2400" b="1">
                <a:solidFill>
                  <a:schemeClr val="bg1"/>
                </a:solidFill>
                <a:latin typeface="Calibri" pitchFamily="34" charset="0"/>
              </a:rPr>
              <a:t> </a:t>
            </a:r>
            <a:endParaRPr lang="ru-RU" altLang="ru-RU" sz="240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Содержимое 6"/>
          <p:cNvSpPr>
            <a:spLocks noGrp="1"/>
          </p:cNvSpPr>
          <p:nvPr>
            <p:ph idx="1"/>
          </p:nvPr>
        </p:nvSpPr>
        <p:spPr>
          <a:xfrm>
            <a:off x="179388" y="1235075"/>
            <a:ext cx="8639175" cy="5073650"/>
          </a:xfrm>
        </p:spPr>
        <p:txBody>
          <a:bodyPr/>
          <a:lstStyle/>
          <a:p>
            <a:pPr marL="0" indent="0" algn="ctr">
              <a:buFont typeface="Wingdings" pitchFamily="2" charset="2"/>
              <a:buNone/>
            </a:pPr>
            <a:r>
              <a:rPr lang="ru-RU" altLang="ru-RU" sz="3600" b="1" smtClean="0"/>
              <a:t>Программы  стажировок</a:t>
            </a:r>
          </a:p>
          <a:p>
            <a:pPr marL="0" indent="0">
              <a:buFont typeface="Wingdings" pitchFamily="2" charset="2"/>
              <a:buNone/>
            </a:pPr>
            <a:r>
              <a:rPr lang="ru-RU" altLang="ru-RU" sz="2400" b="1" smtClean="0"/>
              <a:t>«Поддерживающее оценивание: работа с предметными, метапредметными и личностными результатами в начальной школе» </a:t>
            </a:r>
            <a:r>
              <a:rPr lang="ru-RU" altLang="ru-RU" sz="2000" smtClean="0"/>
              <a:t>на базе  МАОУ «КУГ №1 – Универс»</a:t>
            </a:r>
          </a:p>
          <a:p>
            <a:pPr marL="0" indent="0">
              <a:buFont typeface="Wingdings" pitchFamily="2" charset="2"/>
              <a:buNone/>
            </a:pPr>
            <a:endParaRPr lang="ru-RU" altLang="ru-RU" sz="800" smtClean="0"/>
          </a:p>
          <a:p>
            <a:pPr marL="0" indent="0">
              <a:buFont typeface="Wingdings" pitchFamily="2" charset="2"/>
              <a:buNone/>
            </a:pPr>
            <a:r>
              <a:rPr lang="ru-RU" altLang="ru-RU" sz="2400" b="1" smtClean="0"/>
              <a:t>«Поддерживающее оценивание: практика работы с техниками формирующего оценивания в начальной школе»  </a:t>
            </a:r>
          </a:p>
          <a:p>
            <a:pPr marL="0" indent="0">
              <a:buFont typeface="Wingdings" pitchFamily="2" charset="2"/>
              <a:buNone/>
            </a:pPr>
            <a:r>
              <a:rPr lang="ru-RU" altLang="ru-RU" sz="2400" smtClean="0"/>
              <a:t>на базе МАОУ «Гимназия №1» г. Канска</a:t>
            </a:r>
          </a:p>
          <a:p>
            <a:pPr marL="0" indent="0">
              <a:buFont typeface="Wingdings" pitchFamily="2" charset="2"/>
              <a:buNone/>
            </a:pPr>
            <a:r>
              <a:rPr lang="ru-RU" altLang="ru-RU" sz="1600" b="1" smtClean="0"/>
              <a:t>Форма обучения: </a:t>
            </a:r>
            <a:r>
              <a:rPr lang="ru-RU" altLang="ru-RU" sz="1600" smtClean="0"/>
              <a:t>очная			</a:t>
            </a:r>
            <a:r>
              <a:rPr lang="ru-RU" altLang="ru-RU" sz="1600" b="1" smtClean="0"/>
              <a:t>Объем:  </a:t>
            </a:r>
            <a:r>
              <a:rPr lang="ru-RU" altLang="ru-RU" sz="1600" smtClean="0"/>
              <a:t>72 уч. часа</a:t>
            </a:r>
          </a:p>
          <a:p>
            <a:pPr marL="0" indent="0">
              <a:buFont typeface="Wingdings" pitchFamily="2" charset="2"/>
              <a:buNone/>
            </a:pPr>
            <a:r>
              <a:rPr lang="ru-RU" altLang="ru-RU" sz="1600" b="1" smtClean="0"/>
              <a:t>Целевая группа</a:t>
            </a:r>
            <a:r>
              <a:rPr lang="ru-RU" altLang="ru-RU" sz="1600" smtClean="0"/>
              <a:t>: школьные команды (учителя начальных классов+заместитель директора школы по учебно-воспитательной работе)</a:t>
            </a:r>
          </a:p>
          <a:p>
            <a:pPr marL="0" indent="0">
              <a:buFont typeface="Wingdings" pitchFamily="2" charset="2"/>
              <a:buNone/>
            </a:pPr>
            <a:r>
              <a:rPr lang="ru-RU" altLang="ru-RU" sz="1600" b="1" smtClean="0"/>
              <a:t>Преподаватели программы: </a:t>
            </a:r>
          </a:p>
          <a:p>
            <a:pPr marL="0" indent="0">
              <a:buFont typeface="Wingdings" pitchFamily="2" charset="2"/>
              <a:buNone/>
            </a:pPr>
            <a:r>
              <a:rPr lang="ru-RU" altLang="ru-RU" sz="1600" smtClean="0"/>
              <a:t>Команды общеобразовательных организаций стажерских практик ( по необходимости: преподаватели КК ИПК, специалисты ЦОКО)</a:t>
            </a:r>
          </a:p>
          <a:p>
            <a:pPr marL="0" indent="0">
              <a:buFont typeface="Wingdings" pitchFamily="2" charset="2"/>
              <a:buNone/>
            </a:pPr>
            <a:endParaRPr lang="ru-RU" altLang="ru-RU" sz="1600" smtClean="0"/>
          </a:p>
          <a:p>
            <a:pPr marL="0" indent="0" algn="ctr">
              <a:buFont typeface="Wingdings" pitchFamily="2" charset="2"/>
              <a:buNone/>
            </a:pPr>
            <a:endParaRPr lang="ru-RU" altLang="ru-RU" sz="1600" b="1" smtClean="0"/>
          </a:p>
        </p:txBody>
      </p:sp>
      <p:sp>
        <p:nvSpPr>
          <p:cNvPr id="107523" name="Прямоугольник 2"/>
          <p:cNvSpPr>
            <a:spLocks noChangeArrowheads="1"/>
          </p:cNvSpPr>
          <p:nvPr/>
        </p:nvSpPr>
        <p:spPr bwMode="auto">
          <a:xfrm>
            <a:off x="3348038" y="328613"/>
            <a:ext cx="5948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ru-RU" altLang="ru-RU" sz="2400" b="1">
                <a:solidFill>
                  <a:schemeClr val="bg1"/>
                </a:solidFill>
                <a:latin typeface="Calibri" pitchFamily="34" charset="0"/>
              </a:rPr>
              <a:t> </a:t>
            </a:r>
            <a:endParaRPr lang="ru-RU" altLang="ru-RU" sz="240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107950" y="1773238"/>
            <a:ext cx="8710613" cy="4535487"/>
          </a:xfrm>
        </p:spPr>
        <p:txBody>
          <a:bodyPr/>
          <a:lstStyle/>
          <a:p>
            <a:pPr marL="0" indent="0">
              <a:buFont typeface="Wingdings" pitchFamily="2" charset="2"/>
              <a:buNone/>
              <a:defRPr/>
            </a:pPr>
            <a:r>
              <a:rPr lang="ru-RU" sz="2000" b="1" dirty="0" smtClean="0"/>
              <a:t>Цель </a:t>
            </a:r>
            <a:r>
              <a:rPr lang="ru-RU" sz="2000" b="1" dirty="0"/>
              <a:t>программы </a:t>
            </a:r>
            <a:r>
              <a:rPr lang="ru-RU" sz="2000" b="1" dirty="0" smtClean="0"/>
              <a:t>стажировки:</a:t>
            </a:r>
          </a:p>
          <a:p>
            <a:pPr marL="0" indent="0">
              <a:buFont typeface="Wingdings" pitchFamily="2" charset="2"/>
              <a:buNone/>
              <a:defRPr/>
            </a:pPr>
            <a:r>
              <a:rPr lang="ru-RU" sz="2000" dirty="0" smtClean="0"/>
              <a:t>формирование/развитие </a:t>
            </a:r>
            <a:r>
              <a:rPr lang="ru-RU" sz="2000" dirty="0"/>
              <a:t>педагогических компетенций в области оценивания образовательных результатов ФГОС НОО, соответствующих требованиям профессионального стандарта педагога.</a:t>
            </a:r>
          </a:p>
          <a:p>
            <a:pPr marL="0" indent="0">
              <a:buFont typeface="Wingdings" pitchFamily="2" charset="2"/>
              <a:buNone/>
              <a:defRPr/>
            </a:pPr>
            <a:r>
              <a:rPr lang="ru-RU" sz="2000" b="1" dirty="0"/>
              <a:t>Задачи программы:</a:t>
            </a:r>
            <a:endParaRPr lang="ru-RU" sz="2000" dirty="0"/>
          </a:p>
          <a:p>
            <a:pPr>
              <a:buFont typeface="Wingdings" pitchFamily="2" charset="2"/>
              <a:buChar char="§"/>
              <a:defRPr/>
            </a:pPr>
            <a:r>
              <a:rPr lang="ru-RU" sz="1900" dirty="0"/>
              <a:t>Познакомить слушателей с Концепцией региональной системы оценки качества образования НОО</a:t>
            </a:r>
          </a:p>
          <a:p>
            <a:pPr>
              <a:buFont typeface="Wingdings" pitchFamily="2" charset="2"/>
              <a:buChar char="§"/>
              <a:defRPr/>
            </a:pPr>
            <a:r>
              <a:rPr lang="ru-RU" sz="1900" dirty="0"/>
              <a:t>Научить слушателей различать функции оценки (контроль и поддержка)</a:t>
            </a:r>
          </a:p>
          <a:p>
            <a:pPr>
              <a:buFont typeface="Wingdings" pitchFamily="2" charset="2"/>
              <a:buChar char="§"/>
              <a:defRPr/>
            </a:pPr>
            <a:r>
              <a:rPr lang="ru-RU" sz="1900" dirty="0"/>
              <a:t>Научить педагогов различать разные типы результатов и способы их оценки (предметные, </a:t>
            </a:r>
            <a:r>
              <a:rPr lang="ru-RU" sz="1900" dirty="0" err="1"/>
              <a:t>метапредметные</a:t>
            </a:r>
            <a:r>
              <a:rPr lang="ru-RU" sz="1900" dirty="0"/>
              <a:t> и личностные)</a:t>
            </a:r>
          </a:p>
          <a:p>
            <a:pPr>
              <a:buFont typeface="Wingdings" pitchFamily="2" charset="2"/>
              <a:buChar char="§"/>
              <a:defRPr/>
            </a:pPr>
            <a:r>
              <a:rPr lang="ru-RU" sz="1900" dirty="0"/>
              <a:t>Организовать практику работы с новыми формами предъявления результатов</a:t>
            </a:r>
          </a:p>
          <a:p>
            <a:pPr>
              <a:buFont typeface="Wingdings" pitchFamily="2" charset="2"/>
              <a:buChar char="§"/>
              <a:defRPr/>
            </a:pPr>
            <a:r>
              <a:rPr lang="ru-RU" sz="1900" dirty="0"/>
              <a:t>Сформировать у педагогов представление о специфике </a:t>
            </a:r>
            <a:r>
              <a:rPr lang="ru-RU" sz="1900" dirty="0" err="1"/>
              <a:t>внутриклассного</a:t>
            </a:r>
            <a:r>
              <a:rPr lang="ru-RU" sz="1900" dirty="0"/>
              <a:t> оценивания</a:t>
            </a:r>
          </a:p>
          <a:p>
            <a:pPr marL="0" indent="0" algn="ctr">
              <a:buFont typeface="Wingdings" pitchFamily="2" charset="2"/>
              <a:buNone/>
              <a:defRPr/>
            </a:pPr>
            <a:endParaRPr lang="ru-RU" sz="2000" b="1" dirty="0"/>
          </a:p>
        </p:txBody>
      </p:sp>
      <p:sp>
        <p:nvSpPr>
          <p:cNvPr id="109571" name="Прямоугольник 2"/>
          <p:cNvSpPr>
            <a:spLocks noChangeArrowheads="1"/>
          </p:cNvSpPr>
          <p:nvPr/>
        </p:nvSpPr>
        <p:spPr bwMode="auto">
          <a:xfrm>
            <a:off x="3348038" y="328613"/>
            <a:ext cx="5948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ru-RU" altLang="ru-RU" sz="2400" b="1">
                <a:solidFill>
                  <a:schemeClr val="bg1"/>
                </a:solidFill>
                <a:latin typeface="Calibri" pitchFamily="34" charset="0"/>
              </a:rPr>
              <a:t> </a:t>
            </a:r>
            <a:endParaRPr lang="ru-RU" altLang="ru-RU" sz="240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Содержимое 6"/>
          <p:cNvSpPr>
            <a:spLocks noGrp="1"/>
          </p:cNvSpPr>
          <p:nvPr>
            <p:ph idx="1"/>
          </p:nvPr>
        </p:nvSpPr>
        <p:spPr>
          <a:xfrm>
            <a:off x="107950" y="1235075"/>
            <a:ext cx="8978900" cy="5073650"/>
          </a:xfrm>
        </p:spPr>
        <p:txBody>
          <a:bodyPr/>
          <a:lstStyle/>
          <a:p>
            <a:pPr marL="0" indent="0" algn="ctr">
              <a:buFont typeface="Wingdings" pitchFamily="2" charset="2"/>
              <a:buNone/>
            </a:pPr>
            <a:r>
              <a:rPr lang="ru-RU" altLang="ru-RU" sz="3200" b="1" smtClean="0"/>
              <a:t>Основные различия программ стажировок:</a:t>
            </a:r>
          </a:p>
          <a:p>
            <a:pPr marL="0" indent="0" algn="ctr">
              <a:buFont typeface="Wingdings" pitchFamily="2" charset="2"/>
              <a:buNone/>
            </a:pPr>
            <a:endParaRPr lang="ru-RU" altLang="ru-RU" sz="1800" smtClean="0"/>
          </a:p>
        </p:txBody>
      </p:sp>
      <p:sp>
        <p:nvSpPr>
          <p:cNvPr id="111619" name="Прямоугольник 2"/>
          <p:cNvSpPr>
            <a:spLocks noChangeArrowheads="1"/>
          </p:cNvSpPr>
          <p:nvPr/>
        </p:nvSpPr>
        <p:spPr bwMode="auto">
          <a:xfrm>
            <a:off x="3348038" y="328613"/>
            <a:ext cx="5948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ru-RU" altLang="ru-RU" sz="2400" b="1">
                <a:solidFill>
                  <a:schemeClr val="bg1"/>
                </a:solidFill>
                <a:latin typeface="Calibri" pitchFamily="34" charset="0"/>
              </a:rPr>
              <a:t> </a:t>
            </a:r>
            <a:endParaRPr lang="ru-RU" altLang="ru-RU" sz="2400">
              <a:solidFill>
                <a:schemeClr val="bg1"/>
              </a:solidFill>
              <a:latin typeface="Calibri" pitchFamily="34" charset="0"/>
            </a:endParaRPr>
          </a:p>
        </p:txBody>
      </p:sp>
      <p:graphicFrame>
        <p:nvGraphicFramePr>
          <p:cNvPr id="2" name="Таблица 1"/>
          <p:cNvGraphicFramePr>
            <a:graphicFrameLocks noGrp="1"/>
          </p:cNvGraphicFramePr>
          <p:nvPr/>
        </p:nvGraphicFramePr>
        <p:xfrm>
          <a:off x="107950" y="1916113"/>
          <a:ext cx="8978900" cy="4418012"/>
        </p:xfrm>
        <a:graphic>
          <a:graphicData uri="http://schemas.openxmlformats.org/drawingml/2006/table">
            <a:tbl>
              <a:tblPr firstRow="1" bandRow="1">
                <a:tableStyleId>{5C22544A-7EE6-4342-B048-85BDC9FD1C3A}</a:tableStyleId>
              </a:tblPr>
              <a:tblGrid>
                <a:gridCol w="4489450"/>
                <a:gridCol w="4489450"/>
              </a:tblGrid>
              <a:tr h="1618813">
                <a:tc>
                  <a:txBody>
                    <a:bodyPr/>
                    <a:lstStyle/>
                    <a:p>
                      <a:pPr marL="0" indent="0" algn="ctr">
                        <a:buNone/>
                      </a:pPr>
                      <a:r>
                        <a:rPr lang="ru-RU" sz="1800" b="1" dirty="0" smtClean="0">
                          <a:solidFill>
                            <a:schemeClr val="tx1"/>
                          </a:solidFill>
                        </a:rPr>
                        <a:t>«Поддерживающее оценивание: работа с предметными, </a:t>
                      </a:r>
                      <a:r>
                        <a:rPr lang="ru-RU" sz="1800" b="1" dirty="0" err="1" smtClean="0">
                          <a:solidFill>
                            <a:schemeClr val="tx1"/>
                          </a:solidFill>
                        </a:rPr>
                        <a:t>метапредметными</a:t>
                      </a:r>
                      <a:r>
                        <a:rPr lang="ru-RU" sz="1800" b="1" dirty="0" smtClean="0">
                          <a:solidFill>
                            <a:schemeClr val="tx1"/>
                          </a:solidFill>
                        </a:rPr>
                        <a:t> и личностными результатами в начальной школе» </a:t>
                      </a:r>
                    </a:p>
                    <a:p>
                      <a:pPr marL="0" indent="0" algn="ctr">
                        <a:buNone/>
                      </a:pPr>
                      <a:r>
                        <a:rPr lang="ru-RU" sz="1600" dirty="0" smtClean="0">
                          <a:solidFill>
                            <a:schemeClr val="tx1"/>
                          </a:solidFill>
                        </a:rPr>
                        <a:t>на базе  МАОУ «КУГ №1 – </a:t>
                      </a:r>
                      <a:r>
                        <a:rPr lang="ru-RU" sz="1600" dirty="0" err="1" smtClean="0">
                          <a:solidFill>
                            <a:schemeClr val="tx1"/>
                          </a:solidFill>
                        </a:rPr>
                        <a:t>Универс</a:t>
                      </a:r>
                      <a:r>
                        <a:rPr lang="ru-RU" sz="1600" dirty="0" smtClean="0">
                          <a:solidFill>
                            <a:schemeClr val="tx1"/>
                          </a:solidFill>
                        </a:rPr>
                        <a:t>»</a:t>
                      </a:r>
                      <a:endParaRPr lang="ru-RU" sz="1800" dirty="0">
                        <a:solidFill>
                          <a:schemeClr val="tx1"/>
                        </a:solidFill>
                      </a:endParaRPr>
                    </a:p>
                  </a:txBody>
                  <a:tcPr marL="91429" marR="91429" marT="45721" marB="45721"/>
                </a:tc>
                <a:tc>
                  <a:txBody>
                    <a:bodyPr/>
                    <a:lstStyle/>
                    <a:p>
                      <a:pPr marL="0" indent="0" algn="ctr">
                        <a:buNone/>
                      </a:pPr>
                      <a:r>
                        <a:rPr lang="ru-RU" sz="1800" b="1" dirty="0" smtClean="0">
                          <a:solidFill>
                            <a:schemeClr val="tx1"/>
                          </a:solidFill>
                        </a:rPr>
                        <a:t>«Поддерживающее оценивание: практика работы с техниками формирующего оценивания в начальной школе»  </a:t>
                      </a:r>
                    </a:p>
                    <a:p>
                      <a:pPr marL="0" indent="0" algn="ctr">
                        <a:buNone/>
                      </a:pPr>
                      <a:r>
                        <a:rPr lang="ru-RU" sz="1800" dirty="0" smtClean="0">
                          <a:solidFill>
                            <a:schemeClr val="tx1"/>
                          </a:solidFill>
                        </a:rPr>
                        <a:t>на базе МАОУ «Гимназия №1» г. Канска</a:t>
                      </a:r>
                      <a:endParaRPr lang="ru-RU" sz="1800" dirty="0">
                        <a:solidFill>
                          <a:schemeClr val="tx1"/>
                        </a:solidFill>
                      </a:endParaRPr>
                    </a:p>
                  </a:txBody>
                  <a:tcPr marL="91429" marR="91429" marT="45721" marB="45721"/>
                </a:tc>
              </a:tr>
              <a:tr h="2799199">
                <a:tc>
                  <a:txBody>
                    <a:bodyPr/>
                    <a:lstStyle/>
                    <a:p>
                      <a:r>
                        <a:rPr lang="ru-RU" sz="1600" b="1" dirty="0" smtClean="0">
                          <a:solidFill>
                            <a:schemeClr val="tx1"/>
                          </a:solidFill>
                        </a:rPr>
                        <a:t>Основное содержание программы:</a:t>
                      </a:r>
                    </a:p>
                    <a:p>
                      <a:r>
                        <a:rPr lang="ru-RU" sz="1600" b="1" kern="1200" dirty="0" smtClean="0">
                          <a:solidFill>
                            <a:schemeClr val="tx1"/>
                          </a:solidFill>
                          <a:effectLst/>
                          <a:latin typeface="+mn-lt"/>
                          <a:ea typeface="+mn-ea"/>
                          <a:cs typeface="+mn-cs"/>
                        </a:rPr>
                        <a:t>Раздел 1.</a:t>
                      </a:r>
                      <a:r>
                        <a:rPr lang="ru-RU" sz="1600" b="0" kern="1200" dirty="0" smtClean="0">
                          <a:solidFill>
                            <a:schemeClr val="tx1"/>
                          </a:solidFill>
                          <a:effectLst/>
                          <a:latin typeface="+mn-lt"/>
                          <a:ea typeface="+mn-ea"/>
                          <a:cs typeface="+mn-cs"/>
                        </a:rPr>
                        <a:t> Оценка образовательных результатов</a:t>
                      </a:r>
                    </a:p>
                    <a:p>
                      <a:r>
                        <a:rPr lang="ru-RU" sz="1600" b="1" kern="1200" dirty="0" smtClean="0">
                          <a:solidFill>
                            <a:schemeClr val="tx1"/>
                          </a:solidFill>
                          <a:effectLst/>
                          <a:latin typeface="+mn-lt"/>
                          <a:ea typeface="+mn-ea"/>
                          <a:cs typeface="+mn-cs"/>
                        </a:rPr>
                        <a:t>Раздел 2. </a:t>
                      </a:r>
                      <a:r>
                        <a:rPr lang="ru-RU" sz="1600" b="0" kern="1200" dirty="0" smtClean="0">
                          <a:solidFill>
                            <a:schemeClr val="tx1"/>
                          </a:solidFill>
                          <a:effectLst/>
                          <a:latin typeface="+mn-lt"/>
                          <a:ea typeface="+mn-ea"/>
                          <a:cs typeface="+mn-cs"/>
                        </a:rPr>
                        <a:t>Формы представления образовательных результатов</a:t>
                      </a:r>
                    </a:p>
                    <a:p>
                      <a:r>
                        <a:rPr lang="ru-RU" sz="1600" b="1" kern="1200" dirty="0" smtClean="0">
                          <a:solidFill>
                            <a:schemeClr val="tx1"/>
                          </a:solidFill>
                          <a:effectLst/>
                          <a:latin typeface="+mn-lt"/>
                          <a:ea typeface="+mn-ea"/>
                          <a:cs typeface="+mn-cs"/>
                        </a:rPr>
                        <a:t>Раздел 3. </a:t>
                      </a:r>
                      <a:r>
                        <a:rPr lang="ru-RU" sz="1600" b="0" kern="1200" dirty="0" smtClean="0">
                          <a:solidFill>
                            <a:schemeClr val="tx1"/>
                          </a:solidFill>
                          <a:effectLst/>
                          <a:latin typeface="+mn-lt"/>
                          <a:ea typeface="+mn-ea"/>
                          <a:cs typeface="+mn-cs"/>
                        </a:rPr>
                        <a:t>Освоение техник </a:t>
                      </a:r>
                      <a:r>
                        <a:rPr lang="ru-RU" sz="1600" b="0" kern="1200" dirty="0" err="1" smtClean="0">
                          <a:solidFill>
                            <a:schemeClr val="tx1"/>
                          </a:solidFill>
                          <a:effectLst/>
                          <a:latin typeface="+mn-lt"/>
                          <a:ea typeface="+mn-ea"/>
                          <a:cs typeface="+mn-cs"/>
                        </a:rPr>
                        <a:t>внутриклассного</a:t>
                      </a:r>
                      <a:r>
                        <a:rPr lang="ru-RU" sz="1600" b="0" kern="1200" dirty="0" smtClean="0">
                          <a:solidFill>
                            <a:schemeClr val="tx1"/>
                          </a:solidFill>
                          <a:effectLst/>
                          <a:latin typeface="+mn-lt"/>
                          <a:ea typeface="+mn-ea"/>
                          <a:cs typeface="+mn-cs"/>
                        </a:rPr>
                        <a:t> оценивания (</a:t>
                      </a:r>
                      <a:r>
                        <a:rPr lang="ru-RU" sz="1600" b="0" kern="1200" dirty="0" err="1" smtClean="0">
                          <a:solidFill>
                            <a:schemeClr val="tx1"/>
                          </a:solidFill>
                          <a:effectLst/>
                          <a:latin typeface="+mn-lt"/>
                          <a:ea typeface="+mn-ea"/>
                          <a:cs typeface="+mn-cs"/>
                        </a:rPr>
                        <a:t>критериальное</a:t>
                      </a:r>
                      <a:r>
                        <a:rPr lang="ru-RU" sz="1600" b="0" kern="1200" dirty="0" smtClean="0">
                          <a:solidFill>
                            <a:schemeClr val="tx1"/>
                          </a:solidFill>
                          <a:effectLst/>
                          <a:latin typeface="+mn-lt"/>
                          <a:ea typeface="+mn-ea"/>
                          <a:cs typeface="+mn-cs"/>
                        </a:rPr>
                        <a:t> оценивание)</a:t>
                      </a:r>
                    </a:p>
                    <a:p>
                      <a:r>
                        <a:rPr lang="ru-RU" sz="1600" b="1" kern="1200" dirty="0" smtClean="0">
                          <a:solidFill>
                            <a:schemeClr val="tx1"/>
                          </a:solidFill>
                          <a:effectLst/>
                          <a:latin typeface="+mn-lt"/>
                          <a:ea typeface="+mn-ea"/>
                          <a:cs typeface="+mn-cs"/>
                        </a:rPr>
                        <a:t>Раздел 4.</a:t>
                      </a:r>
                      <a:r>
                        <a:rPr lang="ru-RU" sz="1600" b="0" kern="1200" dirty="0" smtClean="0">
                          <a:solidFill>
                            <a:schemeClr val="tx1"/>
                          </a:solidFill>
                          <a:effectLst/>
                          <a:latin typeface="+mn-lt"/>
                          <a:ea typeface="+mn-ea"/>
                          <a:cs typeface="+mn-cs"/>
                        </a:rPr>
                        <a:t> Новые формы и способы профессионального взаимодействия педагогов начальной школы (методика «</a:t>
                      </a:r>
                      <a:r>
                        <a:rPr lang="ru-RU" sz="1600" b="0" kern="1200" dirty="0" err="1" smtClean="0">
                          <a:solidFill>
                            <a:schemeClr val="tx1"/>
                          </a:solidFill>
                          <a:effectLst/>
                          <a:latin typeface="+mn-lt"/>
                          <a:ea typeface="+mn-ea"/>
                          <a:cs typeface="+mn-cs"/>
                        </a:rPr>
                        <a:t>Lesson</a:t>
                      </a:r>
                      <a:r>
                        <a:rPr lang="ru-RU" sz="1600" b="0" kern="1200" dirty="0" smtClean="0">
                          <a:solidFill>
                            <a:schemeClr val="tx1"/>
                          </a:solidFill>
                          <a:effectLst/>
                          <a:latin typeface="+mn-lt"/>
                          <a:ea typeface="+mn-ea"/>
                          <a:cs typeface="+mn-cs"/>
                        </a:rPr>
                        <a:t> </a:t>
                      </a:r>
                      <a:r>
                        <a:rPr lang="ru-RU" sz="1600" b="0" kern="1200" dirty="0" err="1" smtClean="0">
                          <a:solidFill>
                            <a:schemeClr val="tx1"/>
                          </a:solidFill>
                          <a:effectLst/>
                          <a:latin typeface="+mn-lt"/>
                          <a:ea typeface="+mn-ea"/>
                          <a:cs typeface="+mn-cs"/>
                        </a:rPr>
                        <a:t>study</a:t>
                      </a:r>
                      <a:r>
                        <a:rPr lang="ru-RU" sz="1600" b="0" kern="1200" dirty="0" smtClean="0">
                          <a:solidFill>
                            <a:schemeClr val="tx1"/>
                          </a:solidFill>
                          <a:effectLst/>
                          <a:latin typeface="+mn-lt"/>
                          <a:ea typeface="+mn-ea"/>
                          <a:cs typeface="+mn-cs"/>
                        </a:rPr>
                        <a:t>»)</a:t>
                      </a:r>
                    </a:p>
                    <a:p>
                      <a:r>
                        <a:rPr lang="ru-RU" sz="1600" b="1" kern="1200" dirty="0" smtClean="0">
                          <a:solidFill>
                            <a:schemeClr val="tx1"/>
                          </a:solidFill>
                          <a:effectLst/>
                          <a:latin typeface="+mn-lt"/>
                          <a:ea typeface="+mn-ea"/>
                          <a:cs typeface="+mn-cs"/>
                        </a:rPr>
                        <a:t>Раздел 5. </a:t>
                      </a:r>
                      <a:r>
                        <a:rPr lang="ru-RU" sz="1600" b="0" kern="1200" dirty="0" smtClean="0">
                          <a:solidFill>
                            <a:schemeClr val="tx1"/>
                          </a:solidFill>
                          <a:effectLst/>
                          <a:latin typeface="+mn-lt"/>
                          <a:ea typeface="+mn-ea"/>
                          <a:cs typeface="+mn-cs"/>
                        </a:rPr>
                        <a:t>Рефлексия</a:t>
                      </a:r>
                      <a:endParaRPr lang="ru-RU" sz="1600" dirty="0">
                        <a:solidFill>
                          <a:schemeClr val="tx1"/>
                        </a:solidFill>
                      </a:endParaRPr>
                    </a:p>
                  </a:txBody>
                  <a:tcPr marL="91429" marR="91429" marT="45721" marB="45721"/>
                </a:tc>
                <a:tc>
                  <a:txBody>
                    <a:bodyPr/>
                    <a:lstStyle/>
                    <a:p>
                      <a:r>
                        <a:rPr lang="ru-RU" sz="1600" b="1" dirty="0" smtClean="0">
                          <a:solidFill>
                            <a:schemeClr val="tx1"/>
                          </a:solidFill>
                        </a:rPr>
                        <a:t>Основное содержание программы:</a:t>
                      </a:r>
                    </a:p>
                    <a:p>
                      <a:r>
                        <a:rPr lang="ru-RU" sz="1600" b="1" kern="1200" dirty="0" smtClean="0">
                          <a:solidFill>
                            <a:schemeClr val="tx1"/>
                          </a:solidFill>
                          <a:effectLst/>
                          <a:latin typeface="+mn-lt"/>
                          <a:ea typeface="+mn-ea"/>
                          <a:cs typeface="+mn-cs"/>
                        </a:rPr>
                        <a:t>Раздел 1.</a:t>
                      </a:r>
                      <a:r>
                        <a:rPr lang="ru-RU" sz="1600" b="0" kern="1200" dirty="0" smtClean="0">
                          <a:solidFill>
                            <a:schemeClr val="tx1"/>
                          </a:solidFill>
                          <a:effectLst/>
                          <a:latin typeface="+mn-lt"/>
                          <a:ea typeface="+mn-ea"/>
                          <a:cs typeface="+mn-cs"/>
                        </a:rPr>
                        <a:t> Оценка образовательных результатов</a:t>
                      </a:r>
                    </a:p>
                    <a:p>
                      <a:r>
                        <a:rPr lang="ru-RU" sz="1600" b="1" kern="1200" dirty="0" smtClean="0">
                          <a:solidFill>
                            <a:schemeClr val="tx1"/>
                          </a:solidFill>
                          <a:effectLst/>
                          <a:latin typeface="+mn-lt"/>
                          <a:ea typeface="+mn-ea"/>
                          <a:cs typeface="+mn-cs"/>
                        </a:rPr>
                        <a:t>Раздел 2. </a:t>
                      </a:r>
                      <a:r>
                        <a:rPr lang="ru-RU" sz="1600" b="0" kern="1200" dirty="0" smtClean="0">
                          <a:solidFill>
                            <a:schemeClr val="tx1"/>
                          </a:solidFill>
                          <a:effectLst/>
                          <a:latin typeface="+mn-lt"/>
                          <a:ea typeface="+mn-ea"/>
                          <a:cs typeface="+mn-cs"/>
                        </a:rPr>
                        <a:t>Формы представления образовательных результатов</a:t>
                      </a:r>
                    </a:p>
                    <a:p>
                      <a:r>
                        <a:rPr lang="ru-RU" sz="1600" b="1" kern="1200" dirty="0" smtClean="0">
                          <a:solidFill>
                            <a:schemeClr val="tx1"/>
                          </a:solidFill>
                          <a:effectLst/>
                          <a:latin typeface="+mn-lt"/>
                          <a:ea typeface="+mn-ea"/>
                          <a:cs typeface="+mn-cs"/>
                        </a:rPr>
                        <a:t>Раздел 3. </a:t>
                      </a:r>
                      <a:r>
                        <a:rPr lang="ru-RU" sz="1600" b="0" kern="1200" dirty="0" smtClean="0">
                          <a:solidFill>
                            <a:schemeClr val="tx1"/>
                          </a:solidFill>
                          <a:effectLst/>
                          <a:latin typeface="+mn-lt"/>
                          <a:ea typeface="+mn-ea"/>
                          <a:cs typeface="+mn-cs"/>
                        </a:rPr>
                        <a:t>Освоение техник </a:t>
                      </a:r>
                      <a:r>
                        <a:rPr lang="ru-RU" sz="1600" b="0" kern="1200" dirty="0" err="1" smtClean="0">
                          <a:solidFill>
                            <a:schemeClr val="tx1"/>
                          </a:solidFill>
                          <a:effectLst/>
                          <a:latin typeface="+mn-lt"/>
                          <a:ea typeface="+mn-ea"/>
                          <a:cs typeface="+mn-cs"/>
                        </a:rPr>
                        <a:t>внутриклассного</a:t>
                      </a:r>
                      <a:r>
                        <a:rPr lang="ru-RU" sz="1600" b="0" kern="1200" dirty="0" smtClean="0">
                          <a:solidFill>
                            <a:schemeClr val="tx1"/>
                          </a:solidFill>
                          <a:effectLst/>
                          <a:latin typeface="+mn-lt"/>
                          <a:ea typeface="+mn-ea"/>
                          <a:cs typeface="+mn-cs"/>
                        </a:rPr>
                        <a:t> оценивания (формирующее оценивание)</a:t>
                      </a:r>
                    </a:p>
                    <a:p>
                      <a:r>
                        <a:rPr lang="ru-RU" sz="1600" b="1" kern="1200" dirty="0" smtClean="0">
                          <a:solidFill>
                            <a:schemeClr val="tx1"/>
                          </a:solidFill>
                          <a:effectLst/>
                          <a:latin typeface="+mn-lt"/>
                          <a:ea typeface="+mn-ea"/>
                          <a:cs typeface="+mn-cs"/>
                        </a:rPr>
                        <a:t>Раздел 4.</a:t>
                      </a:r>
                      <a:r>
                        <a:rPr lang="ru-RU" sz="1600" b="0" kern="1200" dirty="0" smtClean="0">
                          <a:solidFill>
                            <a:schemeClr val="tx1"/>
                          </a:solidFill>
                          <a:effectLst/>
                          <a:latin typeface="+mn-lt"/>
                          <a:ea typeface="+mn-ea"/>
                          <a:cs typeface="+mn-cs"/>
                        </a:rPr>
                        <a:t> Планирование работы учителя на основе анализа результатов оценочных процедур (для педагогов НОО) </a:t>
                      </a:r>
                    </a:p>
                    <a:p>
                      <a:r>
                        <a:rPr lang="ru-RU" sz="1600" b="1" kern="1200" dirty="0" smtClean="0">
                          <a:solidFill>
                            <a:schemeClr val="tx1"/>
                          </a:solidFill>
                          <a:effectLst/>
                          <a:latin typeface="+mn-lt"/>
                          <a:ea typeface="+mn-ea"/>
                          <a:cs typeface="+mn-cs"/>
                        </a:rPr>
                        <a:t>Раздел 5. </a:t>
                      </a:r>
                      <a:r>
                        <a:rPr lang="ru-RU" sz="1600" b="0" kern="1200" dirty="0" smtClean="0">
                          <a:solidFill>
                            <a:schemeClr val="tx1"/>
                          </a:solidFill>
                          <a:effectLst/>
                          <a:latin typeface="+mn-lt"/>
                          <a:ea typeface="+mn-ea"/>
                          <a:cs typeface="+mn-cs"/>
                        </a:rPr>
                        <a:t>Рефлексия</a:t>
                      </a:r>
                      <a:endParaRPr lang="ru-RU" sz="1600" dirty="0"/>
                    </a:p>
                  </a:txBody>
                  <a:tcPr marL="91429" marR="91429" marT="45721" marB="45721"/>
                </a:tc>
              </a:tr>
            </a:tbl>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Заголовок 4"/>
          <p:cNvSpPr>
            <a:spLocks noGrp="1"/>
          </p:cNvSpPr>
          <p:nvPr>
            <p:ph type="ctrTitle" idx="4294967295"/>
          </p:nvPr>
        </p:nvSpPr>
        <p:spPr>
          <a:xfrm>
            <a:off x="2555875" y="0"/>
            <a:ext cx="6588125" cy="1125538"/>
          </a:xfrm>
        </p:spPr>
        <p:txBody>
          <a:bodyPr/>
          <a:lstStyle/>
          <a:p>
            <a:pPr eaLnBrk="1" hangingPunct="1"/>
            <a:r>
              <a:rPr lang="ru-RU" altLang="ru-RU" sz="3200" b="1" smtClean="0"/>
              <a:t>ПРОГРАММЫ ПОВЫШЕНИЯ КВАЛИФИКАЦИИ</a:t>
            </a:r>
          </a:p>
        </p:txBody>
      </p:sp>
      <p:sp>
        <p:nvSpPr>
          <p:cNvPr id="113667" name="Подзаголовок 5"/>
          <p:cNvSpPr>
            <a:spLocks noGrp="1"/>
          </p:cNvSpPr>
          <p:nvPr>
            <p:ph type="subTitle" idx="4294967295"/>
          </p:nvPr>
        </p:nvSpPr>
        <p:spPr>
          <a:xfrm>
            <a:off x="284163" y="3122613"/>
            <a:ext cx="8751887" cy="2727325"/>
          </a:xfrm>
        </p:spPr>
        <p:txBody>
          <a:bodyPr/>
          <a:lstStyle/>
          <a:p>
            <a:pPr marL="457200" indent="-457200" eaLnBrk="1" hangingPunct="1">
              <a:buFont typeface="Wingdings" pitchFamily="2" charset="2"/>
              <a:buAutoNum type="arabicPeriod"/>
            </a:pPr>
            <a:r>
              <a:rPr lang="ru-RU" altLang="ru-RU" sz="2400" smtClean="0"/>
              <a:t>«Мониторинг индивидуального прогресса учащихся</a:t>
            </a:r>
            <a:br>
              <a:rPr lang="ru-RU" altLang="ru-RU" sz="2400" smtClean="0"/>
            </a:br>
            <a:r>
              <a:rPr lang="ru-RU" altLang="ru-RU" sz="2400" smtClean="0"/>
              <a:t>(</a:t>
            </a:r>
            <a:r>
              <a:rPr lang="ru-RU" altLang="ru-RU" sz="2400" b="1" smtClean="0"/>
              <a:t>технология «Дельта»</a:t>
            </a:r>
            <a:r>
              <a:rPr lang="ru-RU" altLang="ru-RU" sz="2400" smtClean="0"/>
              <a:t>)»  - 72 часа</a:t>
            </a:r>
          </a:p>
          <a:p>
            <a:pPr marL="457200" indent="-457200" eaLnBrk="1" hangingPunct="1">
              <a:buFont typeface="Wingdings" pitchFamily="2" charset="2"/>
              <a:buAutoNum type="arabicPeriod"/>
            </a:pPr>
            <a:r>
              <a:rPr lang="ru-RU" altLang="ru-RU" sz="2400" smtClean="0"/>
              <a:t>«Мониторинг индивидуального прогресса учащихся</a:t>
            </a:r>
            <a:br>
              <a:rPr lang="ru-RU" altLang="ru-RU" sz="2400" smtClean="0"/>
            </a:br>
            <a:r>
              <a:rPr lang="ru-RU" altLang="ru-RU" sz="2400" smtClean="0"/>
              <a:t>(</a:t>
            </a:r>
            <a:r>
              <a:rPr lang="ru-RU" altLang="ru-RU" sz="2400" b="1" smtClean="0"/>
              <a:t>анализ результатов </a:t>
            </a:r>
            <a:r>
              <a:rPr lang="ru-RU" altLang="ru-RU" sz="2400" smtClean="0"/>
              <a:t>диагностики «Дельта»)» - 72 часа</a:t>
            </a:r>
          </a:p>
          <a:p>
            <a:pPr marL="457200" indent="-457200" eaLnBrk="1" hangingPunct="1">
              <a:buFont typeface="Wingdings" pitchFamily="2" charset="2"/>
              <a:buAutoNum type="arabicPeriod"/>
            </a:pPr>
            <a:r>
              <a:rPr lang="ru-RU" altLang="ru-RU" sz="2400" smtClean="0"/>
              <a:t>«Мониторинг индивидуального прогресса учащихся</a:t>
            </a:r>
            <a:br>
              <a:rPr lang="ru-RU" altLang="ru-RU" sz="2400" smtClean="0"/>
            </a:br>
            <a:r>
              <a:rPr lang="ru-RU" altLang="ru-RU" sz="2400" smtClean="0"/>
              <a:t>(технология «Дельта» – </a:t>
            </a:r>
            <a:r>
              <a:rPr lang="ru-RU" altLang="ru-RU" sz="2400" b="1" smtClean="0"/>
              <a:t>методика проверки тестовых работ</a:t>
            </a:r>
            <a:r>
              <a:rPr lang="ru-RU" altLang="ru-RU" sz="2400" smtClean="0"/>
              <a:t>)» - 144 часа</a:t>
            </a:r>
          </a:p>
        </p:txBody>
      </p:sp>
      <p:sp>
        <p:nvSpPr>
          <p:cNvPr id="4" name="Заголовок 4"/>
          <p:cNvSpPr txBox="1">
            <a:spLocks/>
          </p:cNvSpPr>
          <p:nvPr/>
        </p:nvSpPr>
        <p:spPr bwMode="auto">
          <a:xfrm>
            <a:off x="284163" y="1736725"/>
            <a:ext cx="8751887"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Optima Cyr"/>
              </a:defRPr>
            </a:lvl2pPr>
            <a:lvl3pPr algn="l" rtl="0" eaLnBrk="0" fontAlgn="base" hangingPunct="0">
              <a:spcBef>
                <a:spcPct val="0"/>
              </a:spcBef>
              <a:spcAft>
                <a:spcPct val="0"/>
              </a:spcAft>
              <a:defRPr sz="4000">
                <a:solidFill>
                  <a:schemeClr val="bg1"/>
                </a:solidFill>
                <a:latin typeface="Optima Cyr"/>
              </a:defRPr>
            </a:lvl3pPr>
            <a:lvl4pPr algn="l" rtl="0" eaLnBrk="0" fontAlgn="base" hangingPunct="0">
              <a:spcBef>
                <a:spcPct val="0"/>
              </a:spcBef>
              <a:spcAft>
                <a:spcPct val="0"/>
              </a:spcAft>
              <a:defRPr sz="4000">
                <a:solidFill>
                  <a:schemeClr val="bg1"/>
                </a:solidFill>
                <a:latin typeface="Optima Cyr"/>
              </a:defRPr>
            </a:lvl4pPr>
            <a:lvl5pPr algn="l" rtl="0" eaLnBrk="0" fontAlgn="base" hangingPunct="0">
              <a:spcBef>
                <a:spcPct val="0"/>
              </a:spcBef>
              <a:spcAft>
                <a:spcPct val="0"/>
              </a:spcAft>
              <a:defRPr sz="4000">
                <a:solidFill>
                  <a:schemeClr val="bg1"/>
                </a:solidFill>
                <a:latin typeface="Optima Cyr"/>
              </a:defRPr>
            </a:lvl5pPr>
            <a:lvl6pPr marL="457200" algn="l" rtl="0" fontAlgn="base">
              <a:spcBef>
                <a:spcPct val="0"/>
              </a:spcBef>
              <a:spcAft>
                <a:spcPct val="0"/>
              </a:spcAft>
              <a:defRPr sz="4000">
                <a:solidFill>
                  <a:schemeClr val="bg1"/>
                </a:solidFill>
                <a:latin typeface="Optima Cyr"/>
              </a:defRPr>
            </a:lvl6pPr>
            <a:lvl7pPr marL="914400" algn="l" rtl="0" fontAlgn="base">
              <a:spcBef>
                <a:spcPct val="0"/>
              </a:spcBef>
              <a:spcAft>
                <a:spcPct val="0"/>
              </a:spcAft>
              <a:defRPr sz="4000">
                <a:solidFill>
                  <a:schemeClr val="bg1"/>
                </a:solidFill>
                <a:latin typeface="Optima Cyr"/>
              </a:defRPr>
            </a:lvl7pPr>
            <a:lvl8pPr marL="1371600" algn="l" rtl="0" fontAlgn="base">
              <a:spcBef>
                <a:spcPct val="0"/>
              </a:spcBef>
              <a:spcAft>
                <a:spcPct val="0"/>
              </a:spcAft>
              <a:defRPr sz="4000">
                <a:solidFill>
                  <a:schemeClr val="bg1"/>
                </a:solidFill>
                <a:latin typeface="Optima Cyr"/>
              </a:defRPr>
            </a:lvl8pPr>
            <a:lvl9pPr marL="1828800" algn="l" rtl="0" fontAlgn="base">
              <a:spcBef>
                <a:spcPct val="0"/>
              </a:spcBef>
              <a:spcAft>
                <a:spcPct val="0"/>
              </a:spcAft>
              <a:defRPr sz="4000">
                <a:solidFill>
                  <a:schemeClr val="bg1"/>
                </a:solidFill>
                <a:latin typeface="Optima Cyr"/>
              </a:defRPr>
            </a:lvl9pPr>
          </a:lstStyle>
          <a:p>
            <a:pPr eaLnBrk="1" hangingPunct="1">
              <a:defRPr/>
            </a:pPr>
            <a:r>
              <a:rPr lang="ru-RU" sz="2800" b="1" kern="0" dirty="0" smtClean="0">
                <a:solidFill>
                  <a:schemeClr val="tx1"/>
                </a:solidFill>
              </a:rPr>
              <a:t>Направление «Мониторинг индивидуального прогресса (диагностика «Дельта»)»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hape 103"/>
          <p:cNvSpPr>
            <a:spLocks noGrp="1"/>
          </p:cNvSpPr>
          <p:nvPr>
            <p:ph type="title"/>
          </p:nvPr>
        </p:nvSpPr>
        <p:spPr>
          <a:xfrm>
            <a:off x="2627313" y="188913"/>
            <a:ext cx="6516687" cy="608012"/>
          </a:xfrm>
        </p:spPr>
        <p:txBody>
          <a:bodyPr lIns="91425" tIns="91425" rIns="91425" bIns="91425" anchor="t"/>
          <a:lstStyle/>
          <a:p>
            <a:r>
              <a:rPr lang="ru-RU" altLang="ru-RU" sz="3200" b="1" smtClean="0"/>
              <a:t>ОТМЕТКА ИЛИ ОЦЕНКА?</a:t>
            </a:r>
            <a:r>
              <a:rPr lang="en-GB" altLang="ru-RU" sz="1100" smtClean="0">
                <a:solidFill>
                  <a:srgbClr val="000000"/>
                </a:solidFill>
                <a:latin typeface="Arial" pitchFamily="34" charset="0"/>
                <a:cs typeface="Arial" pitchFamily="34" charset="0"/>
                <a:sym typeface="Arial" pitchFamily="34" charset="0"/>
              </a:rPr>
              <a:t>	 	 	</a:t>
            </a:r>
            <a:br>
              <a:rPr lang="en-GB" altLang="ru-RU" sz="1100" smtClean="0">
                <a:solidFill>
                  <a:srgbClr val="000000"/>
                </a:solidFill>
                <a:latin typeface="Arial" pitchFamily="34" charset="0"/>
                <a:cs typeface="Arial" pitchFamily="34" charset="0"/>
                <a:sym typeface="Arial" pitchFamily="34" charset="0"/>
              </a:rPr>
            </a:br>
            <a:endParaRPr lang="ru-RU" altLang="ru-RU" smtClean="0"/>
          </a:p>
        </p:txBody>
      </p:sp>
      <p:sp>
        <p:nvSpPr>
          <p:cNvPr id="15363" name="Shape 104"/>
          <p:cNvSpPr>
            <a:spLocks noChangeArrowheads="1"/>
          </p:cNvSpPr>
          <p:nvPr/>
        </p:nvSpPr>
        <p:spPr bwMode="auto">
          <a:xfrm>
            <a:off x="0" y="1700213"/>
            <a:ext cx="3492500" cy="4681537"/>
          </a:xfrm>
          <a:prstGeom prst="roundRect">
            <a:avLst>
              <a:gd name="adj" fmla="val 16667"/>
            </a:avLst>
          </a:prstGeom>
          <a:solidFill>
            <a:srgbClr val="CFE2F3"/>
          </a:solidFill>
          <a:ln w="9525">
            <a:solidFill>
              <a:srgbClr val="FFFFFF"/>
            </a:solidFill>
            <a:round/>
            <a:headEnd/>
            <a:tailEnd/>
          </a:ln>
        </p:spPr>
        <p:txBody>
          <a:bodyPr lIns="91425" tIns="91425" rIns="91425" bIns="91425"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ru-RU" altLang="ru-RU"/>
              <a:t>«Количественным выражением оценки является отметка. Отметка условно выражает количественную оценку знаний, умений и навыков учащихся в цифрах или так называемых баллах. В разных странах применяются различные системы для количественного выражения учебной деятельности учащихся в баллах». </a:t>
            </a:r>
          </a:p>
          <a:p>
            <a:r>
              <a:rPr lang="ru-RU" altLang="ru-RU" sz="800"/>
              <a:t>(Педагогика/ Под редакцией Ю. К. Бабанского.– М.: «Просвещение», 1983.)</a:t>
            </a:r>
            <a:endParaRPr lang="en-GB" altLang="ru-RU" sz="800"/>
          </a:p>
        </p:txBody>
      </p:sp>
      <p:sp>
        <p:nvSpPr>
          <p:cNvPr id="15364" name="Shape 105"/>
          <p:cNvSpPr>
            <a:spLocks noChangeArrowheads="1"/>
          </p:cNvSpPr>
          <p:nvPr/>
        </p:nvSpPr>
        <p:spPr bwMode="auto">
          <a:xfrm>
            <a:off x="3624263" y="1700213"/>
            <a:ext cx="2644775" cy="4681537"/>
          </a:xfrm>
          <a:prstGeom prst="roundRect">
            <a:avLst>
              <a:gd name="adj" fmla="val 16667"/>
            </a:avLst>
          </a:prstGeom>
          <a:solidFill>
            <a:srgbClr val="CFE2F3"/>
          </a:solidFill>
          <a:ln w="9525">
            <a:solidFill>
              <a:srgbClr val="FFFFFF"/>
            </a:solidFill>
            <a:round/>
            <a:headEnd/>
            <a:tailEnd/>
          </a:ln>
        </p:spPr>
        <p:txBody>
          <a:bodyPr lIns="91425" tIns="91425" rIns="91425" bIns="91425"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ru-RU" altLang="ru-RU"/>
              <a:t>«Оценкой называют процесс сравнения знаний, умений и навыков с теми эталонами, которые представлены в учебной программе. Отметкой является количественная мера оценки, выраженная в баллах». </a:t>
            </a:r>
          </a:p>
          <a:p>
            <a:endParaRPr lang="ru-RU" altLang="ru-RU" sz="1600"/>
          </a:p>
          <a:p>
            <a:r>
              <a:rPr lang="ru-RU" altLang="ru-RU" sz="800"/>
              <a:t>(Е.В. Шарохина, О. В. Долганова, О. В. Петрова. Педагогика –М: «Эксмо», 2008).</a:t>
            </a:r>
          </a:p>
        </p:txBody>
      </p:sp>
      <p:sp>
        <p:nvSpPr>
          <p:cNvPr id="106" name="Shape 106"/>
          <p:cNvSpPr/>
          <p:nvPr/>
        </p:nvSpPr>
        <p:spPr>
          <a:xfrm>
            <a:off x="6424613" y="1689100"/>
            <a:ext cx="2719387" cy="4692650"/>
          </a:xfrm>
          <a:prstGeom prst="roundRect">
            <a:avLst>
              <a:gd name="adj" fmla="val 16667"/>
            </a:avLst>
          </a:prstGeom>
          <a:solidFill>
            <a:srgbClr val="CFE2F3"/>
          </a:solidFill>
          <a:ln w="9525" cap="flat" cmpd="sng">
            <a:solidFill>
              <a:srgbClr val="FFFFFF"/>
            </a:solidFill>
            <a:prstDash val="solid"/>
            <a:round/>
            <a:headEnd type="none" w="med" len="med"/>
            <a:tailEnd type="none" w="med" len="med"/>
          </a:ln>
        </p:spPr>
        <p:txBody>
          <a:bodyPr lIns="91425" tIns="91425" rIns="91425" bIns="91425" anchor="ctr"/>
          <a:lstStyle/>
          <a:p>
            <a:pPr algn="just">
              <a:defRPr/>
            </a:pPr>
            <a:r>
              <a:rPr lang="en-GB" dirty="0"/>
              <a:t>	 	 </a:t>
            </a:r>
            <a:endParaRPr lang="ru-RU" dirty="0"/>
          </a:p>
          <a:p>
            <a:pPr algn="just">
              <a:defRPr/>
            </a:pPr>
            <a:endParaRPr lang="ru-RU" sz="1600" dirty="0">
              <a:latin typeface="Calibri" pitchFamily="34" charset="0"/>
            </a:endParaRPr>
          </a:p>
          <a:p>
            <a:pPr algn="just">
              <a:defRPr/>
            </a:pPr>
            <a:r>
              <a:rPr lang="ru-RU" dirty="0"/>
              <a:t>Оценивание для обучения – это процесс поиска и интерпретации данных, которые ученики и их учителя используют для того, чтобы решить, как далеко ученики уже продвинулись в своей учебе, куда им необходимо продвинуться и как сделать это наилучшим образом.</a:t>
            </a:r>
            <a:r>
              <a:rPr lang="ru-RU" sz="1500" dirty="0">
                <a:latin typeface="+mj-lt"/>
              </a:rPr>
              <a:t> </a:t>
            </a:r>
            <a:r>
              <a:rPr lang="ru-RU" sz="1600" dirty="0">
                <a:latin typeface="Calibri" pitchFamily="34" charset="0"/>
              </a:rPr>
              <a:t>(</a:t>
            </a:r>
            <a:r>
              <a:rPr lang="ru-RU" sz="800" dirty="0" err="1">
                <a:latin typeface="Calibri" pitchFamily="34" charset="0"/>
              </a:rPr>
              <a:t>Assessment</a:t>
            </a:r>
            <a:r>
              <a:rPr lang="ru-RU" sz="800" dirty="0">
                <a:latin typeface="Calibri" pitchFamily="34" charset="0"/>
              </a:rPr>
              <a:t> </a:t>
            </a:r>
            <a:r>
              <a:rPr lang="ru-RU" sz="800" dirty="0" err="1">
                <a:latin typeface="Calibri" pitchFamily="34" charset="0"/>
              </a:rPr>
              <a:t>Reform</a:t>
            </a:r>
            <a:r>
              <a:rPr lang="ru-RU" sz="800" dirty="0">
                <a:latin typeface="Calibri" pitchFamily="34" charset="0"/>
              </a:rPr>
              <a:t> </a:t>
            </a:r>
            <a:r>
              <a:rPr lang="ru-RU" sz="800" dirty="0" err="1">
                <a:latin typeface="Calibri" pitchFamily="34" charset="0"/>
              </a:rPr>
              <a:t>Group</a:t>
            </a:r>
            <a:r>
              <a:rPr lang="ru-RU" sz="800" dirty="0">
                <a:latin typeface="Calibri" pitchFamily="34" charset="0"/>
              </a:rPr>
              <a:t> (2002) (</a:t>
            </a:r>
            <a:r>
              <a:rPr lang="ru-RU" sz="800" dirty="0" err="1">
                <a:latin typeface="Calibri" pitchFamily="34" charset="0"/>
              </a:rPr>
              <a:t>цит</a:t>
            </a:r>
            <a:r>
              <a:rPr lang="ru-RU" sz="800" dirty="0">
                <a:latin typeface="Calibri" pitchFamily="34" charset="0"/>
              </a:rPr>
              <a:t>. по книге Формирующее оценивание: оценивание в классе: учеб. пособие / М.А. </a:t>
            </a:r>
            <a:r>
              <a:rPr lang="ru-RU" sz="800" dirty="0" err="1">
                <a:latin typeface="Calibri" pitchFamily="34" charset="0"/>
              </a:rPr>
              <a:t>Пинская</a:t>
            </a:r>
            <a:r>
              <a:rPr lang="ru-RU" sz="800" dirty="0">
                <a:latin typeface="Calibri" pitchFamily="34" charset="0"/>
              </a:rPr>
              <a:t>. – М.: Логос, 2010).</a:t>
            </a:r>
          </a:p>
          <a:p>
            <a:pPr>
              <a:defRPr/>
            </a:pPr>
            <a:endParaRPr lang="ru-RU" dirty="0"/>
          </a:p>
          <a:p>
            <a:pPr>
              <a:spcBef>
                <a:spcPts val="0"/>
              </a:spcBef>
              <a:defRPr/>
            </a:pPr>
            <a:endParaRPr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Заголовок 4"/>
          <p:cNvSpPr>
            <a:spLocks noGrp="1"/>
          </p:cNvSpPr>
          <p:nvPr>
            <p:ph type="ctrTitle" idx="4294967295"/>
          </p:nvPr>
        </p:nvSpPr>
        <p:spPr>
          <a:xfrm>
            <a:off x="2555875" y="23813"/>
            <a:ext cx="6569075" cy="1173162"/>
          </a:xfrm>
        </p:spPr>
        <p:txBody>
          <a:bodyPr/>
          <a:lstStyle/>
          <a:p>
            <a:pPr eaLnBrk="1" hangingPunct="1"/>
            <a:r>
              <a:rPr lang="ru-RU" altLang="ru-RU" sz="2600" b="1" smtClean="0"/>
              <a:t>Инструмент измерения индивидуального прогресса «Дельта» </a:t>
            </a:r>
          </a:p>
        </p:txBody>
      </p:sp>
      <p:sp>
        <p:nvSpPr>
          <p:cNvPr id="7171" name="Подзаголовок 5"/>
          <p:cNvSpPr>
            <a:spLocks noGrp="1"/>
          </p:cNvSpPr>
          <p:nvPr>
            <p:ph type="subTitle" idx="4294967295"/>
          </p:nvPr>
        </p:nvSpPr>
        <p:spPr>
          <a:xfrm>
            <a:off x="395288" y="1773238"/>
            <a:ext cx="7929562" cy="4464050"/>
          </a:xfrm>
        </p:spPr>
        <p:txBody>
          <a:bodyPr/>
          <a:lstStyle/>
          <a:p>
            <a:pPr eaLnBrk="1" hangingPunct="1">
              <a:buFont typeface="Arial" charset="0"/>
              <a:buChar char="•"/>
              <a:defRPr/>
            </a:pPr>
            <a:r>
              <a:rPr lang="ru-RU" sz="2000" b="1" dirty="0"/>
              <a:t>Измеряет прогресс ученика.</a:t>
            </a:r>
            <a:r>
              <a:rPr lang="ru-RU" sz="2000" b="1" dirty="0">
                <a:effectLst>
                  <a:outerShdw blurRad="38100" dist="38100" dir="2700000" algn="tl">
                    <a:srgbClr val="C0C0C0"/>
                  </a:outerShdw>
                </a:effectLst>
              </a:rPr>
              <a:t> </a:t>
            </a:r>
            <a:r>
              <a:rPr lang="ru-RU" sz="2000" dirty="0">
                <a:effectLst>
                  <a:outerShdw blurRad="38100" dist="38100" dir="2700000" algn="tl">
                    <a:srgbClr val="C0C0C0"/>
                  </a:outerShdw>
                </a:effectLst>
              </a:rPr>
              <a:t>Измеряет не ЗУН, а компетентности ученика.</a:t>
            </a:r>
            <a:endParaRPr lang="ru-RU" sz="2000" i="1" dirty="0"/>
          </a:p>
          <a:p>
            <a:pPr eaLnBrk="1" hangingPunct="1">
              <a:buFont typeface="Arial" charset="0"/>
              <a:buChar char="•"/>
              <a:defRPr/>
            </a:pPr>
            <a:r>
              <a:rPr lang="ru-RU" sz="2000" b="1" dirty="0"/>
              <a:t>Определяет вклад учебных дисциплин в </a:t>
            </a:r>
            <a:r>
              <a:rPr lang="ru-RU" sz="2000" b="1" dirty="0" smtClean="0"/>
              <a:t>«дельту» </a:t>
            </a:r>
            <a:r>
              <a:rPr lang="ru-RU" sz="2000" b="1" dirty="0"/>
              <a:t>развития.</a:t>
            </a:r>
            <a:r>
              <a:rPr lang="ru-RU" sz="2000" b="1" dirty="0">
                <a:effectLst>
                  <a:outerShdw blurRad="38100" dist="38100" dir="2700000" algn="tl">
                    <a:srgbClr val="C0C0C0"/>
                  </a:outerShdw>
                </a:effectLst>
              </a:rPr>
              <a:t> </a:t>
            </a:r>
            <a:r>
              <a:rPr lang="ru-RU" sz="2000" dirty="0">
                <a:effectLst>
                  <a:outerShdw blurRad="38100" dist="38100" dir="2700000" algn="tl">
                    <a:srgbClr val="C0C0C0"/>
                  </a:outerShdw>
                </a:effectLst>
              </a:rPr>
              <a:t>Оценивает не итоговый результат обучения, а процесс-продвижение.</a:t>
            </a:r>
          </a:p>
          <a:p>
            <a:pPr eaLnBrk="1" hangingPunct="1">
              <a:buFont typeface="Arial" charset="0"/>
              <a:buChar char="•"/>
              <a:defRPr/>
            </a:pPr>
            <a:r>
              <a:rPr lang="ru-RU" sz="2000" b="1" dirty="0"/>
              <a:t>Позволяет оценить эффективность вложений в образование. </a:t>
            </a:r>
            <a:r>
              <a:rPr lang="ru-RU" sz="2000" dirty="0">
                <a:effectLst>
                  <a:outerShdw blurRad="38100" dist="38100" dir="2700000" algn="tl">
                    <a:srgbClr val="C0C0C0"/>
                  </a:outerShdw>
                </a:effectLst>
              </a:rPr>
              <a:t>Персонифицирует ответственность учителя за образовательное продвижение каждого ученика. Позволяет строить прогнозы и оценивать эффективность устройства образовательного пространства (материал двух учебных предметов</a:t>
            </a:r>
            <a:r>
              <a:rPr lang="ru-RU" sz="2000" dirty="0" smtClean="0">
                <a:effectLst>
                  <a:outerShdw blurRad="38100" dist="38100" dir="2700000" algn="tl">
                    <a:srgbClr val="C0C0C0"/>
                  </a:outerShdw>
                </a:effectLst>
              </a:rPr>
              <a:t>)</a:t>
            </a:r>
          </a:p>
          <a:p>
            <a:pPr marL="0" indent="0" eaLnBrk="1" hangingPunct="1">
              <a:buFont typeface="Wingdings" pitchFamily="2" charset="2"/>
              <a:buNone/>
              <a:defRPr/>
            </a:pPr>
            <a:r>
              <a:rPr lang="ru-RU" sz="800" dirty="0" smtClean="0">
                <a:effectLst>
                  <a:outerShdw blurRad="38100" dist="38100" dir="2700000" algn="tl">
                    <a:srgbClr val="C0C0C0"/>
                  </a:outerShdw>
                </a:effectLst>
              </a:rPr>
              <a:t>____________________________________</a:t>
            </a:r>
          </a:p>
          <a:p>
            <a:pPr eaLnBrk="1" hangingPunct="1">
              <a:buFont typeface="Arial" charset="0"/>
              <a:buChar char="•"/>
              <a:defRPr/>
            </a:pPr>
            <a:r>
              <a:rPr lang="ru-RU" sz="2000" dirty="0" smtClean="0">
                <a:effectLst>
                  <a:outerShdw blurRad="38100" dist="38100" dir="2700000" algn="tl">
                    <a:srgbClr val="C0C0C0"/>
                  </a:outerShdw>
                </a:effectLst>
              </a:rPr>
              <a:t>Инструмент используется с 2004 года в разных образовательных учреждениях края и страны (как на уровне классов и школ, так и на уровне региона).</a:t>
            </a:r>
            <a:endParaRPr lang="ru-RU" sz="2000" dirty="0">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Заголовок 1"/>
          <p:cNvSpPr>
            <a:spLocks noGrp="1"/>
          </p:cNvSpPr>
          <p:nvPr>
            <p:ph type="title" idx="4294967295"/>
          </p:nvPr>
        </p:nvSpPr>
        <p:spPr>
          <a:xfrm>
            <a:off x="2627313" y="0"/>
            <a:ext cx="6070600" cy="1139825"/>
          </a:xfrm>
        </p:spPr>
        <p:txBody>
          <a:bodyPr/>
          <a:lstStyle/>
          <a:p>
            <a:pPr eaLnBrk="1" hangingPunct="1"/>
            <a:r>
              <a:rPr lang="ru-RU" altLang="ru-RU" sz="2800" b="1" smtClean="0"/>
              <a:t>Кадровое обеспечение программ</a:t>
            </a:r>
          </a:p>
        </p:txBody>
      </p:sp>
      <p:sp>
        <p:nvSpPr>
          <p:cNvPr id="115715" name="Содержимое 2"/>
          <p:cNvSpPr>
            <a:spLocks noGrp="1"/>
          </p:cNvSpPr>
          <p:nvPr>
            <p:ph idx="4294967295"/>
          </p:nvPr>
        </p:nvSpPr>
        <p:spPr>
          <a:xfrm>
            <a:off x="179388" y="1773238"/>
            <a:ext cx="8964612" cy="4679950"/>
          </a:xfrm>
        </p:spPr>
        <p:txBody>
          <a:bodyPr/>
          <a:lstStyle/>
          <a:p>
            <a:pPr eaLnBrk="1" hangingPunct="1"/>
            <a:r>
              <a:rPr lang="ru-RU" altLang="ru-RU" sz="2000" b="1" smtClean="0"/>
              <a:t>Знаменская О.В.</a:t>
            </a:r>
            <a:r>
              <a:rPr lang="ru-RU" altLang="ru-RU" sz="2000" smtClean="0"/>
              <a:t>-</a:t>
            </a:r>
            <a:r>
              <a:rPr lang="ru-RU" altLang="ru-RU" sz="2000" b="1" smtClean="0"/>
              <a:t>  </a:t>
            </a:r>
            <a:r>
              <a:rPr lang="ru-RU" altLang="ru-RU" sz="2000" smtClean="0"/>
              <a:t>к.физ.-матем.н., доцент, Сибирский федеральный университет, Институт педагогики, психологии и социологии. </a:t>
            </a:r>
          </a:p>
          <a:p>
            <a:pPr eaLnBrk="1" hangingPunct="1"/>
            <a:r>
              <a:rPr lang="ru-RU" altLang="ru-RU" sz="2000" b="1" smtClean="0"/>
              <a:t>Рябинина Л.А. </a:t>
            </a:r>
            <a:r>
              <a:rPr lang="ru-RU" altLang="ru-RU" sz="2000" smtClean="0"/>
              <a:t>- зам. директора КГБСУ «Центр оценки качества образования», Отличник народного просвещения, заслуженный педагог Красноярского края.</a:t>
            </a:r>
          </a:p>
          <a:p>
            <a:pPr eaLnBrk="1" hangingPunct="1"/>
            <a:r>
              <a:rPr lang="ru-RU" altLang="ru-RU" sz="2000" b="1" smtClean="0"/>
              <a:t>Свиридова О.И. </a:t>
            </a:r>
            <a:r>
              <a:rPr lang="ru-RU" altLang="ru-RU" sz="2000" smtClean="0"/>
              <a:t>– заместитель директора по учебной и воспитательной работе МОУ «Красноярская университетская гимназия «Универс» (№ 1)», Почетный работник общего образования Российской Федерации.</a:t>
            </a:r>
          </a:p>
          <a:p>
            <a:pPr eaLnBrk="1" hangingPunct="1"/>
            <a:r>
              <a:rPr lang="ru-RU" altLang="ru-RU" sz="2000" b="1" smtClean="0"/>
              <a:t>Хасан Б.И. </a:t>
            </a:r>
            <a:r>
              <a:rPr lang="ru-RU" altLang="ru-RU" sz="2000" smtClean="0"/>
              <a:t>– д. психол. н., профессор, директор АНОО «Институт психологии практик развития».</a:t>
            </a:r>
          </a:p>
          <a:p>
            <a:pPr eaLnBrk="1" hangingPunct="1"/>
            <a:r>
              <a:rPr lang="ru-RU" altLang="ru-RU" sz="2000" b="1" smtClean="0"/>
              <a:t>Чабан Т.Ю. </a:t>
            </a:r>
            <a:r>
              <a:rPr lang="ru-RU" altLang="ru-RU" sz="2000" smtClean="0"/>
              <a:t>– начальник отдела мониторинга качества образования КГКСУ ЦОКО.</a:t>
            </a:r>
          </a:p>
          <a:p>
            <a:pPr eaLnBrk="1" hangingPunct="1"/>
            <a:r>
              <a:rPr lang="ru-RU" altLang="ru-RU" sz="2000" b="1" smtClean="0"/>
              <a:t>Сотрудники проекта «Индивидуальный прогресс» Института психологии практик развития.</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Заголовок 4"/>
          <p:cNvSpPr>
            <a:spLocks noGrp="1"/>
          </p:cNvSpPr>
          <p:nvPr>
            <p:ph type="ctrTitle" idx="4294967295"/>
          </p:nvPr>
        </p:nvSpPr>
        <p:spPr>
          <a:xfrm>
            <a:off x="179388" y="1989138"/>
            <a:ext cx="8785225" cy="784225"/>
          </a:xfrm>
        </p:spPr>
        <p:txBody>
          <a:bodyPr/>
          <a:lstStyle/>
          <a:p>
            <a:pPr eaLnBrk="1" hangingPunct="1"/>
            <a:r>
              <a:rPr lang="ru-RU" altLang="ru-RU" sz="2400" b="1" smtClean="0">
                <a:solidFill>
                  <a:schemeClr val="tx1"/>
                </a:solidFill>
              </a:rPr>
              <a:t>Серия программ повышения квалификации по направлению «Мониторинг индивидуального прогресса (диагностика «Дельта»)»</a:t>
            </a:r>
          </a:p>
        </p:txBody>
      </p:sp>
      <p:sp>
        <p:nvSpPr>
          <p:cNvPr id="7171" name="Подзаголовок 5"/>
          <p:cNvSpPr>
            <a:spLocks noGrp="1"/>
          </p:cNvSpPr>
          <p:nvPr>
            <p:ph type="subTitle" idx="4294967295"/>
          </p:nvPr>
        </p:nvSpPr>
        <p:spPr>
          <a:xfrm>
            <a:off x="179388" y="2997200"/>
            <a:ext cx="8785225" cy="3168650"/>
          </a:xfrm>
        </p:spPr>
        <p:txBody>
          <a:bodyPr/>
          <a:lstStyle/>
          <a:p>
            <a:pPr marL="0" indent="0" eaLnBrk="1" hangingPunct="1">
              <a:buFont typeface="Wingdings" pitchFamily="2" charset="2"/>
              <a:buNone/>
              <a:defRPr/>
            </a:pPr>
            <a:r>
              <a:rPr lang="ru-RU" sz="2000" dirty="0" smtClean="0"/>
              <a:t>Преимущество комплекса ППК  - возможность подготовить </a:t>
            </a:r>
            <a:r>
              <a:rPr lang="ru-RU" sz="2000" u="sng" dirty="0" smtClean="0"/>
              <a:t>специалистов, готовых использовать </a:t>
            </a:r>
            <a:r>
              <a:rPr lang="ru-RU" sz="2000" u="sng" dirty="0"/>
              <a:t>инструментарий </a:t>
            </a:r>
            <a:r>
              <a:rPr lang="ru-RU" sz="2000" dirty="0"/>
              <a:t>мониторинга индивидуального прогресса учащихся в мышлении и понимании на материале учебных предметов </a:t>
            </a:r>
            <a:r>
              <a:rPr lang="ru-RU" sz="2000" dirty="0" smtClean="0"/>
              <a:t> «Дельта» таким </a:t>
            </a:r>
            <a:r>
              <a:rPr lang="ru-RU" sz="2000" dirty="0"/>
              <a:t>образом, чтобы он мог непосредственно ориентировать деятельность педагогов и администрации </a:t>
            </a:r>
            <a:r>
              <a:rPr lang="ru-RU" sz="2000" dirty="0" smtClean="0"/>
              <a:t>школы, а не получать только рейтинговые итоги. </a:t>
            </a:r>
          </a:p>
          <a:p>
            <a:pPr marL="0" indent="0" eaLnBrk="1" hangingPunct="1">
              <a:buFont typeface="Wingdings" pitchFamily="2" charset="2"/>
              <a:buNone/>
              <a:defRPr/>
            </a:pPr>
            <a:r>
              <a:rPr lang="ru-RU" sz="2000" dirty="0" smtClean="0"/>
              <a:t>Для чего передаются и осваиваются слушателями как </a:t>
            </a:r>
            <a:r>
              <a:rPr lang="ru-RU" sz="2000" dirty="0"/>
              <a:t>форматы предъявления результатов разным </a:t>
            </a:r>
            <a:r>
              <a:rPr lang="ru-RU" sz="2000" dirty="0" smtClean="0"/>
              <a:t>адресатам, так и методика </a:t>
            </a:r>
            <a:r>
              <a:rPr lang="ru-RU" sz="2000" dirty="0"/>
              <a:t>первичной обработки материалов тестирования учащихся, </a:t>
            </a:r>
            <a:r>
              <a:rPr lang="ru-RU" sz="2000" dirty="0" smtClean="0"/>
              <a:t>и методика </a:t>
            </a:r>
            <a:r>
              <a:rPr lang="ru-RU" sz="2000" dirty="0"/>
              <a:t>интерпретации полученных </a:t>
            </a:r>
            <a:r>
              <a:rPr lang="ru-RU" sz="2000" dirty="0" smtClean="0"/>
              <a:t>данных. </a:t>
            </a:r>
          </a:p>
          <a:p>
            <a:pPr marL="457200" indent="-457200" eaLnBrk="1" hangingPunct="1">
              <a:buFont typeface="Wingdings" pitchFamily="2" charset="2"/>
              <a:buAutoNum type="arabicPeriod"/>
              <a:defRPr/>
            </a:pPr>
            <a:endParaRPr lang="ru-RU" sz="1800" dirty="0"/>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Rectangle 2"/>
          <p:cNvSpPr>
            <a:spLocks noGrp="1" noChangeArrowheads="1"/>
          </p:cNvSpPr>
          <p:nvPr>
            <p:ph type="title" idx="4294967295"/>
          </p:nvPr>
        </p:nvSpPr>
        <p:spPr>
          <a:xfrm>
            <a:off x="2700338" y="23813"/>
            <a:ext cx="9144000" cy="1095375"/>
          </a:xfrm>
        </p:spPr>
        <p:txBody>
          <a:bodyPr/>
          <a:lstStyle/>
          <a:p>
            <a:pPr eaLnBrk="1" hangingPunct="1"/>
            <a:r>
              <a:rPr lang="ru-RU" altLang="ru-RU" sz="3800" b="1" smtClean="0"/>
              <a:t>Целевая группа</a:t>
            </a:r>
            <a:r>
              <a:rPr lang="ru-RU" altLang="ru-RU" sz="4600" b="1" smtClean="0"/>
              <a:t> </a:t>
            </a:r>
            <a:endParaRPr lang="ru-RU" altLang="ru-RU" sz="4600" smtClean="0"/>
          </a:p>
        </p:txBody>
      </p:sp>
      <p:sp>
        <p:nvSpPr>
          <p:cNvPr id="118787" name="Rectangle 3"/>
          <p:cNvSpPr>
            <a:spLocks noGrp="1" noChangeArrowheads="1"/>
          </p:cNvSpPr>
          <p:nvPr>
            <p:ph type="body" sz="half" idx="4294967295"/>
          </p:nvPr>
        </p:nvSpPr>
        <p:spPr>
          <a:xfrm>
            <a:off x="323850" y="2133600"/>
            <a:ext cx="8208963" cy="3527425"/>
          </a:xfrm>
        </p:spPr>
        <p:txBody>
          <a:bodyPr/>
          <a:lstStyle/>
          <a:p>
            <a:pPr eaLnBrk="1" hangingPunct="1">
              <a:buFont typeface="Wingdings" pitchFamily="2" charset="2"/>
              <a:buNone/>
            </a:pPr>
            <a:r>
              <a:rPr lang="ru-RU" altLang="ru-RU" sz="2200" b="1" smtClean="0"/>
              <a:t>команды образовательных учреждений, в составе которых</a:t>
            </a:r>
          </a:p>
          <a:p>
            <a:pPr lvl="2" eaLnBrk="1" hangingPunct="1"/>
            <a:r>
              <a:rPr lang="ru-RU" altLang="ru-RU" sz="2400" smtClean="0"/>
              <a:t>администраторы,</a:t>
            </a:r>
          </a:p>
          <a:p>
            <a:pPr lvl="2" eaLnBrk="1" hangingPunct="1"/>
            <a:r>
              <a:rPr lang="ru-RU" altLang="ru-RU" sz="2400" smtClean="0"/>
              <a:t>учителя начальной школы,</a:t>
            </a:r>
          </a:p>
          <a:p>
            <a:pPr lvl="2" eaLnBrk="1" hangingPunct="1"/>
            <a:r>
              <a:rPr lang="ru-RU" altLang="ru-RU" sz="2400" smtClean="0"/>
              <a:t>учителя-предметники основной школы (математика, русский язык),</a:t>
            </a:r>
          </a:p>
          <a:p>
            <a:pPr lvl="2" eaLnBrk="1" hangingPunct="1"/>
            <a:r>
              <a:rPr lang="ru-RU" altLang="ru-RU" sz="2400" smtClean="0"/>
              <a:t>педагоги-психологи.</a:t>
            </a:r>
          </a:p>
          <a:p>
            <a:pPr eaLnBrk="1" hangingPunct="1">
              <a:buFont typeface="Wingdings" pitchFamily="2" charset="2"/>
              <a:buNone/>
            </a:pPr>
            <a:endParaRPr lang="ru-RU" altLang="ru-RU" sz="2200" b="1" smtClean="0"/>
          </a:p>
          <a:p>
            <a:pPr eaLnBrk="1" hangingPunct="1">
              <a:buFont typeface="Wingdings" pitchFamily="2" charset="2"/>
              <a:buNone/>
            </a:pPr>
            <a:endParaRPr lang="ru-RU" altLang="ru-RU" sz="2200" b="1" smtClean="0"/>
          </a:p>
          <a:p>
            <a:pPr algn="just" eaLnBrk="1" hangingPunct="1">
              <a:lnSpc>
                <a:spcPct val="90000"/>
              </a:lnSpc>
              <a:buFont typeface="Wingdings" pitchFamily="2" charset="2"/>
              <a:buNone/>
            </a:pPr>
            <a:endParaRPr lang="ru-RU" altLang="ru-RU" sz="4300" b="1" smtClean="0"/>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Заголовок 1"/>
          <p:cNvSpPr>
            <a:spLocks noGrp="1"/>
          </p:cNvSpPr>
          <p:nvPr>
            <p:ph type="title"/>
          </p:nvPr>
        </p:nvSpPr>
        <p:spPr/>
        <p:txBody>
          <a:bodyPr/>
          <a:lstStyle/>
          <a:p>
            <a:r>
              <a:rPr lang="ru-RU" altLang="ru-RU" b="1" smtClean="0"/>
              <a:t>Список литературы</a:t>
            </a:r>
            <a:endParaRPr lang="ru-RU" altLang="ru-RU" smtClean="0"/>
          </a:p>
        </p:txBody>
      </p:sp>
      <p:sp>
        <p:nvSpPr>
          <p:cNvPr id="119811" name="Объект 2"/>
          <p:cNvSpPr>
            <a:spLocks noGrp="1"/>
          </p:cNvSpPr>
          <p:nvPr>
            <p:ph idx="1"/>
          </p:nvPr>
        </p:nvSpPr>
        <p:spPr>
          <a:xfrm>
            <a:off x="179388" y="1773238"/>
            <a:ext cx="8785225" cy="4608512"/>
          </a:xfrm>
        </p:spPr>
        <p:txBody>
          <a:bodyPr/>
          <a:lstStyle/>
          <a:p>
            <a:r>
              <a:rPr lang="ru-RU" altLang="ru-RU" sz="1100" smtClean="0"/>
              <a:t>Использование результатов национальной оценки учебных достижений/ Грини В., Кэллаган Т., Мюррей С.//Серия «Национальная оценка учебных достижений», Книга 5. Всемирный банк, 2011.</a:t>
            </a:r>
          </a:p>
          <a:p>
            <a:r>
              <a:rPr lang="ru-RU" altLang="ru-RU" sz="1100" smtClean="0"/>
              <a:t>Мониторинг индивидуального прогресса в школьной системе оценки качества образования: сборник научно-методических материалов / сост.: В. А. Болотов, О. В. Знаменская, Л. А. Рябинина, Б. И. Хасан, О. И. Свиридова, И. Е. Ким, О. И. Белоконь, Т. В. Аванова, И. В. Исаева. Красноярск: ККИПКППРО, 2012.</a:t>
            </a:r>
          </a:p>
          <a:p>
            <a:r>
              <a:rPr lang="ru-RU" altLang="ru-RU" sz="1100" smtClean="0"/>
              <a:t>Вальдман И. А. Мониторинговые исследования качества образования: опыт Австралии//Журнал руководителя управления образованием. № 4, 2013.</a:t>
            </a:r>
          </a:p>
          <a:p>
            <a:r>
              <a:rPr lang="ru-RU" altLang="ru-RU" sz="1100" smtClean="0"/>
              <a:t>Знаменская О. В., Островерх О. С., Рябинина Л. А., Хасан Б. И. Мониторинг учебных действий школьников//Вопросы образования. 2009. № 3. С. 53-74.</a:t>
            </a:r>
          </a:p>
          <a:p>
            <a:r>
              <a:rPr lang="ru-RU" altLang="ru-RU" sz="1100" smtClean="0"/>
              <a:t>Мониторинг индивидуального прогресса учебных действий школьников /под ред. П. Г. Нежнова, Б. И. Хасана, Б. Д. Эльконина. Красноярск, «Печатный центр КПД», 2006.</a:t>
            </a:r>
          </a:p>
          <a:p>
            <a:r>
              <a:rPr lang="ru-RU" altLang="ru-RU" sz="1100" smtClean="0"/>
              <a:t>Фрумин И. Д. Две идеологии в управлении образованием: между контролем и поддержкой (на примере вопроса об оценке качества образования) //Политика, основанная на знании: опыт Англии и Шотландии /под ред. И. А. Вальдмана. М.: Университетская книга, 2006.</a:t>
            </a:r>
          </a:p>
          <a:p>
            <a:r>
              <a:rPr lang="ru-RU" altLang="ru-RU" sz="1100" smtClean="0"/>
              <a:t> Аванова Т.В., Позднякова Р.А., Свиридова О.И., Скретнева Т.В. Формирование партнерских отношений в начальной ступени гимназии “Универс”: методические рекомендации – Красноярск, 2010.</a:t>
            </a:r>
          </a:p>
          <a:p>
            <a:r>
              <a:rPr lang="ru-RU" altLang="ru-RU" sz="1100" i="1" smtClean="0"/>
              <a:t>Пинская М.А.</a:t>
            </a:r>
            <a:r>
              <a:rPr lang="ru-RU" altLang="ru-RU" sz="1100" smtClean="0"/>
              <a:t> Формирующее оценивание: оценивание в классе: учеб. пособие. – М.: Логос, 2010.</a:t>
            </a:r>
            <a:endParaRPr lang="ru-RU" altLang="ru-RU" sz="1100" i="1" smtClean="0"/>
          </a:p>
          <a:p>
            <a:r>
              <a:rPr lang="ru-RU" altLang="ru-RU" sz="1100" i="1" smtClean="0"/>
              <a:t>Романов Ю. В. </a:t>
            </a:r>
            <a:r>
              <a:rPr lang="ru-RU" altLang="ru-RU" sz="1100" smtClean="0"/>
              <a:t>Критериальная система оценивания: опыт использования. // ОКО. Оценка качества образования. –2009. – № 1. – С. 55-63.</a:t>
            </a:r>
          </a:p>
          <a:p>
            <a:r>
              <a:rPr lang="ru-RU" altLang="ru-RU" sz="1100" i="1" smtClean="0"/>
              <a:t>Романов Ю.В., Тришневская О.М.</a:t>
            </a:r>
            <a:r>
              <a:rPr lang="ru-RU" altLang="ru-RU" sz="1100" smtClean="0"/>
              <a:t> Покушение на систему. Какие задачи решает критериальное оценивание. // Управление школой. – 2009. – № 3.</a:t>
            </a:r>
          </a:p>
          <a:p>
            <a:r>
              <a:rPr lang="ru-RU" altLang="ru-RU" sz="1100" smtClean="0"/>
              <a:t>Цукерман Г.А., Венгер А.Л. Развитие учебной самостоятельности. – М., ОИРО, 2010.</a:t>
            </a:r>
          </a:p>
          <a:p>
            <a:endParaRPr lang="ru-RU" altLang="ru-RU" sz="1100" smtClean="0"/>
          </a:p>
          <a:p>
            <a:endParaRPr lang="ru-RU" altLang="ru-RU"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D:\2_РАБОТА\1_ТЕКУЩАЯ РАБОТА\Галишникова_семинар Просвещения\семинар 2\вспомогат\Обложки_планируемые_результаты\ПООП ОШ.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1750" y="1030288"/>
            <a:ext cx="1360488"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5" name="Picture 7" descr="пл">
            <a:hlinkClick r:id="rId4" action="ppaction://hlinkpres?slideindex=1&amp;slidetit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286000"/>
            <a:ext cx="1141413" cy="1592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0836" name="Picture 2" descr="D:\2_РАБОТА\1_ТЕКУЩАЯ РАБОТА\Галишникова_семинар Просвещения\семинар 2\Обложки_планируемые_результаты\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2250" y="2571750"/>
            <a:ext cx="1189038"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7" name="Picture 4" descr="D:\2_РАБОТА\1_ТЕКУЩАЯ РАБОТА\Галишникова_семинар Просвещения\семинар 2\Обложки_планируемые_результаты\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85125" y="2643188"/>
            <a:ext cx="1158875"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8" name="Picture 5" descr="D:\2_РАБОТА\1_ТЕКУЩАЯ РАБОТА\Галишникова_семинар Просвещения\семинар 2\Обложки_планируемые_результаты\4.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74013" y="4214813"/>
            <a:ext cx="1169987"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9" name="Picture 6" descr="D:\2_РАБОТА\1_ТЕКУЩАЯ РАБОТА\Галишникова_семинар Просвещения\семинар 2\Обложки_планируемые_результаты\5.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86563" y="4143375"/>
            <a:ext cx="1185862"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40" name="Picture 7" descr="D:\2_РАБОТА\1_ТЕКУЩАЯ РАБОТА\Галишникова_семинар Просвещения\семинар 2\Обложки_планируемые_результаты\6.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15250" y="1000125"/>
            <a:ext cx="1158875"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41" name="Picture 8" descr="D:\2_РАБОТА\1_ТЕКУЩАЯ РАБОТА\Галишникова_семинар Просвещения\семинар 2\Обложки_планируемые_результаты\7.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54650" y="2457450"/>
            <a:ext cx="1169988"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42" name="Picture 9" descr="D:\2_РАБОТА\1_ТЕКУЩАЯ РАБОТА\Галишникова_семинар Просвещения\семинар 2\Обложки_планируемые_результаты\8.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72125" y="4286250"/>
            <a:ext cx="1189038"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43" name="Picture 10" descr="D:\2_РАБОТА\1_ТЕКУЩАЯ РАБОТА\Галишникова_семинар Просвещения\семинар 2\Обложки_планируемые_результаты\9.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75138" y="3536950"/>
            <a:ext cx="1179512"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44" name="Рисунок 9" descr="C:\Documents and Settings\IAntonova\Рабочий стол\Обложки Стандарты\p_osnov_obraz_prog.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785813"/>
            <a:ext cx="1357313" cy="18653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0845" name="Picture 3" descr="D:\2_РАБОТА\1_ТЕКУЩАЯ РАБОТА\Галишникова_семинар Просвещения\семинар 2\Обложки_планируемые_результаты\2.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72250" y="1071563"/>
            <a:ext cx="1189038"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46" name="Picture 8" descr="Ocenka_dost_2">
            <a:hlinkClick r:id="rId16" action="ppaction://hlinkpres?slideindex=1&amp;slidetitle="/>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28688" y="2357438"/>
            <a:ext cx="1141412" cy="1592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0847" name="Picture 3" descr="D:\2_РАБОТА\1_ТЕКУЩАЯ РАБОТА\Галишникова_семинар Просвещения\семинар 2\вспомогат\Обложки_планируемые_результаты\часть 2.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871663" y="2349500"/>
            <a:ext cx="118745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48" name="Picture 4" descr="D:\2_РАБОТА\1_ТЕКУЩАЯ РАБОТА\Галишникова_семинар Просвещения\семинар 2\вспомогат\Обложки_планируемые_результаты\часть 3.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571750" y="2357438"/>
            <a:ext cx="1189038"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49" name="Picture 2" descr="5-1,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786563" y="5418138"/>
            <a:ext cx="115570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50" name="Рисунок 2" descr="W:\ФГОС_ООД\2013_10_25-листовка МП5\5уч.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572000" y="5572125"/>
            <a:ext cx="1147763"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51" name="Picture 4" descr="6-1,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988300" y="5418138"/>
            <a:ext cx="115570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52" name="Рисунок 3" descr="W:\ФГОС_ООД\2013_10_25-листовка МП5\6уч.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715000" y="5599113"/>
            <a:ext cx="1004888"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53" name="Рисунок 1" descr="W:\ФГОС_ООД\2013_10_25-листовка МП5\МА-уч.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0" y="5600700"/>
            <a:ext cx="100965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54" name="Рисунок 16" descr="МА-вар"/>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42875" y="3929063"/>
            <a:ext cx="115252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55" name="Рисунок 2" descr="W:\ФГОС_ООД\2013_10_25-листовка МП5\РУ-уч.pn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071563" y="5600700"/>
            <a:ext cx="100965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56" name="Рисунок 3" descr="W:\ФГОС_ООД\2013_10_25-листовка МП5\ОМ-уч.pn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143125" y="5600700"/>
            <a:ext cx="100012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57" name="Рисунок 17" descr="РУ-вар"/>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357313" y="4000500"/>
            <a:ext cx="115252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58" name="Рисунок 18" descr="ОМ-вар"/>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571750" y="4071938"/>
            <a:ext cx="115252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59" name="Рисунок 13" descr="FGOS_Ocenka-1.png"/>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3714750" y="928688"/>
            <a:ext cx="1071563" cy="1285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0860" name="Picture 2" descr="Пинская, Улановская - Новые формы оценивания. Начальная школа. ФГОС обложка книги"/>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286000" y="928688"/>
            <a:ext cx="10715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61" name="Picture 7" descr="пл">
            <a:hlinkClick r:id="rId4" action="ppaction://hlinkpres?slideindex=1&amp;slidetit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357438"/>
            <a:ext cx="1141413" cy="1592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0862" name="Прямоугольник 31"/>
          <p:cNvSpPr>
            <a:spLocks noChangeArrowheads="1"/>
          </p:cNvSpPr>
          <p:nvPr/>
        </p:nvSpPr>
        <p:spPr bwMode="auto">
          <a:xfrm>
            <a:off x="428625" y="0"/>
            <a:ext cx="82153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ru-RU" altLang="ru-RU" sz="2800" b="1">
                <a:solidFill>
                  <a:schemeClr val="tx2"/>
                </a:solidFill>
              </a:rPr>
              <a:t>Документы и материалы, обеспечивающие</a:t>
            </a:r>
          </a:p>
          <a:p>
            <a:pPr algn="ctr"/>
            <a:r>
              <a:rPr lang="ru-RU" altLang="ru-RU" sz="2800" b="1">
                <a:solidFill>
                  <a:schemeClr val="tx2"/>
                </a:solidFill>
              </a:rPr>
              <a:t> функционирование системы оценки</a:t>
            </a: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Содержимое 6"/>
          <p:cNvSpPr>
            <a:spLocks noGrp="1"/>
          </p:cNvSpPr>
          <p:nvPr>
            <p:ph idx="1"/>
          </p:nvPr>
        </p:nvSpPr>
        <p:spPr>
          <a:xfrm>
            <a:off x="323850" y="1844675"/>
            <a:ext cx="8494713" cy="4464050"/>
          </a:xfrm>
        </p:spPr>
        <p:txBody>
          <a:bodyPr/>
          <a:lstStyle/>
          <a:p>
            <a:pPr marL="0" indent="0" algn="ctr">
              <a:buFont typeface="Wingdings" pitchFamily="2" charset="2"/>
              <a:buNone/>
            </a:pPr>
            <a:r>
              <a:rPr lang="ru-RU" altLang="ru-RU" sz="2400" smtClean="0"/>
              <a:t>В презентации использованы: </a:t>
            </a:r>
          </a:p>
          <a:p>
            <a:pPr marL="0" indent="0" algn="ctr">
              <a:buFont typeface="Wingdings" pitchFamily="2" charset="2"/>
              <a:buNone/>
            </a:pPr>
            <a:r>
              <a:rPr lang="ru-RU" altLang="ru-RU" sz="2400" smtClean="0"/>
              <a:t>данные с портала общероссийской</a:t>
            </a:r>
            <a:br>
              <a:rPr lang="ru-RU" altLang="ru-RU" sz="2400" smtClean="0"/>
            </a:br>
            <a:r>
              <a:rPr lang="ru-RU" altLang="ru-RU" sz="2400" smtClean="0"/>
              <a:t>системы оценки качества образования</a:t>
            </a:r>
            <a:br>
              <a:rPr lang="ru-RU" altLang="ru-RU" sz="2400" smtClean="0"/>
            </a:br>
            <a:r>
              <a:rPr lang="en-US" altLang="ru-RU" sz="2400" smtClean="0">
                <a:hlinkClick r:id="rId3"/>
              </a:rPr>
              <a:t>http://osoko.edu.ru</a:t>
            </a:r>
            <a:r>
              <a:rPr lang="ru-RU" altLang="ru-RU" sz="2400" smtClean="0"/>
              <a:t> </a:t>
            </a:r>
          </a:p>
          <a:p>
            <a:pPr marL="0" indent="0" algn="ctr">
              <a:buFont typeface="Wingdings" pitchFamily="2" charset="2"/>
              <a:buNone/>
            </a:pPr>
            <a:r>
              <a:rPr lang="ru-RU" altLang="ru-RU" sz="2400" smtClean="0"/>
              <a:t>отдельные слайды из презентации Г.С. Ковалёвой </a:t>
            </a:r>
          </a:p>
          <a:p>
            <a:pPr marL="0" indent="0" algn="ctr">
              <a:buFont typeface="Wingdings" pitchFamily="2" charset="2"/>
              <a:buNone/>
            </a:pPr>
            <a:endParaRPr lang="ru-RU" altLang="ru-RU" sz="2400" smtClean="0"/>
          </a:p>
          <a:p>
            <a:pPr marL="0" indent="0" algn="ctr">
              <a:buFont typeface="Wingdings" pitchFamily="2" charset="2"/>
              <a:buNone/>
            </a:pPr>
            <a:r>
              <a:rPr lang="ru-RU" altLang="ru-RU" sz="2400" smtClean="0"/>
              <a:t>данные с сайта Красноярского ЦОКО </a:t>
            </a:r>
          </a:p>
          <a:p>
            <a:pPr marL="0" indent="0" algn="ctr">
              <a:buFont typeface="Wingdings" pitchFamily="2" charset="2"/>
              <a:buNone/>
            </a:pPr>
            <a:r>
              <a:rPr lang="en-US" altLang="ru-RU" sz="2400" smtClean="0">
                <a:hlinkClick r:id="rId4"/>
              </a:rPr>
              <a:t>http://coko24.ru/</a:t>
            </a:r>
            <a:r>
              <a:rPr lang="ru-RU" altLang="ru-RU" sz="2400" smtClean="0"/>
              <a:t> </a:t>
            </a:r>
          </a:p>
          <a:p>
            <a:pPr marL="0" indent="0" algn="ctr">
              <a:buFont typeface="Wingdings" pitchFamily="2" charset="2"/>
              <a:buNone/>
            </a:pPr>
            <a:r>
              <a:rPr lang="ru-RU" altLang="ru-RU" sz="2400" smtClean="0"/>
              <a:t>отдельные слайды из презентаций Л.А. Рябининой, </a:t>
            </a:r>
          </a:p>
          <a:p>
            <a:pPr marL="0" indent="0" algn="ctr">
              <a:buFont typeface="Wingdings" pitchFamily="2" charset="2"/>
              <a:buNone/>
            </a:pPr>
            <a:r>
              <a:rPr lang="ru-RU" altLang="ru-RU" sz="2400" smtClean="0"/>
              <a:t>Е.А. Чигановой, Л.И. Игумновой</a:t>
            </a:r>
          </a:p>
          <a:p>
            <a:pPr marL="0" indent="0" algn="ctr">
              <a:buFont typeface="Wingdings" pitchFamily="2" charset="2"/>
              <a:buNone/>
            </a:pPr>
            <a:endParaRPr lang="en-US" altLang="ru-RU" sz="3600" smtClean="0">
              <a:latin typeface="Tahoma" pitchFamily="34" charset="0"/>
            </a:endParaRPr>
          </a:p>
          <a:p>
            <a:pPr marL="0" indent="0" algn="ctr">
              <a:buFont typeface="Wingdings" pitchFamily="2" charset="2"/>
              <a:buNone/>
            </a:pPr>
            <a:r>
              <a:rPr lang="ru-RU" altLang="ru-RU" sz="2600" smtClean="0"/>
              <a:t> </a:t>
            </a:r>
          </a:p>
        </p:txBody>
      </p:sp>
      <p:sp>
        <p:nvSpPr>
          <p:cNvPr id="122883" name="Прямоугольник 2"/>
          <p:cNvSpPr>
            <a:spLocks noChangeArrowheads="1"/>
          </p:cNvSpPr>
          <p:nvPr/>
        </p:nvSpPr>
        <p:spPr bwMode="auto">
          <a:xfrm>
            <a:off x="2555875" y="328613"/>
            <a:ext cx="9404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ru-RU" altLang="ru-RU" sz="2400" b="1">
                <a:solidFill>
                  <a:schemeClr val="bg1"/>
                </a:solidFill>
                <a:latin typeface="Calibri" pitchFamily="34" charset="0"/>
              </a:rPr>
              <a:t> </a:t>
            </a:r>
            <a:endParaRPr lang="ru-RU" altLang="ru-RU" sz="2400">
              <a:solidFill>
                <a:schemeClr val="bg1"/>
              </a:solidFill>
              <a:latin typeface="Calibri" pitchFamily="34" charset="0"/>
            </a:endParaRPr>
          </a:p>
        </p:txBody>
      </p:sp>
      <p:sp>
        <p:nvSpPr>
          <p:cNvPr id="122884" name="Прямоугольник 1"/>
          <p:cNvSpPr>
            <a:spLocks noChangeArrowheads="1"/>
          </p:cNvSpPr>
          <p:nvPr/>
        </p:nvSpPr>
        <p:spPr bwMode="auto">
          <a:xfrm>
            <a:off x="2555875" y="188913"/>
            <a:ext cx="6588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buFont typeface="Wingdings" pitchFamily="2" charset="2"/>
              <a:buNone/>
            </a:pPr>
            <a:r>
              <a:rPr lang="ru-RU" altLang="ru-RU" sz="3200" b="1">
                <a:solidFill>
                  <a:schemeClr val="bg1"/>
                </a:solidFill>
              </a:rPr>
              <a:t>Спасибо за внимание!</a:t>
            </a:r>
          </a:p>
        </p:txBody>
      </p:sp>
      <p:sp>
        <p:nvSpPr>
          <p:cNvPr id="122885" name="Прямоугольник 2"/>
          <p:cNvSpPr>
            <a:spLocks noChangeArrowheads="1"/>
          </p:cNvSpPr>
          <p:nvPr/>
        </p:nvSpPr>
        <p:spPr bwMode="auto">
          <a:xfrm>
            <a:off x="2555875" y="6308725"/>
            <a:ext cx="6588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buFont typeface="Wingdings" pitchFamily="2" charset="2"/>
              <a:buNone/>
            </a:pPr>
            <a:r>
              <a:rPr lang="ru-RU" altLang="ru-RU" sz="1600">
                <a:latin typeface="Tahoma" pitchFamily="34" charset="0"/>
              </a:rPr>
              <a:t>Тел./факс: (8-391)-</a:t>
            </a:r>
            <a:r>
              <a:rPr lang="ru-RU" altLang="ru-RU" sz="1600"/>
              <a:t>206-99-19 (доб.139)</a:t>
            </a:r>
            <a:r>
              <a:rPr lang="ru-RU" altLang="ru-RU" sz="1600">
                <a:latin typeface="Tahoma" pitchFamily="34" charset="0"/>
              </a:rPr>
              <a:t/>
            </a:r>
            <a:br>
              <a:rPr lang="ru-RU" altLang="ru-RU" sz="1600">
                <a:latin typeface="Tahoma" pitchFamily="34" charset="0"/>
              </a:rPr>
            </a:br>
            <a:r>
              <a:rPr lang="en-US" altLang="ru-RU" sz="1600">
                <a:latin typeface="Tahoma" pitchFamily="34" charset="0"/>
              </a:rPr>
              <a:t>e-mail: </a:t>
            </a:r>
            <a:r>
              <a:rPr lang="en-US" altLang="ru-RU" sz="1600">
                <a:latin typeface="Tahoma" pitchFamily="34" charset="0"/>
                <a:hlinkClick r:id="rId5"/>
              </a:rPr>
              <a:t>molchanova@kipk.ru</a:t>
            </a:r>
            <a:r>
              <a:rPr lang="ru-RU" altLang="ru-RU" sz="1600">
                <a:latin typeface="Tahoma" pitchFamily="34" charset="0"/>
              </a:rPr>
              <a:t> </a:t>
            </a:r>
            <a:r>
              <a:rPr lang="en-US" altLang="ru-RU" sz="1600">
                <a:latin typeface="Tahoma" pitchFamily="34" charset="0"/>
              </a:rPr>
              <a:t>c</a:t>
            </a:r>
            <a:r>
              <a:rPr lang="ru-RU" altLang="ru-RU" sz="1600">
                <a:latin typeface="Tahoma" pitchFamily="34" charset="0"/>
              </a:rPr>
              <a:t>айт:</a:t>
            </a:r>
            <a:r>
              <a:rPr lang="en-US" altLang="ru-RU" sz="1600">
                <a:latin typeface="Tahoma" pitchFamily="34" charset="0"/>
              </a:rPr>
              <a:t> </a:t>
            </a:r>
            <a:r>
              <a:rPr lang="en-US" altLang="ru-RU" sz="1600">
                <a:latin typeface="Tahoma" pitchFamily="34" charset="0"/>
                <a:hlinkClick r:id="rId6"/>
              </a:rPr>
              <a:t>www.kipk.ru</a:t>
            </a:r>
            <a:endParaRPr lang="ru-RU" altLang="ru-RU" sz="1600">
              <a:latin typeface="Tahoma"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hape 111"/>
          <p:cNvSpPr>
            <a:spLocks noGrp="1"/>
          </p:cNvSpPr>
          <p:nvPr>
            <p:ph type="title"/>
          </p:nvPr>
        </p:nvSpPr>
        <p:spPr>
          <a:xfrm>
            <a:off x="311150" y="1266825"/>
            <a:ext cx="8521700" cy="608013"/>
          </a:xfrm>
        </p:spPr>
        <p:txBody>
          <a:bodyPr lIns="91425" tIns="91425" rIns="91425" bIns="91425" anchor="t"/>
          <a:lstStyle/>
          <a:p>
            <a:pPr algn="ctr"/>
            <a:r>
              <a:rPr lang="ru-RU" altLang="ru-RU" sz="2400" smtClean="0"/>
              <a:t>АКТУАЛЬНАЯ ЦИТАТА</a:t>
            </a:r>
            <a:endParaRPr lang="en-GB" altLang="ru-RU" sz="2400" smtClean="0"/>
          </a:p>
        </p:txBody>
      </p:sp>
      <p:sp>
        <p:nvSpPr>
          <p:cNvPr id="17411" name="Shape 112"/>
          <p:cNvSpPr>
            <a:spLocks noChangeArrowheads="1"/>
          </p:cNvSpPr>
          <p:nvPr/>
        </p:nvSpPr>
        <p:spPr bwMode="auto">
          <a:xfrm>
            <a:off x="179388" y="1874838"/>
            <a:ext cx="8856662" cy="4291012"/>
          </a:xfrm>
          <a:prstGeom prst="roundRect">
            <a:avLst>
              <a:gd name="adj" fmla="val 16667"/>
            </a:avLst>
          </a:prstGeom>
          <a:solidFill>
            <a:srgbClr val="CFE2F3"/>
          </a:solidFill>
          <a:ln w="9525">
            <a:solidFill>
              <a:srgbClr val="FFFFFF"/>
            </a:solidFill>
            <a:round/>
            <a:headEnd/>
            <a:tailEnd/>
          </a:ln>
        </p:spPr>
        <p:txBody>
          <a:bodyPr lIns="91425" tIns="91425" rIns="91425" bIns="91425"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GB" altLang="ru-RU"/>
              <a:t>	 	 	</a:t>
            </a:r>
          </a:p>
          <a:p>
            <a:endParaRPr lang="ru-RU" altLang="ru-RU" sz="2000"/>
          </a:p>
          <a:p>
            <a:r>
              <a:rPr lang="en-GB" altLang="ru-RU" sz="2000"/>
              <a:t>«</a:t>
            </a:r>
            <a:r>
              <a:rPr lang="ru-RU" altLang="ru-RU" sz="2000"/>
              <a:t>Негативная сторона практики контроля заключается прежде всего в том, что в школах иногда допускается фетишизация отметок, которые становятся главным, а в ряде случаев даже единственным показателем качества учения школьников и работы учителя. Дело осложняется часто еще и тем, что </a:t>
            </a:r>
            <a:r>
              <a:rPr lang="ru-RU" altLang="ru-RU" sz="2000" b="1"/>
              <a:t>отметки констатируют только уровень знаний учащихся, основанный на работе их памяти и репродуктивной деятельности, не отражают всестороннего развития, наличия и глубины мировоззренческих понятий и убеждений… самостоятельности и активности, творческих способностей </a:t>
            </a:r>
            <a:r>
              <a:rPr lang="ru-RU" altLang="ru-RU" sz="2000"/>
              <a:t>и других положительных качеств формирующейся в процессе обучения личности, навыков умственной деятельности, практических навыков и навыков самообразования».</a:t>
            </a:r>
            <a:r>
              <a:rPr lang="ru-RU" altLang="ru-RU"/>
              <a:t> (Педагогика/ Под редакцией Ю. К. Бабанского.– М.: «Просвещение», 1983.)</a:t>
            </a:r>
          </a:p>
          <a:p>
            <a:endParaRPr lang="en-GB" altLang="ru-RU"/>
          </a:p>
          <a:p>
            <a:endParaRPr lang="ru-RU" altLang="ru-R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5_ипк новый">
  <a:themeElements>
    <a:clrScheme name="5_ипк новый 1">
      <a:dk1>
        <a:srgbClr val="000000"/>
      </a:dk1>
      <a:lt1>
        <a:srgbClr val="FFFFFF"/>
      </a:lt1>
      <a:dk2>
        <a:srgbClr val="FFFFFF"/>
      </a:dk2>
      <a:lt2>
        <a:srgbClr val="EBDDC3"/>
      </a:lt2>
      <a:accent1>
        <a:srgbClr val="94B6D2"/>
      </a:accent1>
      <a:accent2>
        <a:srgbClr val="DD8047"/>
      </a:accent2>
      <a:accent3>
        <a:srgbClr val="FFFFFF"/>
      </a:accent3>
      <a:accent4>
        <a:srgbClr val="000000"/>
      </a:accent4>
      <a:accent5>
        <a:srgbClr val="C8D7E5"/>
      </a:accent5>
      <a:accent6>
        <a:srgbClr val="C8733F"/>
      </a:accent6>
      <a:hlink>
        <a:srgbClr val="F7B615"/>
      </a:hlink>
      <a:folHlink>
        <a:srgbClr val="704404"/>
      </a:folHlink>
    </a:clrScheme>
    <a:fontScheme name="5_ипк новый">
      <a:majorFont>
        <a:latin typeface="Optima Cyr"/>
        <a:ea typeface=""/>
        <a:cs typeface=""/>
      </a:majorFont>
      <a:minorFont>
        <a:latin typeface="Calibri"/>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ипк новый 1">
        <a:dk1>
          <a:srgbClr val="000000"/>
        </a:dk1>
        <a:lt1>
          <a:srgbClr val="FFFFFF"/>
        </a:lt1>
        <a:dk2>
          <a:srgbClr val="FFFFFF"/>
        </a:dk2>
        <a:lt2>
          <a:srgbClr val="EBDDC3"/>
        </a:lt2>
        <a:accent1>
          <a:srgbClr val="94B6D2"/>
        </a:accent1>
        <a:accent2>
          <a:srgbClr val="DD8047"/>
        </a:accent2>
        <a:accent3>
          <a:srgbClr val="FFFFFF"/>
        </a:accent3>
        <a:accent4>
          <a:srgbClr val="000000"/>
        </a:accent4>
        <a:accent5>
          <a:srgbClr val="C8D7E5"/>
        </a:accent5>
        <a:accent6>
          <a:srgbClr val="C8733F"/>
        </a:accent6>
        <a:hlink>
          <a:srgbClr val="F7B615"/>
        </a:hlink>
        <a:folHlink>
          <a:srgbClr val="70440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ипк новый">
  <a:themeElements>
    <a:clrScheme name="6_ипк новый 1">
      <a:dk1>
        <a:srgbClr val="000000"/>
      </a:dk1>
      <a:lt1>
        <a:srgbClr val="FFFFFF"/>
      </a:lt1>
      <a:dk2>
        <a:srgbClr val="FFFFFF"/>
      </a:dk2>
      <a:lt2>
        <a:srgbClr val="EBDDC3"/>
      </a:lt2>
      <a:accent1>
        <a:srgbClr val="94B6D2"/>
      </a:accent1>
      <a:accent2>
        <a:srgbClr val="DD8047"/>
      </a:accent2>
      <a:accent3>
        <a:srgbClr val="FFFFFF"/>
      </a:accent3>
      <a:accent4>
        <a:srgbClr val="000000"/>
      </a:accent4>
      <a:accent5>
        <a:srgbClr val="C8D7E5"/>
      </a:accent5>
      <a:accent6>
        <a:srgbClr val="C8733F"/>
      </a:accent6>
      <a:hlink>
        <a:srgbClr val="F7B615"/>
      </a:hlink>
      <a:folHlink>
        <a:srgbClr val="704404"/>
      </a:folHlink>
    </a:clrScheme>
    <a:fontScheme name="6_ипк новый">
      <a:majorFont>
        <a:latin typeface="Optima Cyr"/>
        <a:ea typeface=""/>
        <a:cs typeface=""/>
      </a:majorFont>
      <a:minorFont>
        <a:latin typeface="Calibri"/>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ипк новый 1">
        <a:dk1>
          <a:srgbClr val="000000"/>
        </a:dk1>
        <a:lt1>
          <a:srgbClr val="FFFFFF"/>
        </a:lt1>
        <a:dk2>
          <a:srgbClr val="FFFFFF"/>
        </a:dk2>
        <a:lt2>
          <a:srgbClr val="EBDDC3"/>
        </a:lt2>
        <a:accent1>
          <a:srgbClr val="94B6D2"/>
        </a:accent1>
        <a:accent2>
          <a:srgbClr val="DD8047"/>
        </a:accent2>
        <a:accent3>
          <a:srgbClr val="FFFFFF"/>
        </a:accent3>
        <a:accent4>
          <a:srgbClr val="000000"/>
        </a:accent4>
        <a:accent5>
          <a:srgbClr val="C8D7E5"/>
        </a:accent5>
        <a:accent6>
          <a:srgbClr val="C8733F"/>
        </a:accent6>
        <a:hlink>
          <a:srgbClr val="F7B615"/>
        </a:hlink>
        <a:folHlink>
          <a:srgbClr val="70440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ипк новый">
  <a:themeElements>
    <a:clrScheme name="7_ипк новый 1">
      <a:dk1>
        <a:srgbClr val="000000"/>
      </a:dk1>
      <a:lt1>
        <a:srgbClr val="FFFFFF"/>
      </a:lt1>
      <a:dk2>
        <a:srgbClr val="FFFFFF"/>
      </a:dk2>
      <a:lt2>
        <a:srgbClr val="EBDDC3"/>
      </a:lt2>
      <a:accent1>
        <a:srgbClr val="94B6D2"/>
      </a:accent1>
      <a:accent2>
        <a:srgbClr val="DD8047"/>
      </a:accent2>
      <a:accent3>
        <a:srgbClr val="FFFFFF"/>
      </a:accent3>
      <a:accent4>
        <a:srgbClr val="000000"/>
      </a:accent4>
      <a:accent5>
        <a:srgbClr val="C8D7E5"/>
      </a:accent5>
      <a:accent6>
        <a:srgbClr val="C8733F"/>
      </a:accent6>
      <a:hlink>
        <a:srgbClr val="F7B615"/>
      </a:hlink>
      <a:folHlink>
        <a:srgbClr val="704404"/>
      </a:folHlink>
    </a:clrScheme>
    <a:fontScheme name="7_ипк новый">
      <a:majorFont>
        <a:latin typeface="Optima Cyr"/>
        <a:ea typeface=""/>
        <a:cs typeface=""/>
      </a:majorFont>
      <a:minorFont>
        <a:latin typeface="Calibri"/>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ипк новый 1">
        <a:dk1>
          <a:srgbClr val="000000"/>
        </a:dk1>
        <a:lt1>
          <a:srgbClr val="FFFFFF"/>
        </a:lt1>
        <a:dk2>
          <a:srgbClr val="FFFFFF"/>
        </a:dk2>
        <a:lt2>
          <a:srgbClr val="EBDDC3"/>
        </a:lt2>
        <a:accent1>
          <a:srgbClr val="94B6D2"/>
        </a:accent1>
        <a:accent2>
          <a:srgbClr val="DD8047"/>
        </a:accent2>
        <a:accent3>
          <a:srgbClr val="FFFFFF"/>
        </a:accent3>
        <a:accent4>
          <a:srgbClr val="000000"/>
        </a:accent4>
        <a:accent5>
          <a:srgbClr val="C8D7E5"/>
        </a:accent5>
        <a:accent6>
          <a:srgbClr val="C8733F"/>
        </a:accent6>
        <a:hlink>
          <a:srgbClr val="F7B615"/>
        </a:hlink>
        <a:folHlink>
          <a:srgbClr val="70440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_ипк новый">
  <a:themeElements>
    <a:clrScheme name="8_ипк новый 1">
      <a:dk1>
        <a:srgbClr val="000000"/>
      </a:dk1>
      <a:lt1>
        <a:srgbClr val="FFFFFF"/>
      </a:lt1>
      <a:dk2>
        <a:srgbClr val="FFFFFF"/>
      </a:dk2>
      <a:lt2>
        <a:srgbClr val="EBDDC3"/>
      </a:lt2>
      <a:accent1>
        <a:srgbClr val="94B6D2"/>
      </a:accent1>
      <a:accent2>
        <a:srgbClr val="DD8047"/>
      </a:accent2>
      <a:accent3>
        <a:srgbClr val="FFFFFF"/>
      </a:accent3>
      <a:accent4>
        <a:srgbClr val="000000"/>
      </a:accent4>
      <a:accent5>
        <a:srgbClr val="C8D7E5"/>
      </a:accent5>
      <a:accent6>
        <a:srgbClr val="C8733F"/>
      </a:accent6>
      <a:hlink>
        <a:srgbClr val="F7B615"/>
      </a:hlink>
      <a:folHlink>
        <a:srgbClr val="704404"/>
      </a:folHlink>
    </a:clrScheme>
    <a:fontScheme name="8_ипк новый">
      <a:majorFont>
        <a:latin typeface="Optima Cyr"/>
        <a:ea typeface=""/>
        <a:cs typeface=""/>
      </a:majorFont>
      <a:minorFont>
        <a:latin typeface="Calibri"/>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ипк новый 1">
        <a:dk1>
          <a:srgbClr val="000000"/>
        </a:dk1>
        <a:lt1>
          <a:srgbClr val="FFFFFF"/>
        </a:lt1>
        <a:dk2>
          <a:srgbClr val="FFFFFF"/>
        </a:dk2>
        <a:lt2>
          <a:srgbClr val="EBDDC3"/>
        </a:lt2>
        <a:accent1>
          <a:srgbClr val="94B6D2"/>
        </a:accent1>
        <a:accent2>
          <a:srgbClr val="DD8047"/>
        </a:accent2>
        <a:accent3>
          <a:srgbClr val="FFFFFF"/>
        </a:accent3>
        <a:accent4>
          <a:srgbClr val="000000"/>
        </a:accent4>
        <a:accent5>
          <a:srgbClr val="C8D7E5"/>
        </a:accent5>
        <a:accent6>
          <a:srgbClr val="C8733F"/>
        </a:accent6>
        <a:hlink>
          <a:srgbClr val="F7B615"/>
        </a:hlink>
        <a:folHlink>
          <a:srgbClr val="704404"/>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открытие 20.02.13 Microsoft Office PowerPoint</Template>
  <TotalTime>4410</TotalTime>
  <Words>6446</Words>
  <Application>Microsoft Office PowerPoint</Application>
  <PresentationFormat>Экран (4:3)</PresentationFormat>
  <Paragraphs>718</Paragraphs>
  <Slides>86</Slides>
  <Notes>29</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4</vt:i4>
      </vt:variant>
      <vt:variant>
        <vt:lpstr>Заголовки слайдов</vt:lpstr>
      </vt:variant>
      <vt:variant>
        <vt:i4>86</vt:i4>
      </vt:variant>
    </vt:vector>
  </HeadingPairs>
  <TitlesOfParts>
    <vt:vector size="101" baseType="lpstr">
      <vt:lpstr>Arial</vt:lpstr>
      <vt:lpstr>Optima Cyr</vt:lpstr>
      <vt:lpstr>Calibri</vt:lpstr>
      <vt:lpstr>Wingdings</vt:lpstr>
      <vt:lpstr>Wingdings 2</vt:lpstr>
      <vt:lpstr>Times New Roman</vt:lpstr>
      <vt:lpstr>Wingdings 3</vt:lpstr>
      <vt:lpstr>Arial Black</vt:lpstr>
      <vt:lpstr>Symbol</vt:lpstr>
      <vt:lpstr>Helvetica CY</vt:lpstr>
      <vt:lpstr>Tahoma</vt:lpstr>
      <vt:lpstr>5_ипк новый</vt:lpstr>
      <vt:lpstr>6_ипк новый</vt:lpstr>
      <vt:lpstr>7_ипк новый</vt:lpstr>
      <vt:lpstr>8_ипк новый</vt:lpstr>
      <vt:lpstr>Презентация PowerPoint</vt:lpstr>
      <vt:lpstr>Презентация PowerPoint</vt:lpstr>
      <vt:lpstr>Презентация PowerPoint</vt:lpstr>
      <vt:lpstr>Процедуры оценивания</vt:lpstr>
      <vt:lpstr>Законы, нормативные документы, рекомендации и проекты </vt:lpstr>
      <vt:lpstr>Проблемы существующей системы оценивания</vt:lpstr>
      <vt:lpstr>Проблемы существующей системы оценивания</vt:lpstr>
      <vt:lpstr>ОТМЕТКА ИЛИ ОЦЕНКА?      </vt:lpstr>
      <vt:lpstr>АКТУАЛЬНАЯ ЦИТАТА</vt:lpstr>
      <vt:lpstr>Информационно-диагностическая или карательно-поощрительная функция оценки?</vt:lpstr>
      <vt:lpstr>Информационно-диагностическая или карательно-поощрительная функция оценки?</vt:lpstr>
      <vt:lpstr>Зачем школе  внутренняя система оценки качества образования?</vt:lpstr>
      <vt:lpstr>Презентация PowerPoint</vt:lpstr>
      <vt:lpstr>Внутреняя система оценки качества </vt:lpstr>
      <vt:lpstr>Презентация PowerPoint</vt:lpstr>
      <vt:lpstr>Современные требования к оценке:</vt:lpstr>
      <vt:lpstr>Особенности ВСОКО в условиях ФГОС</vt:lpstr>
      <vt:lpstr>Презентация PowerPoint</vt:lpstr>
      <vt:lpstr>ЗАЧЕМ  ОЦЕНИВАНИЕ      Ученику?     Родителям?     Учителю?     Администрации школы? </vt:lpstr>
      <vt:lpstr>Оценивание для ученика?</vt:lpstr>
      <vt:lpstr>Оценивание для родителей?</vt:lpstr>
      <vt:lpstr>Оценивание для учителя?</vt:lpstr>
      <vt:lpstr>Оценивание для администрации школы?</vt:lpstr>
      <vt:lpstr>Презентация PowerPoint</vt:lpstr>
      <vt:lpstr>Презентация PowerPoint</vt:lpstr>
      <vt:lpstr>Презентация PowerPoint</vt:lpstr>
      <vt:lpstr>Концепция региональной системы оценки качества начального общего образования в Красноярском крае</vt:lpstr>
      <vt:lpstr>Поддерживающее оценивание</vt:lpstr>
      <vt:lpstr>Поддержка</vt:lpstr>
      <vt:lpstr>Поддержка</vt:lpstr>
      <vt:lpstr>Поддержка</vt:lpstr>
      <vt:lpstr>Система мониторинга образовательных достижений на региональном и школьном уровнях (1-4 классы начальной школы)</vt:lpstr>
      <vt:lpstr>Презентация PowerPoint</vt:lpstr>
      <vt:lpstr>Информирование о результатах оценочных процедур</vt:lpstr>
      <vt:lpstr>Презентация PowerPoint</vt:lpstr>
      <vt:lpstr>Инструмент для оценки индивидуального прогресса «Дельта» </vt:lpstr>
      <vt:lpstr>Инструмент для оценки метапредметных результатов на уровне ООО</vt:lpstr>
      <vt:lpstr>Презентация PowerPoint</vt:lpstr>
      <vt:lpstr>Презентация PowerPoint</vt:lpstr>
      <vt:lpstr>Презентация PowerPoint</vt:lpstr>
      <vt:lpstr>Использование результатов оценочных процедур</vt:lpstr>
      <vt:lpstr>ПРИМЕР        КДР по математике -7</vt:lpstr>
      <vt:lpstr>Презентация PowerPoint</vt:lpstr>
      <vt:lpstr>Анализ результатов краевой контрольной работы по математике, которую эти обучающиеся выполняли в 2014 году.</vt:lpstr>
      <vt:lpstr>Возможные причины сложившейся ситуации </vt:lpstr>
      <vt:lpstr>Невозможно сыграть симфонию в одиночку. Для нее нужен целый оркестр. Хэлфорд Лаккок (Halford Luccock)</vt:lpstr>
      <vt:lpstr>ФОРМИРУЮЩЕЕ ОЦЕНИВАНИЕ ОБРАЗОВАТЕЛЬНЫХ РЕЗУЛЬТАТОВ УЧАЩИХСЯ</vt:lpstr>
      <vt:lpstr>ОЦЕНИВАНИЕ В КЛАССЕ</vt:lpstr>
      <vt:lpstr>Главная цель оценивания в классе </vt:lpstr>
      <vt:lpstr>Презентация PowerPoint</vt:lpstr>
      <vt:lpstr>Основания,  базовые принципы</vt:lpstr>
      <vt:lpstr>Характеристики формирующего оценивания</vt:lpstr>
      <vt:lpstr>Идеологи</vt:lpstr>
      <vt:lpstr>Понятия</vt:lpstr>
      <vt:lpstr>Этапы освоения технологии формирующего оценивания</vt:lpstr>
      <vt:lpstr>Приемы, техники формирующего оценивания:</vt:lpstr>
      <vt:lpstr>Требования к комплексу инструментов</vt:lpstr>
      <vt:lpstr>А что в итоге?...</vt:lpstr>
      <vt:lpstr>Действия педагога</vt:lpstr>
      <vt:lpstr>ОЦЕНИВАНИЕ ОБРАЗОВАТЕЛЬНЫХ  УСЛОВИЙ</vt:lpstr>
      <vt:lpstr>ОЦЕНКА КАЧЕСТВА  ДЛЯ УЛУЧШЕНИЯ КАЧЕСТВА</vt:lpstr>
      <vt:lpstr>ECERS: ОЦЕНКА КАЧЕСТВА ДОШКОЛЬНОГО ОБРАЗОВАНИЯ</vt:lpstr>
      <vt:lpstr>ECERS:  КАК КОНКРЕТИЗАЦИЯ ФГОС ДО </vt:lpstr>
      <vt:lpstr>ПРОФИЛЬ КАЧЕСТВА ДОШКОЛЬНОГО ОБРАЗОВАНИЯ  СРЕДНИЕ ЗНАЧЕНИЯ ПО КАЖДОМУ ПОКАЗАТЕЛЮ</vt:lpstr>
      <vt:lpstr>SACERS: ЭКСПЕРТНОЕ ОЦЕНИВАНИЕ ОБРАЗОВАТЕЛЬНОЙ СРЕДЫ ШКОЛЫ </vt:lpstr>
      <vt:lpstr>SACERS: ЭКСПЕРТНОЕ ОЦЕНИВАНИЕ ОБРАЗОВАТЕЛЬНОЙ СРЕДЫ ШКОЛЫ </vt:lpstr>
      <vt:lpstr>SACERS: ЭКСПЕРТНОЕ ОЦЕНИВАНИЕ ОБРАЗОВАТЕЛЬНОЙ СРЕДЫ ШКОЛЫ </vt:lpstr>
      <vt:lpstr>КАЧЕСТВО ОБРАЗОВАТЕЛЬНОЙ СРЕДЫ (НА ПРИМЕРЕ ОДНОЙ ШКОЛЫ)</vt:lpstr>
      <vt:lpstr>Какие возможности есть у педагогов, школьных команд по освоению новой оценочной практики? Где можно поучиться и попробовать?  Как освоить новую практику?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ПРОГРАММЫ ПОВЫШЕНИЯ КВАЛИФИКАЦИИ</vt:lpstr>
      <vt:lpstr>Инструмент измерения индивидуального прогресса «Дельта» </vt:lpstr>
      <vt:lpstr>Кадровое обеспечение программ</vt:lpstr>
      <vt:lpstr>Серия программ повышения квалификации по направлению «Мониторинг индивидуального прогресса (диагностика «Дельта»)»</vt:lpstr>
      <vt:lpstr>Целевая группа </vt:lpstr>
      <vt:lpstr>Список литературы</vt:lpstr>
      <vt:lpstr>Презентация PowerPoint</vt:lpstr>
      <vt:lpstr>Презентация PowerPoint</vt:lpstr>
    </vt:vector>
  </TitlesOfParts>
  <Company>MoBIL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План работы Института  на второе полугодие 2013 года</dc:title>
  <dc:creator>Admin</dc:creator>
  <cp:lastModifiedBy>RTF</cp:lastModifiedBy>
  <cp:revision>306</cp:revision>
  <dcterms:created xsi:type="dcterms:W3CDTF">2013-10-16T01:52:50Z</dcterms:created>
  <dcterms:modified xsi:type="dcterms:W3CDTF">2017-08-24T10:08:53Z</dcterms:modified>
</cp:coreProperties>
</file>