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68" r:id="rId2"/>
    <p:sldId id="428" r:id="rId3"/>
    <p:sldId id="429" r:id="rId4"/>
    <p:sldId id="430" r:id="rId5"/>
    <p:sldId id="433" r:id="rId6"/>
    <p:sldId id="434" r:id="rId7"/>
    <p:sldId id="440" r:id="rId8"/>
    <p:sldId id="436" r:id="rId9"/>
    <p:sldId id="437" r:id="rId10"/>
    <p:sldId id="438" r:id="rId11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BDEBE9"/>
    <a:srgbClr val="0099FF"/>
    <a:srgbClr val="F5DBC1"/>
    <a:srgbClr val="8B3572"/>
    <a:srgbClr val="FFCCFF"/>
    <a:srgbClr val="FF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>
      <p:cViewPr>
        <p:scale>
          <a:sx n="80" d="100"/>
          <a:sy n="8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5BCFD0-0627-4724-985C-B3A0996AD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72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2295525"/>
            <a:ext cx="6202362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Заголовок</a:t>
            </a:r>
            <a:br>
              <a:rPr lang="ru-RU"/>
            </a:br>
            <a:r>
              <a:rPr lang="ru-RU"/>
              <a:t>Слайда-разделителя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37712118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AC46B-2591-4A3E-A2CB-A3E162427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20281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2313" y="115888"/>
            <a:ext cx="2071687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15888"/>
            <a:ext cx="6067425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1C32-EED5-4654-9AE5-3E8C6A1F4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259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83606-3CB7-45AA-A4EE-37EBC1DC2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0213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D0E6D-D95B-413F-94A5-4689C5074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31678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2488" y="1949450"/>
            <a:ext cx="3846512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1400" y="1949450"/>
            <a:ext cx="3846513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93B76-1F07-465A-94E2-1204489E6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597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A9CC5-82D5-4C98-9C57-D4FADCB2D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4223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3822-AED3-4D6B-93B7-AD604E278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7687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5C824-CC1A-4403-BE1D-1FA5F9AB7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55532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460E-397C-4BE0-9BE1-96EDEA095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83694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9ED7-930B-4C3C-A9CD-FA94C1C59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81034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</a:t>
            </a:r>
            <a:br>
              <a:rPr lang="ru-RU" altLang="ru-RU" smtClean="0"/>
            </a:br>
            <a:r>
              <a:rPr lang="ru-RU" altLang="ru-RU" smtClean="0"/>
              <a:t>Можно в две строки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2488" y="1949450"/>
            <a:ext cx="7845425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36587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35C76B-E334-4922-9806-EB511FAB2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6" r:id="rId1"/>
    <p:sldLayoutId id="2147485506" r:id="rId2"/>
    <p:sldLayoutId id="2147485507" r:id="rId3"/>
    <p:sldLayoutId id="2147485508" r:id="rId4"/>
    <p:sldLayoutId id="2147485509" r:id="rId5"/>
    <p:sldLayoutId id="2147485510" r:id="rId6"/>
    <p:sldLayoutId id="2147485511" r:id="rId7"/>
    <p:sldLayoutId id="2147485512" r:id="rId8"/>
    <p:sldLayoutId id="2147485513" r:id="rId9"/>
    <p:sldLayoutId id="2147485514" r:id="rId10"/>
    <p:sldLayoutId id="2147485515" r:id="rId11"/>
  </p:sldLayoutIdLst>
  <p:transition spd="med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2C2C84"/>
          </a:solidFill>
          <a:latin typeface="+mn-lt"/>
          <a:ea typeface="+mn-ea"/>
          <a:cs typeface="+mn-cs"/>
        </a:defRPr>
      </a:lvl1pPr>
      <a:lvl2pPr marL="712788" indent="-180975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C2C84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1500" y="428625"/>
            <a:ext cx="7929563" cy="436880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/>
              <a:t>Развитие профессиональной компетентности педагога в условиях ФГОС и </a:t>
            </a:r>
            <a:r>
              <a:rPr lang="ru-RU" altLang="ru-RU" b="1" dirty="0" err="1" smtClean="0"/>
              <a:t>профстандарта</a:t>
            </a:r>
            <a:r>
              <a:rPr lang="ru-RU" altLang="ru-RU" b="1" dirty="0" smtClean="0"/>
              <a:t> через систему управления методической работой</a:t>
            </a:r>
            <a:endParaRPr lang="ru-RU" alt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429125" y="4000500"/>
            <a:ext cx="457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Педагог должен остерегаться </a:t>
            </a:r>
            <a:endParaRPr lang="ru-RU" altLang="ru-RU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smtClean="0"/>
              <a:t>по привычке считать себя самым главным и единственным источником знаний;</a:t>
            </a:r>
            <a:endParaRPr lang="ru-RU" altLang="ru-RU" b="1" smtClean="0"/>
          </a:p>
          <a:p>
            <a:r>
              <a:rPr lang="ru-RU" altLang="ru-RU" b="1" i="1" smtClean="0"/>
              <a:t>передавать ученикам свой жизненный опыт и воспитывать их исходя из того, как был воспитан сам;</a:t>
            </a:r>
            <a:endParaRPr lang="ru-RU" altLang="ru-RU" b="1" smtClean="0"/>
          </a:p>
          <a:p>
            <a:r>
              <a:rPr lang="ru-RU" altLang="ru-RU" b="1" i="1" smtClean="0"/>
              <a:t>придерживаться представлений о том, что существуют раз и навсегда заданные способы правильного и неправильного решения различных проблем;</a:t>
            </a:r>
            <a:endParaRPr lang="ru-RU" altLang="ru-RU" b="1" smtClean="0"/>
          </a:p>
          <a:p>
            <a:r>
              <a:rPr lang="ru-RU" altLang="ru-RU" b="1" i="1" smtClean="0"/>
              <a:t>следовать мелочным правилам и инструкциям.</a:t>
            </a:r>
            <a:endParaRPr lang="ru-RU" altLang="ru-RU" b="1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3A45D8-6D93-4CD1-913A-8CC1611201FD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На современном этапе </a:t>
            </a:r>
            <a:endParaRPr lang="ru-RU" alt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852488" y="1484313"/>
            <a:ext cx="7845425" cy="43926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500" smtClean="0"/>
              <a:t>Установить, что профессиональный 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труда» </a:t>
            </a:r>
            <a:r>
              <a:rPr lang="ru-RU" altLang="ru-RU" b="1" smtClean="0"/>
              <a:t>				</a:t>
            </a:r>
            <a:endParaRPr lang="ru-RU" altLang="ru-RU" smtClean="0"/>
          </a:p>
          <a:p>
            <a:pPr marL="0" indent="0">
              <a:buFontTx/>
              <a:buNone/>
            </a:pPr>
            <a:endParaRPr lang="ru-RU" altLang="ru-RU" b="1" smtClean="0"/>
          </a:p>
          <a:p>
            <a:pPr marL="0" indent="0">
              <a:buFontTx/>
              <a:buNone/>
            </a:pPr>
            <a:r>
              <a:rPr lang="ru-RU" altLang="ru-RU" b="1" smtClean="0"/>
              <a:t>						</a:t>
            </a:r>
          </a:p>
          <a:p>
            <a:pPr marL="0" indent="0">
              <a:buFontTx/>
              <a:buNone/>
            </a:pPr>
            <a:endParaRPr lang="ru-RU" altLang="ru-RU" b="1" smtClean="0"/>
          </a:p>
          <a:p>
            <a:pPr marL="0" indent="0">
              <a:buFontTx/>
              <a:buNone/>
            </a:pPr>
            <a:endParaRPr lang="ru-RU" altLang="ru-RU" b="1" smtClean="0"/>
          </a:p>
          <a:p>
            <a:pPr marL="0" indent="0">
              <a:buFontTx/>
              <a:buNone/>
            </a:pPr>
            <a:r>
              <a:rPr lang="ru-RU" altLang="ru-RU" b="1" smtClean="0"/>
              <a:t>							,</a:t>
            </a: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833D79-D12B-4683-AFE8-387DFB3D1E63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Единица измерения устаревания знаний педагога </a:t>
            </a:r>
            <a:endParaRPr lang="ru-RU" alt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852488" y="1557338"/>
            <a:ext cx="7845425" cy="431958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Tx/>
              <a:buNone/>
            </a:pPr>
            <a:r>
              <a:rPr lang="ru-RU" altLang="ru-RU" sz="2600" b="1" smtClean="0"/>
              <a:t>«период полураспада компетентности» (продолжительность времени (после окончания ВУЗа), когда в результате устаревания полученных знаний по мере получения новой информации компетентность снижается на 50%) – </a:t>
            </a:r>
          </a:p>
          <a:p>
            <a:pPr marL="0" indent="0" algn="ctr">
              <a:lnSpc>
                <a:spcPct val="150000"/>
              </a:lnSpc>
              <a:buFontTx/>
              <a:buNone/>
            </a:pPr>
            <a:r>
              <a:rPr lang="ru-RU" altLang="ru-RU" sz="2600" b="1" smtClean="0"/>
              <a:t>1 – 2 года</a:t>
            </a:r>
            <a:endParaRPr lang="ru-RU" altLang="ru-RU" sz="260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CD527C-258F-4492-B5C0-63CF527AC103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Деятельностное пространство руководителей</a:t>
            </a:r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488" y="1557338"/>
            <a:ext cx="7845425" cy="460851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 sz="2400" b="1" dirty="0" smtClean="0"/>
              <a:t>Смоделировать </a:t>
            </a:r>
            <a:r>
              <a:rPr lang="ru-RU" sz="2400" b="1" dirty="0"/>
              <a:t>и реально осуществить ситуации </a:t>
            </a:r>
            <a:r>
              <a:rPr lang="ru-RU" sz="2400" b="1" dirty="0" err="1"/>
              <a:t>самоисследования</a:t>
            </a:r>
            <a:r>
              <a:rPr lang="ru-RU" sz="2400" b="1" dirty="0"/>
              <a:t>,  </a:t>
            </a:r>
            <a:r>
              <a:rPr lang="ru-RU" sz="2400" b="1" dirty="0" err="1"/>
              <a:t>самопрезентации</a:t>
            </a:r>
            <a:r>
              <a:rPr lang="ru-RU" sz="2400" b="1" dirty="0"/>
              <a:t>, побудить к самообразованию и саморазвитию</a:t>
            </a:r>
            <a:r>
              <a:rPr lang="ru-RU" sz="2400" b="1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ru-RU" sz="2400" b="1" dirty="0"/>
              <a:t> </a:t>
            </a:r>
            <a:r>
              <a:rPr lang="ru-RU" sz="2400" b="1" dirty="0" smtClean="0"/>
              <a:t>Замотивировать </a:t>
            </a:r>
            <a:r>
              <a:rPr lang="ru-RU" sz="2400" b="1" dirty="0"/>
              <a:t>каждого на конструктивную деятельность, на актуализацию процесса развития профессиональных и личностных качеств.</a:t>
            </a: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FontTx/>
              <a:buNone/>
              <a:defRPr/>
            </a:pPr>
            <a:endParaRPr lang="ru-RU" dirty="0"/>
          </a:p>
          <a:p>
            <a:pPr marL="0" indent="0">
              <a:buFontTx/>
              <a:buNone/>
              <a:defRPr/>
            </a:pPr>
            <a:r>
              <a:rPr lang="ru-RU" b="1" dirty="0"/>
              <a:t> </a:t>
            </a:r>
            <a:endParaRPr 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FA3685-BB07-4597-9DAA-D386E92C1BAA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Пути развития профессиональной компетентности педагога</a:t>
            </a:r>
            <a:endParaRPr lang="ru-RU" altLang="ru-RU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852488" y="1484313"/>
            <a:ext cx="7845425" cy="48244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b="1" smtClean="0"/>
              <a:t>работа в методических объединениях</a:t>
            </a:r>
          </a:p>
          <a:p>
            <a:pPr>
              <a:lnSpc>
                <a:spcPct val="150000"/>
              </a:lnSpc>
            </a:pPr>
            <a:r>
              <a:rPr lang="ru-RU" altLang="ru-RU" b="1" smtClean="0"/>
              <a:t>творческих группах; проектная, исследовательская деятельность </a:t>
            </a:r>
          </a:p>
          <a:p>
            <a:pPr>
              <a:lnSpc>
                <a:spcPct val="150000"/>
              </a:lnSpc>
            </a:pPr>
            <a:r>
              <a:rPr lang="ru-RU" altLang="ru-RU" b="1" smtClean="0"/>
              <a:t>активное участие в педагогических конкурсах, мастер-классах, форумах и фестивалях</a:t>
            </a:r>
          </a:p>
          <a:p>
            <a:pPr>
              <a:lnSpc>
                <a:spcPct val="150000"/>
              </a:lnSpc>
            </a:pPr>
            <a:r>
              <a:rPr lang="ru-RU" altLang="ru-RU" b="1" smtClean="0"/>
              <a:t>обучение на курсах повышения квалификации</a:t>
            </a:r>
          </a:p>
          <a:p>
            <a:pPr>
              <a:lnSpc>
                <a:spcPct val="150000"/>
              </a:lnSpc>
            </a:pPr>
            <a:r>
              <a:rPr lang="ru-RU" altLang="ru-RU" b="1" smtClean="0"/>
              <a:t>активное участие в педсоветах, конференциях; создание собственных публикаций; аттестация</a:t>
            </a:r>
          </a:p>
          <a:p>
            <a:pPr>
              <a:lnSpc>
                <a:spcPct val="150000"/>
              </a:lnSpc>
            </a:pPr>
            <a:r>
              <a:rPr lang="ru-RU" altLang="ru-RU" b="1" smtClean="0"/>
              <a:t>работа базовых площадок и др.</a:t>
            </a: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30F0EC-A128-4F92-BBD9-A6F578B4A624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Корпоративное обучение</a:t>
            </a:r>
            <a:br>
              <a:rPr lang="ru-RU" altLang="ru-RU" b="1" smtClean="0"/>
            </a:br>
            <a:r>
              <a:rPr lang="ru-RU" altLang="ru-RU" b="1" smtClean="0"/>
              <a:t>этапы</a:t>
            </a:r>
            <a:endParaRPr lang="ru-RU" altLang="ru-RU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852488" y="1949450"/>
            <a:ext cx="7845425" cy="13350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b="1" smtClean="0"/>
              <a:t>1. Диагностический</a:t>
            </a:r>
          </a:p>
          <a:p>
            <a:pPr marL="0" indent="0">
              <a:buFontTx/>
              <a:buNone/>
            </a:pPr>
            <a:r>
              <a:rPr lang="ru-RU" altLang="ru-RU" b="1" smtClean="0"/>
              <a:t>SWOT- анализ как инструмент оценки текущего состояния стратегической позиции, ресурсов, возможностей Лицея в условиях усиления образовательной конкуренции в образовании и быстро меняющегося социального и государственного запроса</a:t>
            </a:r>
          </a:p>
          <a:p>
            <a:pPr marL="0" indent="0">
              <a:buFontTx/>
              <a:buNone/>
            </a:pPr>
            <a:endParaRPr lang="ru-RU" altLang="ru-RU" b="1" smtClean="0"/>
          </a:p>
          <a:p>
            <a:pPr marL="0" indent="0">
              <a:buFontTx/>
              <a:buNone/>
            </a:pPr>
            <a:r>
              <a:rPr lang="ru-RU" altLang="ru-RU" b="1" smtClean="0"/>
              <a:t>2. Формирование и реализация обучающей программы</a:t>
            </a:r>
          </a:p>
          <a:p>
            <a:pPr marL="0" indent="0">
              <a:buFontTx/>
              <a:buNone/>
            </a:pPr>
            <a:endParaRPr lang="ru-RU" altLang="ru-RU" b="1" smtClean="0"/>
          </a:p>
          <a:p>
            <a:pPr marL="0" indent="0">
              <a:buFontTx/>
              <a:buNone/>
            </a:pPr>
            <a:r>
              <a:rPr lang="ru-RU" altLang="ru-RU" b="1" smtClean="0"/>
              <a:t>3. Аналитический</a:t>
            </a:r>
          </a:p>
          <a:p>
            <a:pPr marL="0" indent="0">
              <a:buFontTx/>
              <a:buNone/>
            </a:pPr>
            <a:endParaRPr lang="ru-RU" altLang="ru-RU" b="1" smtClean="0"/>
          </a:p>
          <a:p>
            <a:pPr marL="0" indent="0">
              <a:buFontTx/>
              <a:buNone/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978519-7D63-4D3F-8865-EBD95861BDD8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29600" cy="1143000"/>
          </a:xfrm>
        </p:spPr>
        <p:txBody>
          <a:bodyPr/>
          <a:lstStyle/>
          <a:p>
            <a:pPr algn="ctr"/>
            <a:r>
              <a:rPr lang="ru-RU" altLang="ru-RU" smtClean="0"/>
              <a:t>Пример</a:t>
            </a:r>
            <a:r>
              <a:rPr lang="en-US" altLang="ru-RU" smtClean="0"/>
              <a:t> SWOT-</a:t>
            </a:r>
            <a:r>
              <a:rPr lang="ru-RU" altLang="ru-RU" smtClean="0"/>
              <a:t>анализа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27088" y="1844675"/>
          <a:ext cx="7845426" cy="434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713"/>
                <a:gridCol w="3922713"/>
              </a:tblGrid>
              <a:tr h="57611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КАДРОВЫЙ РЕСУРС ЛИЦЕЯ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3039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STRENGТHS (сильные стороны)</a:t>
                      </a:r>
                      <a:endParaRPr lang="ru-RU" sz="24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WEAKNESSES (слабые стороны)</a:t>
                      </a:r>
                      <a:endParaRPr lang="ru-RU" sz="2400" b="1" dirty="0"/>
                    </a:p>
                  </a:txBody>
                  <a:tcPr marT="45724" marB="45724"/>
                </a:tc>
              </a:tr>
              <a:tr h="1188834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marT="45724" marB="45724"/>
                </a:tc>
              </a:tr>
              <a:tr h="823039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 (возможности)</a:t>
                      </a:r>
                      <a:endParaRPr lang="ru-RU" sz="24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THREATS (угрозы)</a:t>
                      </a:r>
                      <a:endParaRPr lang="ru-RU" sz="2400" b="1" dirty="0"/>
                    </a:p>
                  </a:txBody>
                  <a:tcPr marT="45724" marB="45724"/>
                </a:tc>
              </a:tr>
              <a:tr h="935544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923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A86003-20E5-444F-9ED3-CD3D81A4BFE9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/>
              <a:t>Корпоративное обучение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3600" b="1" smtClean="0"/>
              <a:t>формальное      неформальное</a:t>
            </a:r>
          </a:p>
          <a:p>
            <a:pPr marL="0" indent="0">
              <a:buFontTx/>
              <a:buNone/>
            </a:pPr>
            <a:r>
              <a:rPr lang="ru-RU" altLang="ru-RU" sz="3600" b="1" smtClean="0"/>
              <a:t>- ПК и др.            - «взятие на             	                         буксир»…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173FFB-068E-4270-81FB-22408DE6B239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mtClean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635375" y="1412875"/>
            <a:ext cx="792163" cy="431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3800" y="1412875"/>
            <a:ext cx="825500" cy="431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Педагог должен понимать</a:t>
            </a:r>
            <a:endParaRPr lang="ru-RU" alt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i="1" smtClean="0"/>
              <a:t>нужно быть готовым к постоянным переменам;</a:t>
            </a:r>
            <a:endParaRPr lang="ru-RU" altLang="ru-RU" b="1" smtClean="0"/>
          </a:p>
          <a:p>
            <a:r>
              <a:rPr lang="ru-RU" altLang="ru-RU" b="1" i="1" smtClean="0"/>
              <a:t>строить сегодняшнее и завтрашнее поведение на основе вчерашних знаний и вчерашнего опыта невозможно;</a:t>
            </a:r>
            <a:endParaRPr lang="ru-RU" altLang="ru-RU" b="1" smtClean="0"/>
          </a:p>
          <a:p>
            <a:r>
              <a:rPr lang="ru-RU" altLang="ru-RU" b="1" i="1" smtClean="0"/>
              <a:t>главная задача – обеспечить максимум успеха и минимум неудач в будущей жизни своих учеников, поэтому родители – самые верные союзники учителя;</a:t>
            </a:r>
            <a:endParaRPr lang="ru-RU" altLang="ru-RU" b="1" smtClean="0"/>
          </a:p>
          <a:p>
            <a:r>
              <a:rPr lang="ru-RU" altLang="ru-RU" b="1" i="1" smtClean="0"/>
              <a:t>любая человеческая деятельность красива и эффективна, и это представление передать ученикам.</a:t>
            </a:r>
            <a:endParaRPr lang="ru-RU" altLang="ru-RU" b="1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2C2C8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rgbClr val="2C2C8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rgbClr val="2C2C8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200">
                <a:solidFill>
                  <a:srgbClr val="2C2C8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2C2C8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F56BFE-279D-45FB-9CB2-E3B166739B39}" type="slidenum">
              <a:rPr lang="ru-RU" altLang="ru-RU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2259749</TotalTime>
  <Words>389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Bookman Old Style</vt:lpstr>
      <vt:lpstr>1_Оформление по умолчанию</vt:lpstr>
      <vt:lpstr>Развитие профессиональной компетентности педагога в условиях ФГОС и профстандарта через систему управления методической работой</vt:lpstr>
      <vt:lpstr>На современном этапе </vt:lpstr>
      <vt:lpstr>Единица измерения устаревания знаний педагога </vt:lpstr>
      <vt:lpstr>Деятельностное пространство руководителей</vt:lpstr>
      <vt:lpstr>Пути развития профессиональной компетентности педагога</vt:lpstr>
      <vt:lpstr>Корпоративное обучение этапы</vt:lpstr>
      <vt:lpstr>Пример SWOT-анализа </vt:lpstr>
      <vt:lpstr>Корпоративное обучение</vt:lpstr>
      <vt:lpstr>Педагог должен понимать</vt:lpstr>
      <vt:lpstr>Педагог должен остерегаться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  образовательного учреждения  как орган государственно-общественного управления</dc:title>
  <dc:creator>MGP</dc:creator>
  <cp:lastModifiedBy>Татьяна Копылова</cp:lastModifiedBy>
  <cp:revision>471</cp:revision>
  <cp:lastPrinted>2013-07-26T11:17:00Z</cp:lastPrinted>
  <dcterms:created xsi:type="dcterms:W3CDTF">2010-04-20T03:16:09Z</dcterms:created>
  <dcterms:modified xsi:type="dcterms:W3CDTF">2019-02-28T07:05:49Z</dcterms:modified>
</cp:coreProperties>
</file>