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329" r:id="rId3"/>
    <p:sldId id="410" r:id="rId4"/>
    <p:sldId id="349" r:id="rId5"/>
    <p:sldId id="412" r:id="rId6"/>
    <p:sldId id="413" r:id="rId7"/>
    <p:sldId id="414" r:id="rId8"/>
    <p:sldId id="421" r:id="rId9"/>
    <p:sldId id="416" r:id="rId10"/>
    <p:sldId id="418" r:id="rId11"/>
    <p:sldId id="417" r:id="rId12"/>
    <p:sldId id="419" r:id="rId13"/>
    <p:sldId id="423" r:id="rId14"/>
    <p:sldId id="429" r:id="rId15"/>
    <p:sldId id="420" r:id="rId16"/>
    <p:sldId id="425" r:id="rId17"/>
    <p:sldId id="415" r:id="rId18"/>
    <p:sldId id="426" r:id="rId19"/>
    <p:sldId id="422" r:id="rId20"/>
    <p:sldId id="430" r:id="rId21"/>
    <p:sldId id="431" r:id="rId22"/>
    <p:sldId id="427" r:id="rId23"/>
    <p:sldId id="257" r:id="rId24"/>
    <p:sldId id="34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104"/>
    <a:srgbClr val="A50021"/>
    <a:srgbClr val="CD6209"/>
    <a:srgbClr val="BC5908"/>
    <a:srgbClr val="FFCC66"/>
    <a:srgbClr val="99CCFF"/>
    <a:srgbClr val="FFCCFF"/>
    <a:srgbClr val="C05B08"/>
    <a:srgbClr val="5D380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part.org/animatsiya/prostaya-animatsiya-v-gimp" TargetMode="External"/><Relationship Id="rId2" Type="http://schemas.openxmlformats.org/officeDocument/2006/relationships/hyperlink" Target="https://studfiles.net/preview/6212989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gimp.ru/articles/sposobyi_sozdaniya_animatsii_v_gimp/" TargetMode="External"/><Relationship Id="rId4" Type="http://schemas.openxmlformats.org/officeDocument/2006/relationships/hyperlink" Target="https://www.intuit.ru/studies/courses/20282/1318/lecture/310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6138" y="1608138"/>
            <a:ext cx="7451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«Компьютерные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 </a:t>
            </a:r>
            <a:endParaRPr lang="en-US" sz="4000" b="1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создания </a:t>
            </a: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анимации»</a:t>
            </a:r>
            <a:endParaRPr lang="ru-RU" sz="40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6388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56" y="404664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открывшемся диалоговом окне ставим </a:t>
            </a:r>
            <a:r>
              <a:rPr lang="ru-RU" sz="2400" dirty="0" smtClean="0"/>
              <a:t>галочки </a:t>
            </a:r>
            <a:r>
              <a:rPr lang="ru-RU" sz="2400" dirty="0"/>
              <a:t>напротив </a:t>
            </a:r>
            <a:r>
              <a:rPr lang="ru-RU" sz="2400" dirty="0" smtClean="0"/>
              <a:t>пунктов </a:t>
            </a:r>
            <a:r>
              <a:rPr lang="ru-RU" sz="2400" dirty="0"/>
              <a:t>«Сохранить как анимацию</a:t>
            </a:r>
            <a:r>
              <a:rPr lang="ru-RU" sz="2400" dirty="0" smtClean="0"/>
              <a:t>», «</a:t>
            </a:r>
            <a:r>
              <a:rPr lang="ru-RU" sz="2400" dirty="0"/>
              <a:t>Бесконечный цикл</a:t>
            </a:r>
            <a:r>
              <a:rPr lang="ru-RU" sz="2400" dirty="0" smtClean="0"/>
              <a:t>». По умолчанию задержка между кадрами – 100 миллисекунд. В расположении кадра выбираем «Один кадр на слой», </a:t>
            </a:r>
            <a:r>
              <a:rPr lang="ru-RU" sz="2400" dirty="0"/>
              <a:t>а затем нажимаем кнопку </a:t>
            </a:r>
            <a:r>
              <a:rPr lang="ru-RU" sz="2400" dirty="0" smtClean="0"/>
              <a:t>«Экспорт».</a:t>
            </a:r>
            <a:r>
              <a:rPr lang="ru-RU" sz="2400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729061"/>
            <a:ext cx="4905375" cy="372427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751106" y="4725144"/>
            <a:ext cx="526461" cy="298102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51107" y="5949280"/>
            <a:ext cx="1052922" cy="43204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6388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961" y="580613"/>
            <a:ext cx="8784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Если слои имеют не одинаковый размер и выходят за границы рисунка, то при сохранении может появиться сообщение: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Нажимаем </a:t>
            </a:r>
            <a:r>
              <a:rPr lang="ru-RU" sz="2400" dirty="0"/>
              <a:t>кнопку </a:t>
            </a:r>
            <a:r>
              <a:rPr lang="ru-RU" sz="2400" dirty="0" smtClean="0"/>
              <a:t>«Обрезать». 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65" y="1804749"/>
            <a:ext cx="4676775" cy="20574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643721" y="3316917"/>
            <a:ext cx="1152415" cy="43204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8" y="4437112"/>
            <a:ext cx="2173106" cy="20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468" y="116632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1:</a:t>
            </a:r>
          </a:p>
          <a:p>
            <a:pPr lvl="0"/>
            <a:r>
              <a:rPr lang="ru-RU" sz="2400" dirty="0" smtClean="0"/>
              <a:t>Запускаем </a:t>
            </a:r>
            <a:r>
              <a:rPr lang="en-US" sz="2400" dirty="0" smtClean="0"/>
              <a:t>GIMP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открываем рисунок. (Файл – Открыть). </a:t>
            </a:r>
          </a:p>
          <a:p>
            <a:pPr lvl="0"/>
            <a:r>
              <a:rPr lang="ru-RU" sz="32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Создаем кадры для анимации, используя исходный рисунок.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/>
              <a:t>Делаем копию слоя: Слой – Создать копию слоя. Или выделяем все, копируем и создаем новый файл </a:t>
            </a:r>
            <a:r>
              <a:rPr lang="ru-RU" sz="2400" dirty="0"/>
              <a:t>(Файл – Создать – Из буфера обмена</a:t>
            </a:r>
            <a:r>
              <a:rPr lang="ru-RU" sz="2400" dirty="0" smtClean="0"/>
              <a:t>). В первом варианте все изменения делаем во вновь вставленном слое. Во втором – создаем новый рисунок в отдельном файле.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4" y="4192392"/>
            <a:ext cx="7036714" cy="23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645656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3:</a:t>
            </a:r>
          </a:p>
          <a:p>
            <a:pPr lvl="0"/>
            <a:r>
              <a:rPr lang="ru-RU" sz="2400" dirty="0"/>
              <a:t>Выделяем фрагмент рисунка (с помощью инструментов  выделения), </a:t>
            </a:r>
            <a:r>
              <a:rPr lang="ru-RU" sz="2400" dirty="0" smtClean="0"/>
              <a:t>применяем растушевку, копируем </a:t>
            </a:r>
            <a:r>
              <a:rPr lang="ru-RU" sz="2400" dirty="0"/>
              <a:t>(Правка – Копировать видимое). Создаем новый </a:t>
            </a:r>
            <a:r>
              <a:rPr lang="ru-RU" sz="2400" dirty="0" smtClean="0"/>
              <a:t>слой (Вставить как – Новый слой). </a:t>
            </a:r>
            <a:r>
              <a:rPr lang="ru-RU" sz="2400" dirty="0"/>
              <a:t>Это будет слой, в котором  мы будем изменять фрагмент рисунка с помощью инструментов трансформации.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67264"/>
            <a:ext cx="7258050" cy="304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1468" y="44624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707904" y="1786849"/>
            <a:ext cx="3092515" cy="2722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4" y="3093991"/>
            <a:ext cx="6250553" cy="319454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004048" y="2204864"/>
            <a:ext cx="250113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7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2" y="1772816"/>
            <a:ext cx="7956615" cy="4248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1468" y="169476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469" y="908719"/>
            <a:ext cx="826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Теперь у нас два слоя: само изображение и слой с «хвостом». 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22845" y="1370384"/>
            <a:ext cx="1865379" cy="2346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876256" y="1268760"/>
            <a:ext cx="792088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5882"/>
            <a:ext cx="5885511" cy="32622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8784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4:</a:t>
            </a:r>
          </a:p>
          <a:p>
            <a:r>
              <a:rPr lang="ru-RU" sz="2400" dirty="0"/>
              <a:t>Выделяем </a:t>
            </a:r>
            <a:r>
              <a:rPr lang="ru-RU" sz="2400" dirty="0" smtClean="0"/>
              <a:t>фрагмент рисунка (с помощью прямоугольного выделения), выбираем инструмент трансформации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Вращение. </a:t>
            </a:r>
            <a:r>
              <a:rPr lang="ru-RU" sz="2400" dirty="0" smtClean="0"/>
              <a:t>Угол поворота можно задать в появившейся панели или повернуть  произвольно, потянув за угловой маркер сетки. </a:t>
            </a:r>
            <a:r>
              <a:rPr lang="ru-RU" sz="2400" dirty="0"/>
              <a:t>Используя инструменты трансформации: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Масштаб, Наклон, Перспектива,</a:t>
            </a:r>
            <a:r>
              <a:rPr lang="ru-RU" sz="2400" dirty="0">
                <a:solidFill>
                  <a:srgbClr val="A50021"/>
                </a:solidFill>
              </a:rPr>
              <a:t> </a:t>
            </a:r>
            <a:r>
              <a:rPr lang="ru-RU" sz="2400" dirty="0"/>
              <a:t>придаем «хвосту» нужную форму.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71700" y="5301208"/>
            <a:ext cx="432048" cy="43204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07704" y="2132856"/>
            <a:ext cx="79208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635896" y="2348880"/>
            <a:ext cx="4032448" cy="3384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1468" y="25460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401604" y="5373216"/>
            <a:ext cx="902144" cy="576919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1468" y="116632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20688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Совмещаем «хвост» с рисунком первого слоя. Переходим на первый слой и удаляем «лишнее» с помощью ластика.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060848"/>
            <a:ext cx="7128792" cy="38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620688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6:</a:t>
            </a:r>
          </a:p>
          <a:p>
            <a:r>
              <a:rPr lang="ru-RU" sz="2400" dirty="0" smtClean="0"/>
              <a:t>Объединяем слои: Слой – Объединить с предыдущим. Шаги 3-6 повторяем для «головы».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9" y="2060848"/>
            <a:ext cx="7922671" cy="41764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1468" y="116632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2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2562943"/>
            <a:ext cx="7092280" cy="38903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548680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7:</a:t>
            </a:r>
          </a:p>
          <a:p>
            <a:r>
              <a:rPr lang="ru-RU" sz="2400" dirty="0"/>
              <a:t>Готовый рисунок копируем и </a:t>
            </a:r>
            <a:r>
              <a:rPr lang="ru-RU" sz="2400" dirty="0" smtClean="0"/>
              <a:t>вставляем в основной файл. У нас получилось два кадра. Если хотите, можно сделать еще несколько промежуточных кадров. Затем сохраняем как анимацию.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468" y="116632"/>
            <a:ext cx="826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покадровой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отрисовкой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2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" y="297016"/>
            <a:ext cx="4926313" cy="32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4872722" cy="324036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944088">
            <a:off x="4325293" y="3192694"/>
            <a:ext cx="1204020" cy="50405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476672"/>
            <a:ext cx="864235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683104"/>
                </a:solidFill>
              </a:rPr>
              <a:t>Анимация</a:t>
            </a:r>
            <a:r>
              <a:rPr lang="ru-RU" sz="2800" dirty="0">
                <a:solidFill>
                  <a:srgbClr val="683104"/>
                </a:solidFill>
              </a:rPr>
              <a:t> </a:t>
            </a:r>
            <a:r>
              <a:rPr lang="ru-RU" sz="2800" dirty="0"/>
              <a:t>– это быстрая смена одного изображения другим, в результате которой создается впечатление движения изображения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endParaRPr lang="ru-RU" sz="2800" dirty="0"/>
          </a:p>
          <a:p>
            <a:r>
              <a:rPr lang="ru-RU" sz="2800" dirty="0" smtClean="0"/>
              <a:t>Для </a:t>
            </a:r>
            <a:r>
              <a:rPr lang="ru-RU" sz="2800" dirty="0"/>
              <a:t>плавного воспроизведения анимации необходима скорость, или частота </a:t>
            </a:r>
            <a:r>
              <a:rPr lang="ru-RU" sz="2800" dirty="0" smtClean="0"/>
              <a:t>кадров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dirty="0"/>
              <a:t>Как правило, </a:t>
            </a:r>
            <a:r>
              <a:rPr lang="ru-RU" sz="2800" dirty="0" smtClean="0"/>
              <a:t>не </a:t>
            </a:r>
            <a:r>
              <a:rPr lang="ru-RU" sz="2800" dirty="0"/>
              <a:t>менее 12 кадров в секунду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07804"/>
            <a:ext cx="3371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902" y="116632"/>
            <a:ext cx="6706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анимации </a:t>
            </a:r>
            <a:r>
              <a:rPr lang="en-US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 фильтров 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11617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Плавный переход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его применения необходимо минимум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ru-RU" sz="2400" dirty="0"/>
              <a:t> слоя. </a:t>
            </a:r>
            <a:r>
              <a:rPr lang="ru-RU" sz="2400" dirty="0" smtClean="0"/>
              <a:t>Движение будет выглядеть размытым.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- Анимация –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Волны</a:t>
            </a:r>
          </a:p>
          <a:p>
            <a:r>
              <a:rPr lang="ru-RU" sz="2400" dirty="0"/>
              <a:t>Фильтр работает </a:t>
            </a:r>
            <a:r>
              <a:rPr lang="ru-RU" sz="2400" b="1" dirty="0"/>
              <a:t>с одним </a:t>
            </a:r>
            <a:r>
              <a:rPr lang="ru-RU" sz="2400" b="1" dirty="0" smtClean="0"/>
              <a:t>слоем</a:t>
            </a:r>
            <a:r>
              <a:rPr lang="ru-RU" sz="2400" dirty="0" smtClean="0"/>
              <a:t>. Эффект </a:t>
            </a:r>
            <a:r>
              <a:rPr lang="ru-RU" sz="2400" dirty="0"/>
              <a:t>от </a:t>
            </a:r>
            <a:r>
              <a:rPr lang="ru-RU" sz="2400" dirty="0" smtClean="0"/>
              <a:t>применения </a:t>
            </a:r>
            <a:r>
              <a:rPr lang="ru-RU" sz="2400" dirty="0"/>
              <a:t>будет напоминать водную поверхность, в которую бросили </a:t>
            </a:r>
            <a:r>
              <a:rPr lang="ru-RU" sz="2400" dirty="0" smtClean="0"/>
              <a:t>камень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Вращающийся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Проецирует изображение (один слой) на вращающийся шар</a:t>
            </a:r>
            <a:r>
              <a:rPr lang="ru-RU" sz="2400" dirty="0" smtClean="0"/>
              <a:t>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Рябь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Работает </a:t>
            </a:r>
            <a:r>
              <a:rPr lang="ru-RU" sz="2400" b="1" dirty="0"/>
              <a:t>с одним слоем</a:t>
            </a:r>
            <a:r>
              <a:rPr lang="ru-RU" sz="2400" dirty="0"/>
              <a:t>, добавляя изображению эффекта </a:t>
            </a:r>
            <a:r>
              <a:rPr lang="ru-RU" sz="2400" dirty="0" smtClean="0"/>
              <a:t>ряби.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Применять эффекты можно как ко всему слою, так и к выделенному фрагменту.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61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776864" cy="5832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1214" y="116632"/>
            <a:ext cx="117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Волны</a:t>
            </a:r>
          </a:p>
        </p:txBody>
      </p:sp>
    </p:spTree>
    <p:extLst>
      <p:ext uri="{BB962C8B-B14F-4D97-AF65-F5344CB8AC3E}">
        <p14:creationId xmlns:p14="http://schemas.microsoft.com/office/powerpoint/2010/main" val="738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/>
          <a:stretch/>
        </p:blipFill>
        <p:spPr>
          <a:xfrm>
            <a:off x="5352605" y="3883366"/>
            <a:ext cx="3403519" cy="23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83758"/>
            <a:ext cx="1724397" cy="1685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28496"/>
            <a:ext cx="3141264" cy="199644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926140" y="1674692"/>
            <a:ext cx="725979" cy="50405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60648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Вращающийся шар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0062" y="3193812"/>
            <a:ext cx="896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Рябь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97" y="3883480"/>
            <a:ext cx="3461370" cy="233988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4283967" y="4801338"/>
            <a:ext cx="734193" cy="50405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" y="3883366"/>
            <a:ext cx="346153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689100" y="260350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124744"/>
            <a:ext cx="864235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анимированный </a:t>
            </a: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GIF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рисунок:  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В рисунке должно быть не менее 3-х анимированных </a:t>
            </a:r>
            <a:r>
              <a:rPr lang="ru-RU" sz="2400" dirty="0" smtClean="0">
                <a:latin typeface="+mn-lt"/>
              </a:rPr>
              <a:t>элементов.</a:t>
            </a:r>
            <a:endParaRPr lang="ru-RU" sz="2400" dirty="0" smtClean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Готовую </a:t>
            </a:r>
            <a:r>
              <a:rPr lang="ru-RU" sz="2400" dirty="0">
                <a:latin typeface="+mn-lt"/>
              </a:rPr>
              <a:t>работу </a:t>
            </a:r>
            <a:r>
              <a:rPr lang="ru-RU" sz="2400" dirty="0" smtClean="0">
                <a:latin typeface="+mn-lt"/>
              </a:rPr>
              <a:t> и исходный рисунок (или шаблон)  выслать </a:t>
            </a:r>
            <a:r>
              <a:rPr lang="ru-RU" sz="2400" dirty="0">
                <a:latin typeface="+mn-lt"/>
              </a:rPr>
              <a:t>на адрес: </a:t>
            </a:r>
            <a:r>
              <a:rPr lang="en-US" sz="2400" dirty="0">
                <a:latin typeface="+mn-lt"/>
                <a:hlinkClick r:id="rId2"/>
              </a:rPr>
              <a:t>tvkum@yandex.ru</a:t>
            </a:r>
            <a:r>
              <a:rPr lang="ru-RU" sz="2400" dirty="0">
                <a:latin typeface="+mn-lt"/>
              </a:rPr>
              <a:t> , указав в теме сообщения – </a:t>
            </a:r>
            <a:r>
              <a:rPr lang="ru-RU" sz="2400" b="1" dirty="0">
                <a:latin typeface="+mn-lt"/>
              </a:rPr>
              <a:t>Школа </a:t>
            </a:r>
            <a:r>
              <a:rPr lang="en-US" sz="2400" b="1" dirty="0">
                <a:latin typeface="+mn-lt"/>
              </a:rPr>
              <a:t>IT</a:t>
            </a:r>
            <a:r>
              <a:rPr lang="ru-RU" sz="2400" b="1" dirty="0">
                <a:latin typeface="+mn-lt"/>
              </a:rPr>
              <a:t>-2год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</a:rPr>
              <a:t>* </a:t>
            </a:r>
            <a:r>
              <a:rPr lang="ru-RU" sz="2400" i="1" dirty="0"/>
              <a:t>тот, кто пришлет ДЗ  до следующего семинара, получит дополнительно 1 балл</a:t>
            </a:r>
            <a:r>
              <a:rPr lang="ru-RU" sz="2400" i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052736"/>
            <a:ext cx="8445624" cy="4977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Компьютерная анимация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2"/>
              </a:rPr>
              <a:t>https://studfiles.net/preview/6212989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ru-RU" sz="2400" dirty="0"/>
              <a:t>Простая анимация в </a:t>
            </a:r>
            <a:r>
              <a:rPr lang="en-US" sz="2400" dirty="0" smtClean="0"/>
              <a:t>GIMP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www.gimpart.org/animatsiya/prostaya-animatsiya-v-gimp</a:t>
            </a:r>
            <a:endParaRPr lang="en-US" sz="2400" dirty="0" smtClean="0"/>
          </a:p>
          <a:p>
            <a:r>
              <a:rPr lang="ru-RU" sz="2400" dirty="0"/>
              <a:t>Алгоритм создания анимации в </a:t>
            </a:r>
            <a:r>
              <a:rPr lang="ru-RU" sz="2400" dirty="0" smtClean="0"/>
              <a:t>GIMP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u="sng" dirty="0">
                <a:hlinkClick r:id="rId4"/>
              </a:rPr>
              <a:t>https://www.intuit.ru/studies/courses/20282/1318/lecture/31047</a:t>
            </a:r>
            <a:r>
              <a:rPr lang="ru-RU" sz="2400" dirty="0"/>
              <a:t> </a:t>
            </a:r>
          </a:p>
          <a:p>
            <a:r>
              <a:rPr lang="ru-RU" sz="2400" dirty="0"/>
              <a:t>Как сделать анимацию в GIMP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://www.progimp.ru/articles/sposobyi_sozdaniya_animatsii_v_gimp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323273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58309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етод </a:t>
            </a:r>
            <a:r>
              <a:rPr lang="ru-RU" sz="24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ключевых или опорных кадров (</a:t>
            </a:r>
            <a:r>
              <a:rPr lang="ru-RU" sz="2400" dirty="0" err="1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keyframing</a:t>
            </a:r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использовании этого </a:t>
            </a:r>
            <a:r>
              <a:rPr lang="ru-RU" sz="2400" dirty="0" smtClean="0"/>
              <a:t>метода </a:t>
            </a:r>
            <a:r>
              <a:rPr lang="ru-RU" sz="2400" dirty="0"/>
              <a:t>вручную создаются </a:t>
            </a:r>
            <a:r>
              <a:rPr lang="ru-RU" sz="2400" dirty="0" smtClean="0"/>
              <a:t>ключевые кадры, </a:t>
            </a:r>
            <a:r>
              <a:rPr lang="ru-RU" sz="2400" dirty="0"/>
              <a:t>а система компьютерной анимации автоматически строит все недостающие кадры между ключевыми, изображая объекты на промежуточных стадиях их движения.</a:t>
            </a:r>
          </a:p>
          <a:p>
            <a:r>
              <a:rPr lang="ru-RU" sz="24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автоматической анимации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этом типе анимации рассчитываются текущие значения параметров анимации, основываясь на начальных значениях, заданных пользователем, и на математических выражениях, описывающих изменение параметров во </a:t>
            </a:r>
            <a:r>
              <a:rPr lang="ru-RU" sz="2400" dirty="0" smtClean="0"/>
              <a:t>времени. </a:t>
            </a:r>
            <a:endParaRPr lang="ru-RU" sz="2400" dirty="0"/>
          </a:p>
          <a:p>
            <a:r>
              <a:rPr lang="ru-RU" sz="24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Графические редакторы</a:t>
            </a:r>
          </a:p>
          <a:p>
            <a:r>
              <a:rPr lang="ru-RU" sz="2400" dirty="0" smtClean="0"/>
              <a:t>Использование специальных </a:t>
            </a:r>
            <a:r>
              <a:rPr lang="ru-RU" sz="2400" dirty="0"/>
              <a:t>программ для работы с изображениями </a:t>
            </a:r>
            <a:r>
              <a:rPr lang="ru-RU" sz="2400" dirty="0" smtClean="0"/>
              <a:t> </a:t>
            </a:r>
            <a:r>
              <a:rPr lang="ru-RU" sz="2400" dirty="0"/>
              <a:t>для рисования одиночных кадров и компоновки их в необходимой последовательности.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6590" y="107921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анимации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2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205" y="51911"/>
            <a:ext cx="5041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анимации в GIMP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9269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Для </a:t>
            </a:r>
            <a:r>
              <a:rPr lang="ru-RU" sz="2800" dirty="0"/>
              <a:t>создания анимации требуется заранее подготовить несколько поэтапных </a:t>
            </a:r>
            <a:r>
              <a:rPr lang="ru-RU" sz="2800" dirty="0" smtClean="0"/>
              <a:t>рисунков</a:t>
            </a:r>
            <a:r>
              <a:rPr lang="en-US" sz="2800" dirty="0" smtClean="0"/>
              <a:t> </a:t>
            </a:r>
            <a:r>
              <a:rPr lang="ru-RU" sz="2800" dirty="0" smtClean="0"/>
              <a:t>или </a:t>
            </a:r>
            <a:r>
              <a:rPr lang="ru-RU" sz="2800" dirty="0"/>
              <a:t>воспользоваться уже готовыми шаблонами, которые можно найти в сети </a:t>
            </a:r>
            <a:r>
              <a:rPr lang="ru-RU" sz="2800" dirty="0" smtClean="0"/>
              <a:t>Интернет</a:t>
            </a:r>
            <a:endParaRPr lang="en-US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39" y="2652846"/>
            <a:ext cx="6764322" cy="37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6388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6672"/>
            <a:ext cx="8784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1:</a:t>
            </a:r>
          </a:p>
          <a:p>
            <a:pPr lvl="0"/>
            <a:r>
              <a:rPr lang="ru-RU" sz="2400" dirty="0" smtClean="0"/>
              <a:t>Запускаем </a:t>
            </a:r>
            <a:r>
              <a:rPr lang="en-US" sz="2400" dirty="0" smtClean="0"/>
              <a:t>GIMP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открываем рисунок шаблона. (Файл – Открыть). Делаем разметку с помощью направляющих. Слева и сверху </a:t>
            </a:r>
            <a:r>
              <a:rPr lang="ru-RU" sz="2400" dirty="0"/>
              <a:t>от изображения </a:t>
            </a:r>
            <a:r>
              <a:rPr lang="ru-RU" sz="2400" dirty="0" smtClean="0"/>
              <a:t>находится линейка</a:t>
            </a:r>
            <a:r>
              <a:rPr lang="ru-RU" sz="2400" dirty="0"/>
              <a:t>, наведем на нее указатель мыши, нажмем левую клавишу и не отпуская будем двигать мышь в направлении к центру рисунка – на изображении </a:t>
            </a:r>
            <a:r>
              <a:rPr lang="ru-RU" sz="2400" dirty="0" smtClean="0"/>
              <a:t>появятся линии </a:t>
            </a:r>
            <a:r>
              <a:rPr lang="ru-RU" sz="2400" dirty="0"/>
              <a:t>– </a:t>
            </a:r>
            <a:r>
              <a:rPr lang="ru-RU" sz="2400" dirty="0" smtClean="0"/>
              <a:t>направляющие.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224752"/>
            <a:ext cx="5357844" cy="315931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220072" y="1988840"/>
            <a:ext cx="36004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835696" y="1988840"/>
            <a:ext cx="3744416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22631" y="3068960"/>
            <a:ext cx="381417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6388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45656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2:</a:t>
            </a:r>
          </a:p>
          <a:p>
            <a:pPr lvl="0"/>
            <a:r>
              <a:rPr lang="ru-RU" sz="2400" dirty="0"/>
              <a:t>Выделяем </a:t>
            </a:r>
            <a:r>
              <a:rPr lang="ru-RU" sz="2400" dirty="0" smtClean="0"/>
              <a:t>фрагмент шаблона (с помощью прямоугольного выделения), копируем (Правка – Копировать). Создаем новый файл (Файл – Создать – Из буфера обмена). Это будет файл, в котором  мы будем создавать анимацию.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708920"/>
            <a:ext cx="8726177" cy="345638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07504" y="2924944"/>
            <a:ext cx="432048" cy="43204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2667000" cy="279082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6228184" y="2168860"/>
            <a:ext cx="1144469" cy="1044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6388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961" y="376017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3:</a:t>
            </a:r>
          </a:p>
          <a:p>
            <a:r>
              <a:rPr lang="ru-RU" sz="2400" dirty="0"/>
              <a:t>Выделяем </a:t>
            </a:r>
            <a:r>
              <a:rPr lang="ru-RU" sz="2400" dirty="0" smtClean="0"/>
              <a:t>второй фрагмент </a:t>
            </a:r>
            <a:r>
              <a:rPr lang="ru-RU" sz="2400" dirty="0"/>
              <a:t>шаблона</a:t>
            </a:r>
            <a:r>
              <a:rPr lang="ru-RU" sz="2400" dirty="0" smtClean="0"/>
              <a:t>, копируем </a:t>
            </a:r>
            <a:r>
              <a:rPr lang="ru-RU" sz="2400" dirty="0"/>
              <a:t>и вставляем в </a:t>
            </a:r>
            <a:r>
              <a:rPr lang="ru-RU" sz="2400" dirty="0" smtClean="0"/>
              <a:t>окно </a:t>
            </a:r>
            <a:r>
              <a:rPr lang="ru-RU" sz="2400" dirty="0"/>
              <a:t>с будущим анимированным </a:t>
            </a:r>
            <a:r>
              <a:rPr lang="ru-RU" sz="2400" dirty="0" smtClean="0"/>
              <a:t>изображением  (Правка</a:t>
            </a:r>
            <a:r>
              <a:rPr lang="ru-RU" sz="2400" dirty="0"/>
              <a:t> – </a:t>
            </a:r>
            <a:r>
              <a:rPr lang="ru-RU" sz="2400" dirty="0" smtClean="0"/>
              <a:t>Вставить как – Новый слой). Повторяем Шаг 3, </a:t>
            </a:r>
            <a:r>
              <a:rPr lang="ru-RU" sz="2400" dirty="0"/>
              <a:t>до тех пор, пока все элементы шаблона</a:t>
            </a:r>
            <a:r>
              <a:rPr lang="ru-RU" sz="2400" dirty="0" smtClean="0"/>
              <a:t> </a:t>
            </a:r>
            <a:r>
              <a:rPr lang="ru-RU" sz="2400" dirty="0"/>
              <a:t>не </a:t>
            </a:r>
            <a:r>
              <a:rPr lang="ru-RU" sz="2400" dirty="0" smtClean="0"/>
              <a:t>будут </a:t>
            </a:r>
            <a:r>
              <a:rPr lang="ru-RU" sz="2400" dirty="0"/>
              <a:t>перенесены </a:t>
            </a:r>
            <a:r>
              <a:rPr lang="ru-RU" sz="2400" dirty="0" smtClean="0"/>
              <a:t>в одно </a:t>
            </a:r>
            <a:r>
              <a:rPr lang="ru-RU" sz="2400" dirty="0"/>
              <a:t>окно. </a:t>
            </a:r>
          </a:p>
          <a:p>
            <a:r>
              <a:rPr lang="ru-RU" sz="2400" dirty="0"/>
              <a:t>Каждое вставленное изображение располагается на отдельном слое. Слои на панели слоев — это </a:t>
            </a:r>
            <a:r>
              <a:rPr lang="ru-RU" sz="2400" dirty="0" smtClean="0"/>
              <a:t>кадры анимации. </a:t>
            </a:r>
            <a:r>
              <a:rPr lang="ru-RU" sz="2400" dirty="0"/>
              <a:t>Самый нижний слой соответствует первому кадру </a:t>
            </a:r>
            <a:r>
              <a:rPr lang="ru-RU" sz="2400" dirty="0" smtClean="0"/>
              <a:t>и т.д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1" y="3484560"/>
            <a:ext cx="5531834" cy="289676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56590" y="3573016"/>
            <a:ext cx="631034" cy="43204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68960"/>
            <a:ext cx="1764493" cy="347258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660232" y="3068960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3528" y="1556792"/>
            <a:ext cx="864096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056784" cy="36953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36388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4:</a:t>
            </a:r>
          </a:p>
          <a:p>
            <a:r>
              <a:rPr lang="ru-RU" sz="2400" dirty="0" smtClean="0"/>
              <a:t>Для просмотра </a:t>
            </a:r>
            <a:r>
              <a:rPr lang="ru-RU" sz="2400" dirty="0"/>
              <a:t>анимации перейдем в меню </a:t>
            </a:r>
            <a:r>
              <a:rPr lang="ru-RU" sz="2400" dirty="0" smtClean="0"/>
              <a:t>Фильтры </a:t>
            </a:r>
            <a:r>
              <a:rPr lang="ru-RU" sz="2400" dirty="0" smtClean="0">
                <a:sym typeface="Symbol"/>
              </a:rPr>
              <a:t>– </a:t>
            </a:r>
            <a:r>
              <a:rPr lang="ru-RU" sz="2400" dirty="0" smtClean="0"/>
              <a:t>Анимация</a:t>
            </a:r>
            <a:r>
              <a:rPr lang="ru-RU" sz="2400" dirty="0" smtClean="0">
                <a:sym typeface="Symbol"/>
              </a:rPr>
              <a:t> - </a:t>
            </a:r>
            <a:r>
              <a:rPr lang="ru-RU" sz="2400" dirty="0" smtClean="0"/>
              <a:t>Воспроизведение.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6876256" y="2204864"/>
            <a:ext cx="792088" cy="533983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9592" y="2996952"/>
            <a:ext cx="1080120" cy="605991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6388"/>
            <a:ext cx="6967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анимации из шаблона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961" y="564356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сохранения работы переходим в меню Файл </a:t>
            </a:r>
            <a:r>
              <a:rPr lang="ru-RU" sz="2400" dirty="0" smtClean="0">
                <a:sym typeface="Symbol"/>
              </a:rPr>
              <a:t> -</a:t>
            </a:r>
            <a:r>
              <a:rPr lang="ru-RU" sz="2400" dirty="0" smtClean="0"/>
              <a:t>Экспортировать как. Выбираем тип файла -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*.</a:t>
            </a:r>
            <a:r>
              <a:rPr 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r>
              <a:rPr lang="ru-RU" sz="2400" dirty="0" smtClean="0"/>
              <a:t>. В </a:t>
            </a:r>
            <a:r>
              <a:rPr lang="ru-RU" sz="2400" dirty="0"/>
              <a:t>строке «</a:t>
            </a:r>
            <a:r>
              <a:rPr lang="ru-RU" sz="2400" dirty="0" smtClean="0"/>
              <a:t>Имя» </a:t>
            </a:r>
            <a:r>
              <a:rPr lang="ru-RU" sz="2400" dirty="0"/>
              <a:t>удаляем расширение (информацию после точки) и приписываем к имени файла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r>
              <a:rPr lang="ru-RU" sz="2400" dirty="0"/>
              <a:t>.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Нажимаем кнопку </a:t>
            </a:r>
            <a:r>
              <a:rPr lang="ru-RU" sz="2400" dirty="0" smtClean="0"/>
              <a:t>«Экспортировать».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35055"/>
            <a:ext cx="5491138" cy="368437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408204" y="1772816"/>
            <a:ext cx="468052" cy="3888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339752" y="2800839"/>
            <a:ext cx="631034" cy="43204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09118" y="5987383"/>
            <a:ext cx="991074" cy="432048"/>
          </a:xfrm>
          <a:prstGeom prst="ellipse">
            <a:avLst/>
          </a:prstGeom>
          <a:noFill/>
          <a:ln w="38100">
            <a:solidFill>
              <a:srgbClr val="CD6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55075879</TotalTime>
  <Words>893</Words>
  <Application>Microsoft Office PowerPoint</Application>
  <PresentationFormat>Экран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375</cp:revision>
  <dcterms:created xsi:type="dcterms:W3CDTF">2017-08-18T03:59:39Z</dcterms:created>
  <dcterms:modified xsi:type="dcterms:W3CDTF">2018-01-18T03:55:26Z</dcterms:modified>
</cp:coreProperties>
</file>