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330" r:id="rId4"/>
    <p:sldId id="361" r:id="rId5"/>
    <p:sldId id="362" r:id="rId6"/>
    <p:sldId id="363" r:id="rId7"/>
    <p:sldId id="364" r:id="rId8"/>
    <p:sldId id="369" r:id="rId9"/>
    <p:sldId id="366" r:id="rId10"/>
    <p:sldId id="367" r:id="rId11"/>
    <p:sldId id="365" r:id="rId12"/>
    <p:sldId id="373" r:id="rId13"/>
    <p:sldId id="371" r:id="rId14"/>
    <p:sldId id="368" r:id="rId15"/>
    <p:sldId id="381" r:id="rId16"/>
    <p:sldId id="370" r:id="rId17"/>
    <p:sldId id="375" r:id="rId18"/>
    <p:sldId id="383" r:id="rId19"/>
    <p:sldId id="380" r:id="rId20"/>
    <p:sldId id="384" r:id="rId21"/>
    <p:sldId id="385" r:id="rId22"/>
    <p:sldId id="386" r:id="rId23"/>
    <p:sldId id="390" r:id="rId24"/>
    <p:sldId id="388" r:id="rId25"/>
    <p:sldId id="389" r:id="rId26"/>
    <p:sldId id="391" r:id="rId27"/>
    <p:sldId id="393" r:id="rId28"/>
    <p:sldId id="392" r:id="rId29"/>
    <p:sldId id="387" r:id="rId30"/>
    <p:sldId id="394" r:id="rId31"/>
    <p:sldId id="395" r:id="rId32"/>
    <p:sldId id="378" r:id="rId33"/>
    <p:sldId id="396" r:id="rId34"/>
    <p:sldId id="307" r:id="rId35"/>
    <p:sldId id="329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B43108"/>
    <a:srgbClr val="D20000"/>
    <a:srgbClr val="FCDDD0"/>
    <a:srgbClr val="760000"/>
    <a:srgbClr val="FFFF99"/>
    <a:srgbClr val="680000"/>
    <a:srgbClr val="FDCFDC"/>
    <a:srgbClr val="EFD2D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>
        <p:scale>
          <a:sx n="80" d="100"/>
          <a:sy n="80" d="100"/>
        </p:scale>
        <p:origin x="-105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AF13-3B3F-4174-9730-D0728BD8E862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417A-24D9-4A1B-91A6-FCE6EC4C4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09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A144-1834-4B62-A85D-3168CBA2CDB6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EEC1-31B7-4595-94E6-7260D01DE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3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939E-4B96-45F3-A5ED-CE83E1D73259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6446-0319-448E-83B3-B8383AA7D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9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9ED6-4CBF-4256-8681-2AB0761C85F4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87F9-0FA9-4F5C-B3D7-4B4F28CBB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41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A134-2085-4236-9C75-3B3441AE3379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B8CF-B3D0-477F-96AB-1E695E054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61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49A3-80EC-4C61-A7A9-CB4DA825FDE9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875D-4F88-47A2-AB6F-3E7610A44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59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DDDE-2BFA-4D50-B55F-1A6F1CB04292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3AC5-FEC0-43CA-88EB-2083786E0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7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90BF-3A09-4334-A06D-2649CA8148F5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7CA9-1D94-4C59-A78B-4812B9D24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3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69C8-F4FC-43AF-903B-EE044F1FA6B5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E2-7436-49CA-978C-A97B714B9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81A-8A88-44DC-8FEB-EF77473DE1D2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024F-9FB6-4422-B4F7-B7C317E9C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7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9703-F618-4597-B05E-78B73A854636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EF14-0934-4567-90C5-356AFBF97A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87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A09E3-796C-4988-B07D-7A343D19AF0B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6821C4-3F50-44D0-93E6-24589C38A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x.com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utmagazine.ru/posts/9829-informacionnaya-kultur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413520" cy="97179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47664" y="4725144"/>
            <a:ext cx="7596336" cy="5458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 bwMode="auto">
          <a:xfrm>
            <a:off x="1660055" y="476672"/>
            <a:ext cx="73448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"Использование ИКТ для организации  сетевого пространства для общения с участниками образовательного процесса. 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сайта"</a:t>
            </a:r>
          </a:p>
        </p:txBody>
      </p:sp>
      <p:sp>
        <p:nvSpPr>
          <p:cNvPr id="10" name="Текст 7"/>
          <p:cNvSpPr txBox="1">
            <a:spLocks/>
          </p:cNvSpPr>
          <p:nvPr/>
        </p:nvSpPr>
        <p:spPr bwMode="auto">
          <a:xfrm>
            <a:off x="2051720" y="5589240"/>
            <a:ext cx="70922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/>
        </p:blipFill>
        <p:spPr>
          <a:xfrm>
            <a:off x="611560" y="1186827"/>
            <a:ext cx="8280000" cy="4185630"/>
          </a:xfrm>
          <a:prstGeom prst="rect">
            <a:avLst/>
          </a:prstGeom>
        </p:spPr>
      </p:pic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683568" y="116632"/>
            <a:ext cx="8229600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Выпадающее меню</a:t>
            </a:r>
          </a:p>
        </p:txBody>
      </p:sp>
      <p:sp>
        <p:nvSpPr>
          <p:cNvPr id="4" name="Овал 3"/>
          <p:cNvSpPr/>
          <p:nvPr/>
        </p:nvSpPr>
        <p:spPr>
          <a:xfrm>
            <a:off x="2915816" y="2230610"/>
            <a:ext cx="2376264" cy="20677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86826"/>
            <a:ext cx="8280000" cy="433040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203848" y="2590649"/>
            <a:ext cx="3168352" cy="2926583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9" y="980728"/>
            <a:ext cx="8040894" cy="4824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" y="980728"/>
            <a:ext cx="8075830" cy="4673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" y="980728"/>
            <a:ext cx="8568056" cy="4262608"/>
          </a:xfrm>
          <a:prstGeom prst="rect">
            <a:avLst/>
          </a:prstGeom>
        </p:spPr>
      </p:pic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752812" y="11663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 оформления главной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10594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755650" y="3070225"/>
            <a:ext cx="1655763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D0D3E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476" y="300"/>
              <a:ext cx="4899" cy="36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55650" y="476250"/>
            <a:ext cx="7777163" cy="10080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bg1"/>
              </a:gs>
              <a:gs pos="100000">
                <a:srgbClr val="1F4F95"/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Сайт учителя математики</a:t>
            </a:r>
          </a:p>
          <a:p>
            <a:r>
              <a:rPr lang="ru-RU" alt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Ивановой Марии Петровны</a:t>
            </a:r>
          </a:p>
        </p:txBody>
      </p:sp>
      <p:pic>
        <p:nvPicPr>
          <p:cNvPr id="7" name="Picture 13" descr="f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9275"/>
            <a:ext cx="1152525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55650" y="5732463"/>
            <a:ext cx="7777163" cy="57626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9" name="Rectangle 15" descr="Светлый горизонтальный"/>
          <p:cNvSpPr>
            <a:spLocks noChangeArrowheads="1"/>
          </p:cNvSpPr>
          <p:nvPr/>
        </p:nvSpPr>
        <p:spPr bwMode="auto">
          <a:xfrm>
            <a:off x="2411413" y="1484313"/>
            <a:ext cx="4176811" cy="4249737"/>
          </a:xfrm>
          <a:prstGeom prst="rect">
            <a:avLst/>
          </a:prstGeom>
          <a:pattFill prst="ltHorz">
            <a:fgClr>
              <a:srgbClr val="0033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483768" y="3068638"/>
            <a:ext cx="396044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 dirty="0">
                <a:solidFill>
                  <a:srgbClr val="1F3651"/>
                </a:solidFill>
              </a:rPr>
              <a:t>Основное поле</a:t>
            </a:r>
          </a:p>
        </p:txBody>
      </p:sp>
      <p:sp>
        <p:nvSpPr>
          <p:cNvPr id="14" name="Rectangle 20" descr="hotline5"/>
          <p:cNvSpPr>
            <a:spLocks noChangeArrowheads="1"/>
          </p:cNvSpPr>
          <p:nvPr/>
        </p:nvSpPr>
        <p:spPr bwMode="auto">
          <a:xfrm>
            <a:off x="6732241" y="3571800"/>
            <a:ext cx="1727548" cy="6492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755650" y="2062163"/>
            <a:ext cx="1655763" cy="5746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755650" y="4508500"/>
            <a:ext cx="1655763" cy="5746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755650" y="3359150"/>
            <a:ext cx="1655763" cy="5746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755651" y="2708275"/>
            <a:ext cx="1512888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rgbClr val="003366"/>
                </a:solidFill>
              </a:rPr>
              <a:t>меню</a:t>
            </a:r>
          </a:p>
          <a:p>
            <a:pPr algn="ctr"/>
            <a:r>
              <a:rPr lang="ru-RU" altLang="ru-RU" sz="2400" b="1" dirty="0">
                <a:solidFill>
                  <a:srgbClr val="003366"/>
                </a:solidFill>
              </a:rPr>
              <a:t>(рубрики)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673402"/>
            <a:ext cx="1727547" cy="676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2693864"/>
            <a:ext cx="1727548" cy="663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3708400" y="1673403"/>
            <a:ext cx="3097213" cy="963436"/>
          </a:xfrm>
          <a:prstGeom prst="wedgeRectCallout">
            <a:avLst>
              <a:gd name="adj1" fmla="val 51333"/>
              <a:gd name="adj2" fmla="val 2011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400" b="1" dirty="0" err="1">
                <a:solidFill>
                  <a:srgbClr val="1F3651"/>
                </a:solidFill>
              </a:rPr>
              <a:t>виджеты</a:t>
            </a:r>
            <a:r>
              <a:rPr lang="ru-RU" altLang="ru-RU" sz="2400" b="1" dirty="0">
                <a:solidFill>
                  <a:srgbClr val="1F3651"/>
                </a:solidFill>
              </a:rPr>
              <a:t> и баннеры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01" y="4482704"/>
            <a:ext cx="1786587" cy="6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vid_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9" y="1484784"/>
            <a:ext cx="866421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692556" y="43423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Варианты структуры главной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10498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aitik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272" y="4515246"/>
            <a:ext cx="1938090" cy="1938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29061" y="44624"/>
            <a:ext cx="6485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этапы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разработки сайта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620688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700" dirty="0" smtClean="0">
                <a:latin typeface="+mn-lt"/>
              </a:rPr>
              <a:t>Формирование </a:t>
            </a:r>
            <a:r>
              <a:rPr lang="ru-RU" sz="2700" dirty="0">
                <a:latin typeface="+mn-lt"/>
              </a:rPr>
              <a:t>целей и задач сайта</a:t>
            </a:r>
            <a:r>
              <a:rPr lang="ru-RU" sz="2700" dirty="0" smtClean="0">
                <a:latin typeface="+mn-lt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700" dirty="0">
                <a:latin typeface="+mn-lt"/>
              </a:rPr>
              <a:t>Создание </a:t>
            </a:r>
            <a:r>
              <a:rPr lang="ru-RU" sz="2700" dirty="0" smtClean="0">
                <a:latin typeface="+mn-lt"/>
              </a:rPr>
              <a:t>информационного </a:t>
            </a:r>
            <a:r>
              <a:rPr lang="ru-RU" sz="2700" dirty="0">
                <a:latin typeface="+mn-lt"/>
              </a:rPr>
              <a:t>наполнения - содержимого </a:t>
            </a:r>
            <a:r>
              <a:rPr lang="ru-RU" sz="2700" dirty="0" smtClean="0">
                <a:latin typeface="+mn-lt"/>
              </a:rPr>
              <a:t>сайта.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latin typeface="+mn-lt"/>
              </a:rPr>
              <a:t>Разработка структуры (выбор типа структуры, определение разделов, страниц).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latin typeface="+mn-lt"/>
              </a:rPr>
              <a:t>Разработка визуального оформления, </a:t>
            </a:r>
            <a:r>
              <a:rPr lang="ru-RU" sz="2700" dirty="0">
                <a:latin typeface="+mn-lt"/>
              </a:rPr>
              <a:t>дизайн сайта</a:t>
            </a:r>
            <a:r>
              <a:rPr lang="ru-RU" sz="2700" dirty="0" smtClean="0">
                <a:latin typeface="+mn-lt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latin typeface="+mn-lt"/>
              </a:rPr>
              <a:t>Создание </a:t>
            </a:r>
            <a:r>
              <a:rPr lang="ru-RU" sz="2700" dirty="0">
                <a:latin typeface="+mn-lt"/>
              </a:rPr>
              <a:t>самого </a:t>
            </a:r>
            <a:r>
              <a:rPr lang="ru-RU" sz="2700" dirty="0" smtClean="0">
                <a:latin typeface="+mn-lt"/>
              </a:rPr>
              <a:t>сайта: создание веб-страниц, организация навигации (ссылки </a:t>
            </a:r>
            <a:r>
              <a:rPr lang="ru-RU" sz="2700" dirty="0">
                <a:latin typeface="+mn-lt"/>
              </a:rPr>
              <a:t>между страницами</a:t>
            </a:r>
            <a:r>
              <a:rPr lang="ru-RU" sz="2700" dirty="0" smtClean="0">
                <a:latin typeface="+mn-lt"/>
              </a:rPr>
              <a:t>, внешние ссылки).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latin typeface="+mn-lt"/>
              </a:rPr>
              <a:t>Наполнение контента (содержимого).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latin typeface="+mn-lt"/>
              </a:rPr>
              <a:t>Тестирование сайта.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latin typeface="+mn-lt"/>
              </a:rPr>
              <a:t>Публикация в сети.</a:t>
            </a:r>
          </a:p>
          <a:p>
            <a:pPr marL="342900" indent="-342900">
              <a:buAutoNum type="arabicPeriod"/>
            </a:pPr>
            <a:endParaRPr lang="ru-RU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97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6" y="1268760"/>
            <a:ext cx="8614379" cy="3744416"/>
          </a:xfrm>
          <a:prstGeom prst="rect">
            <a:avLst/>
          </a:prstGeom>
        </p:spPr>
      </p:pic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692556" y="188640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 эскиза до готового макета</a:t>
            </a:r>
          </a:p>
        </p:txBody>
      </p:sp>
    </p:spTree>
    <p:extLst>
      <p:ext uri="{BB962C8B-B14F-4D97-AF65-F5344CB8AC3E}">
        <p14:creationId xmlns:p14="http://schemas.microsoft.com/office/powerpoint/2010/main" val="30381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707454" y="187275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Сайт участника конкурса «Учитель года России»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4" y="1052736"/>
            <a:ext cx="8572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4" y="1245780"/>
            <a:ext cx="8280000" cy="470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39741" y="620688"/>
            <a:ext cx="3110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http://ru.wix.com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81814" y="44624"/>
            <a:ext cx="8229600" cy="647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создания сайтов</a:t>
            </a:r>
            <a:r>
              <a:rPr lang="en-US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Wix</a:t>
            </a:r>
            <a:endParaRPr lang="ru-RU" alt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55651" y="1235071"/>
            <a:ext cx="1008112" cy="881835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12360" y="1235071"/>
            <a:ext cx="1008112" cy="881835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681814" y="44624"/>
            <a:ext cx="8229600" cy="647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Просмотр и выбор шаблонов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2"/>
          <a:stretch/>
        </p:blipFill>
        <p:spPr>
          <a:xfrm>
            <a:off x="675740" y="908720"/>
            <a:ext cx="8280000" cy="4427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0" y="908720"/>
            <a:ext cx="8280000" cy="47035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724128" y="905103"/>
            <a:ext cx="1224136" cy="651689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681814" y="44624"/>
            <a:ext cx="8229600" cy="647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Регистрация и вход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5" y="980728"/>
            <a:ext cx="7620000" cy="4324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5" y="836712"/>
            <a:ext cx="7620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47667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ru-RU" altLang="ru-RU" sz="2800" dirty="0">
                <a:latin typeface="+mn-lt"/>
              </a:rPr>
              <a:t>Сайт – это, прежде всего, источник информации и поэтому прямая задача владельца ресурса сделать свои странички удобными для извлечения искомого контента. </a:t>
            </a:r>
          </a:p>
        </p:txBody>
      </p:sp>
      <p:pic>
        <p:nvPicPr>
          <p:cNvPr id="5" name="Picture 8" descr="strelk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2564904"/>
            <a:ext cx="3313112" cy="328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85740"/>
            <a:ext cx="8280000" cy="47035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211500" y="4509120"/>
            <a:ext cx="1224136" cy="651689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2" y="884311"/>
            <a:ext cx="8280000" cy="470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24435" y="116632"/>
            <a:ext cx="4695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Визуальное редактирование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477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2" y="884311"/>
            <a:ext cx="8280000" cy="470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4435" y="116632"/>
            <a:ext cx="4695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Визуальное редактирование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919540" y="836712"/>
            <a:ext cx="1512168" cy="599044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56376" y="1435755"/>
            <a:ext cx="1019956" cy="3577421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59" y="852047"/>
            <a:ext cx="2768189" cy="1008112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818498"/>
            <a:ext cx="1512168" cy="798373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04248" y="852047"/>
            <a:ext cx="2172084" cy="803999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0" y="755593"/>
            <a:ext cx="2576298" cy="5858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4" y="1362363"/>
            <a:ext cx="4619625" cy="5133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35" y="1384151"/>
            <a:ext cx="46196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36315"/>
            <a:ext cx="8280000" cy="4519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92" y="2503487"/>
            <a:ext cx="1494378" cy="1008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7263"/>
            <a:ext cx="2762250" cy="55340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364088" y="1639391"/>
            <a:ext cx="360040" cy="360040"/>
          </a:xfrm>
          <a:prstGeom prst="ellipse">
            <a:avLst/>
          </a:prstGeom>
          <a:noFill/>
          <a:ln w="38100">
            <a:solidFill>
              <a:srgbClr val="B43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347864" y="936315"/>
            <a:ext cx="2016224" cy="883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580112" y="1622387"/>
            <a:ext cx="360040" cy="360040"/>
          </a:xfrm>
          <a:prstGeom prst="ellipse">
            <a:avLst/>
          </a:prstGeom>
          <a:noFill/>
          <a:ln w="38100">
            <a:solidFill>
              <a:srgbClr val="B43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445818" y="936315"/>
            <a:ext cx="2134294" cy="866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5" y="487263"/>
            <a:ext cx="2724150" cy="527685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796136" y="1639391"/>
            <a:ext cx="360040" cy="360040"/>
          </a:xfrm>
          <a:prstGeom prst="ellipse">
            <a:avLst/>
          </a:prstGeom>
          <a:noFill/>
          <a:ln w="38100">
            <a:solidFill>
              <a:srgbClr val="B43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456025" y="847303"/>
            <a:ext cx="2340111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" y="287238"/>
            <a:ext cx="28003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3221"/>
            <a:ext cx="3482126" cy="55095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0"/>
            <a:ext cx="278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Загрузка файлов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23221"/>
            <a:ext cx="5112568" cy="5509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Выбрать тип файлов, который будете загружать, например, 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</a:t>
            </a:r>
            <a:r>
              <a:rPr lang="ru-RU" sz="2800" dirty="0" smtClean="0">
                <a:solidFill>
                  <a:srgbClr val="000066"/>
                </a:solidFill>
              </a:rPr>
              <a:t>. </a:t>
            </a:r>
          </a:p>
          <a:p>
            <a:pPr marL="355600" indent="-35560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Создайте папку, чтобы структурировать загружаемые файлы.</a:t>
            </a:r>
          </a:p>
          <a:p>
            <a:pPr marL="355600" indent="-35560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Нажмите на кнопку «Загрузить фото».</a:t>
            </a:r>
          </a:p>
          <a:p>
            <a:pPr marL="355600" indent="-35560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Выберите файл (можно сразу несколько), открыть.</a:t>
            </a:r>
          </a:p>
          <a:p>
            <a:pPr marL="355600" indent="-35560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Пока файлы загружаются, можно закрыть окно и продолжить работу.</a:t>
            </a:r>
            <a:endParaRPr lang="ru-RU" sz="2800" dirty="0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1775"/>
            <a:ext cx="8280000" cy="4431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1775"/>
            <a:ext cx="8280000" cy="4431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1775"/>
            <a:ext cx="8280000" cy="443198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83568" y="4509120"/>
            <a:ext cx="1512168" cy="798373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5423"/>
            <a:ext cx="3332155" cy="54858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5556" y="0"/>
            <a:ext cx="3659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Редактирование фона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08524" y="2288651"/>
            <a:ext cx="1152128" cy="720080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87069" y="1782547"/>
            <a:ext cx="1152128" cy="720080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464672" cy="454976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796136" y="2420888"/>
            <a:ext cx="1152128" cy="1214405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19864" y="5273225"/>
            <a:ext cx="1152128" cy="720080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556" y="97468"/>
            <a:ext cx="3755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Редактирование меню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1"/>
          <a:stretch/>
        </p:blipFill>
        <p:spPr>
          <a:xfrm>
            <a:off x="683568" y="717736"/>
            <a:ext cx="3419167" cy="52541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782774"/>
            <a:ext cx="4680520" cy="5124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Выбрать какие страницы останутся. </a:t>
            </a:r>
          </a:p>
          <a:p>
            <a:pPr marL="355600" indent="-35560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Удалить лишние страницы: выделить страницу, кликнув на нее и нажать 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Удалить</a:t>
            </a:r>
            <a:r>
              <a:rPr lang="ru-RU" sz="2800" dirty="0" smtClean="0">
                <a:solidFill>
                  <a:srgbClr val="000066"/>
                </a:solidFill>
              </a:rPr>
              <a:t>.</a:t>
            </a:r>
          </a:p>
          <a:p>
            <a:pPr marL="355600" indent="-35560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Переименовать страницу, </a:t>
            </a:r>
            <a:r>
              <a:rPr lang="ru-RU" sz="2800" dirty="0">
                <a:solidFill>
                  <a:srgbClr val="000066"/>
                </a:solidFill>
              </a:rPr>
              <a:t>кликнув на </a:t>
            </a:r>
            <a:r>
              <a:rPr lang="ru-RU" sz="2800" dirty="0" smtClean="0">
                <a:solidFill>
                  <a:srgbClr val="000066"/>
                </a:solidFill>
              </a:rPr>
              <a:t>нее и ввести новое название.</a:t>
            </a:r>
          </a:p>
          <a:p>
            <a:pPr marL="355600" indent="-35560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Все изменения в меню будут отображаться на всех страницах сайта..</a:t>
            </a:r>
          </a:p>
        </p:txBody>
      </p:sp>
    </p:spTree>
    <p:extLst>
      <p:ext uri="{BB962C8B-B14F-4D97-AF65-F5344CB8AC3E}">
        <p14:creationId xmlns:p14="http://schemas.microsoft.com/office/powerpoint/2010/main" val="7218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97468"/>
            <a:ext cx="4404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Редактирование заголовка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13" y="620688"/>
            <a:ext cx="7200000" cy="171183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43608" y="620688"/>
            <a:ext cx="1512168" cy="798373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13" y="2437243"/>
            <a:ext cx="7200000" cy="1711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"/>
          <a:stretch/>
        </p:blipFill>
        <p:spPr>
          <a:xfrm>
            <a:off x="1211713" y="4221088"/>
            <a:ext cx="7200000" cy="17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4624"/>
            <a:ext cx="409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Редактирование галереи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7" y="1052736"/>
            <a:ext cx="8080537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4624"/>
            <a:ext cx="4242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Редактирование контента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2128"/>
            <a:ext cx="8526316" cy="4680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283968" y="3573016"/>
            <a:ext cx="432048" cy="399186"/>
          </a:xfrm>
          <a:prstGeom prst="ellipse">
            <a:avLst/>
          </a:prstGeom>
          <a:noFill/>
          <a:ln w="28575">
            <a:solidFill>
              <a:srgbClr val="B431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0" y="892128"/>
            <a:ext cx="8526316" cy="46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2128"/>
            <a:ext cx="8526316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4624"/>
            <a:ext cx="4242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Редактирование контента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22" y="764704"/>
            <a:ext cx="3932229" cy="50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00876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55576" y="548680"/>
            <a:ext cx="8064127" cy="32398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 smtClean="0"/>
              <a:t>«Структура сайта» – древовидное иерархическое представление всех элементов сайта, включая информационные разделы и их подразделы. </a:t>
            </a:r>
          </a:p>
          <a:p>
            <a:r>
              <a:rPr lang="ru-RU" altLang="ru-RU" sz="2800" dirty="0" smtClean="0"/>
              <a:t>Иными словами - это база веб-ресурса, которая впоследствии наполняется текстовой и графической информацией. </a:t>
            </a:r>
          </a:p>
        </p:txBody>
      </p:sp>
      <p:pic>
        <p:nvPicPr>
          <p:cNvPr id="12" name="Picture 11" descr="s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931715"/>
            <a:ext cx="3024461" cy="302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0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4624"/>
            <a:ext cx="4242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Редактирование контента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764704"/>
            <a:ext cx="4008761" cy="50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400876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4624"/>
            <a:ext cx="4242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Редактирование контента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1" y="764704"/>
            <a:ext cx="4008761" cy="50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49" y="764704"/>
            <a:ext cx="400876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16632"/>
            <a:ext cx="2959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Wix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App Market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460432" cy="4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08910" cy="50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63" y="1818000"/>
            <a:ext cx="565383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689248" y="144016"/>
            <a:ext cx="6123112" cy="6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336" y="980728"/>
            <a:ext cx="83541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Разработать, создать и опубликовать личный сайт</a:t>
            </a: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Требования</a:t>
            </a:r>
            <a:r>
              <a:rPr lang="ru-RU" sz="2400" b="1" dirty="0"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Главная страница и не менее 3-х разделов.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Дизайн главной страницы и разделов должен быть выполнен в едином стиле.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Добавить контент (содержание) главной страницы и разделов.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Настроить навигацию (переходы со страницы на страницу), настроить гиперссылки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Создать и опубликовать сайт в сети.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Ссылку на опубликованный сайт (адрес сайта) выслать на адрес: </a:t>
            </a:r>
            <a:r>
              <a:rPr lang="en-US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, указав в теме сообщения – Школа </a:t>
            </a:r>
            <a:r>
              <a:rPr lang="en-US" sz="2400" dirty="0" smtClean="0">
                <a:latin typeface="+mn-lt"/>
              </a:rPr>
              <a:t>IT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259632" y="109956"/>
            <a:ext cx="7272808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сети</a:t>
            </a:r>
            <a:endParaRPr lang="ru-RU" alt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2067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  <a:hlinkClick r:id="rId2"/>
              </a:rPr>
              <a:t>http://</a:t>
            </a:r>
            <a:r>
              <a:rPr lang="en-US" sz="2800" dirty="0" smtClean="0">
                <a:latin typeface="+mn-lt"/>
                <a:hlinkClick r:id="rId2"/>
              </a:rPr>
              <a:t>wp-kama.ru/article/sajt-na-konstruktore-wix</a:t>
            </a:r>
          </a:p>
          <a:p>
            <a:r>
              <a:rPr lang="ru-RU" sz="2800" dirty="0">
                <a:latin typeface="+mn-lt"/>
              </a:rPr>
              <a:t>Сайт на конструкторе </a:t>
            </a:r>
            <a:r>
              <a:rPr lang="ru-RU" sz="2800" dirty="0" err="1">
                <a:latin typeface="+mn-lt"/>
              </a:rPr>
              <a:t>Wix</a:t>
            </a:r>
            <a:r>
              <a:rPr lang="ru-RU" sz="2800" dirty="0">
                <a:latin typeface="+mn-lt"/>
              </a:rPr>
              <a:t>: особенности системы и пошаговое руководство</a:t>
            </a:r>
            <a:endParaRPr lang="en-US" sz="2800" dirty="0" smtClean="0">
              <a:latin typeface="+mn-lt"/>
              <a:hlinkClick r:id="rId2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>
                <a:latin typeface="+mn-lt"/>
                <a:hlinkClick r:id="rId2"/>
              </a:rPr>
              <a:t>http://pomkomp.ru/wix-com-sozdanie-sayta-v-besplatnom-konstruktore</a:t>
            </a:r>
            <a:r>
              <a:rPr lang="en-US" sz="2800" dirty="0" smtClean="0">
                <a:latin typeface="+mn-lt"/>
                <a:hlinkClick r:id="rId2"/>
              </a:rPr>
              <a:t>/ </a:t>
            </a:r>
            <a:endParaRPr lang="en-US" sz="2800" dirty="0" smtClean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Wix.com-создание </a:t>
            </a:r>
            <a:r>
              <a:rPr lang="ru-RU" sz="2800" dirty="0">
                <a:latin typeface="+mn-lt"/>
              </a:rPr>
              <a:t>сайта в бесплатном конструкторе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dirty="0">
                <a:latin typeface="+mn-lt"/>
                <a:hlinkClick r:id="rId2"/>
              </a:rPr>
              <a:t>https://site-builders.ru/konstruktor-sajtov-wix</a:t>
            </a:r>
          </a:p>
          <a:p>
            <a:r>
              <a:rPr lang="ru-RU" sz="2800" dirty="0" smtClean="0">
                <a:latin typeface="+mn-lt"/>
              </a:rPr>
              <a:t>Конструктор </a:t>
            </a:r>
            <a:r>
              <a:rPr lang="ru-RU" sz="2800" dirty="0">
                <a:latin typeface="+mn-lt"/>
              </a:rPr>
              <a:t>сайтов </a:t>
            </a:r>
            <a:r>
              <a:rPr lang="ru-RU" sz="2800" dirty="0" err="1">
                <a:latin typeface="+mn-lt"/>
              </a:rPr>
              <a:t>Wix</a:t>
            </a:r>
            <a:r>
              <a:rPr lang="ru-RU" sz="2800" dirty="0">
                <a:latin typeface="+mn-lt"/>
              </a:rPr>
              <a:t> (</a:t>
            </a:r>
            <a:r>
              <a:rPr lang="ru-RU" sz="2800" dirty="0" err="1">
                <a:latin typeface="+mn-lt"/>
              </a:rPr>
              <a:t>Викс</a:t>
            </a:r>
            <a:r>
              <a:rPr lang="ru-RU" sz="2800" dirty="0">
                <a:latin typeface="+mn-lt"/>
              </a:rPr>
              <a:t>), Сергей Гаврилов</a:t>
            </a:r>
            <a:endParaRPr lang="ru-RU" sz="2800" dirty="0">
              <a:latin typeface="+mn-lt"/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+mn-lt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0709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72529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структуры сайтов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672529" y="1600200"/>
            <a:ext cx="8229600" cy="2189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i="1" smtClean="0"/>
              <a:t>линейная </a:t>
            </a:r>
            <a:r>
              <a:rPr lang="ru-RU" altLang="ru-RU" sz="2800" smtClean="0"/>
              <a:t>- страницы располагаются в определенном порядке. Переход с одной страницы на другую строго определен. 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11560" y="3502025"/>
            <a:ext cx="8389177" cy="1655763"/>
            <a:chOff x="203" y="2206"/>
            <a:chExt cx="5399" cy="1043"/>
          </a:xfrm>
          <a:solidFill>
            <a:srgbClr val="FCDDD0"/>
          </a:solidFill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1202" y="2841"/>
              <a:ext cx="408" cy="0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2245" y="2841"/>
              <a:ext cx="408" cy="0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3243" y="2841"/>
              <a:ext cx="408" cy="0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4286" y="2841"/>
              <a:ext cx="408" cy="0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31" y="2478"/>
              <a:ext cx="816" cy="7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/>
                <a:t>Главная</a:t>
              </a:r>
            </a:p>
            <a:p>
              <a:pPr algn="ctr"/>
              <a:r>
                <a:rPr lang="ru-RU" altLang="ru-RU"/>
                <a:t>страница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694" y="2478"/>
              <a:ext cx="681" cy="7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3651" y="2478"/>
              <a:ext cx="681" cy="7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2653" y="2478"/>
              <a:ext cx="681" cy="7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610" y="2478"/>
              <a:ext cx="681" cy="7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5375" y="2886"/>
              <a:ext cx="227" cy="0"/>
            </a:xfrm>
            <a:prstGeom prst="line">
              <a:avLst/>
            </a:prstGeom>
            <a:grpFill/>
            <a:ln w="28575">
              <a:solidFill>
                <a:srgbClr val="66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flipV="1">
              <a:off x="5602" y="2206"/>
              <a:ext cx="0" cy="680"/>
            </a:xfrm>
            <a:prstGeom prst="line">
              <a:avLst/>
            </a:prstGeom>
            <a:grpFill/>
            <a:ln w="28575">
              <a:solidFill>
                <a:srgbClr val="66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H="1">
              <a:off x="204" y="2206"/>
              <a:ext cx="5398" cy="0"/>
            </a:xfrm>
            <a:prstGeom prst="line">
              <a:avLst/>
            </a:prstGeom>
            <a:grpFill/>
            <a:ln w="28575">
              <a:solidFill>
                <a:srgbClr val="66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203" y="2886"/>
              <a:ext cx="273" cy="0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V="1">
              <a:off x="204" y="2206"/>
              <a:ext cx="0" cy="680"/>
            </a:xfrm>
            <a:prstGeom prst="line">
              <a:avLst/>
            </a:prstGeom>
            <a:grpFill/>
            <a:ln w="28575">
              <a:solidFill>
                <a:srgbClr val="66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056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8864" y="44624"/>
            <a:ext cx="8229600" cy="1757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i="1" smtClean="0"/>
              <a:t>иерархическая</a:t>
            </a:r>
            <a:r>
              <a:rPr lang="ru-RU" altLang="ru-RU" sz="2800" b="1" smtClean="0"/>
              <a:t> </a:t>
            </a:r>
            <a:r>
              <a:rPr lang="ru-RU" altLang="ru-RU" sz="2800" smtClean="0"/>
              <a:t>- страницы разбиты по категориям и подкатегориям. Такая структура наиболее удобна.</a:t>
            </a:r>
            <a:r>
              <a:rPr lang="ru-RU" altLang="ru-RU" smtClean="0"/>
              <a:t> 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382464" y="1484487"/>
            <a:ext cx="7200900" cy="4321175"/>
            <a:chOff x="748" y="1207"/>
            <a:chExt cx="4536" cy="2722"/>
          </a:xfrm>
          <a:solidFill>
            <a:srgbClr val="FCDDD0"/>
          </a:soli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156" y="2251"/>
              <a:ext cx="454" cy="6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3243" y="1616"/>
              <a:ext cx="1270" cy="589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1429" y="2886"/>
              <a:ext cx="317" cy="363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H="1">
              <a:off x="975" y="2886"/>
              <a:ext cx="318" cy="363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699" y="2251"/>
              <a:ext cx="454" cy="6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332" y="2251"/>
              <a:ext cx="454" cy="6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830" y="3294"/>
              <a:ext cx="454" cy="6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3152" y="3294"/>
              <a:ext cx="454" cy="6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59" y="3294"/>
              <a:ext cx="454" cy="6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748" y="3294"/>
              <a:ext cx="454" cy="6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1519" y="3294"/>
              <a:ext cx="454" cy="6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2426" y="3294"/>
              <a:ext cx="454" cy="6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H="1">
              <a:off x="1429" y="1616"/>
              <a:ext cx="1179" cy="589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925" y="1979"/>
              <a:ext cx="0" cy="272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3016" y="2886"/>
              <a:ext cx="317" cy="363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H="1">
              <a:off x="2562" y="2886"/>
              <a:ext cx="318" cy="363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4649" y="2886"/>
              <a:ext cx="317" cy="363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>
              <a:off x="4195" y="2886"/>
              <a:ext cx="318" cy="363"/>
            </a:xfrm>
            <a:prstGeom prst="line">
              <a:avLst/>
            </a:prstGeom>
            <a:grpFill/>
            <a:ln w="38100">
              <a:solidFill>
                <a:srgbClr val="66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562" y="1207"/>
              <a:ext cx="772" cy="77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 b="1"/>
                <a:t>Главная</a:t>
              </a:r>
            </a:p>
            <a:p>
              <a:pPr algn="ctr"/>
              <a:r>
                <a:rPr lang="ru-RU" altLang="ru-RU" b="1"/>
                <a:t>страница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4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28577" y="247903"/>
            <a:ext cx="8496300" cy="1800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i="1" dirty="0" smtClean="0"/>
              <a:t>произвольная</a:t>
            </a:r>
            <a:r>
              <a:rPr lang="ru-RU" altLang="ru-RU" sz="2800" dirty="0" smtClean="0"/>
              <a:t> - страницы расположены в свободном порядке. Такая структура оправдана только для небольших сайтов. </a:t>
            </a:r>
          </a:p>
          <a:p>
            <a:pPr>
              <a:buFontTx/>
              <a:buNone/>
            </a:pPr>
            <a:endParaRPr lang="ru-RU" altLang="ru-RU" sz="2800" dirty="0" smtClean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 rot="5400000">
            <a:off x="1978819" y="3357637"/>
            <a:ext cx="720725" cy="1008063"/>
          </a:xfrm>
          <a:prstGeom prst="rect">
            <a:avLst/>
          </a:prstGeom>
          <a:solidFill>
            <a:srgbClr val="FCDDD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859338" y="4436344"/>
            <a:ext cx="503237" cy="576262"/>
          </a:xfrm>
          <a:prstGeom prst="line">
            <a:avLst/>
          </a:prstGeom>
          <a:noFill/>
          <a:ln w="38100">
            <a:solidFill>
              <a:srgbClr val="66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3779838" y="4436344"/>
            <a:ext cx="504825" cy="576262"/>
          </a:xfrm>
          <a:prstGeom prst="line">
            <a:avLst/>
          </a:prstGeom>
          <a:noFill/>
          <a:ln w="38100">
            <a:solidFill>
              <a:srgbClr val="66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 rot="5400000">
            <a:off x="3347244" y="1916187"/>
            <a:ext cx="720725" cy="1008063"/>
          </a:xfrm>
          <a:prstGeom prst="rect">
            <a:avLst/>
          </a:prstGeom>
          <a:solidFill>
            <a:srgbClr val="FCDDD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3708400" y="2780581"/>
            <a:ext cx="503238" cy="576263"/>
          </a:xfrm>
          <a:prstGeom prst="line">
            <a:avLst/>
          </a:prstGeom>
          <a:noFill/>
          <a:ln w="38100">
            <a:solidFill>
              <a:srgbClr val="66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H="1">
            <a:off x="4932363" y="2780581"/>
            <a:ext cx="504825" cy="576263"/>
          </a:xfrm>
          <a:prstGeom prst="line">
            <a:avLst/>
          </a:prstGeom>
          <a:noFill/>
          <a:ln w="38100">
            <a:solidFill>
              <a:srgbClr val="66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5435600" y="3860081"/>
            <a:ext cx="792163" cy="0"/>
          </a:xfrm>
          <a:prstGeom prst="line">
            <a:avLst/>
          </a:prstGeom>
          <a:noFill/>
          <a:ln w="38100">
            <a:solidFill>
              <a:srgbClr val="66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H="1">
            <a:off x="2916238" y="3860081"/>
            <a:ext cx="863600" cy="0"/>
          </a:xfrm>
          <a:prstGeom prst="line">
            <a:avLst/>
          </a:prstGeom>
          <a:noFill/>
          <a:ln w="38100">
            <a:solidFill>
              <a:srgbClr val="66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779838" y="3428281"/>
            <a:ext cx="1657350" cy="936625"/>
          </a:xfrm>
          <a:prstGeom prst="rect">
            <a:avLst/>
          </a:prstGeom>
          <a:solidFill>
            <a:srgbClr val="FCDDD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altLang="ru-RU" b="1"/>
              <a:t>Главная</a:t>
            </a:r>
          </a:p>
          <a:p>
            <a:pPr algn="ctr"/>
            <a:r>
              <a:rPr lang="ru-RU" altLang="ru-RU" b="1"/>
              <a:t>страница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 rot="5400000">
            <a:off x="5291931" y="1916188"/>
            <a:ext cx="720725" cy="1008062"/>
          </a:xfrm>
          <a:prstGeom prst="rect">
            <a:avLst/>
          </a:prstGeom>
          <a:solidFill>
            <a:srgbClr val="FCDDD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 rot="5400000">
            <a:off x="6444456" y="3357638"/>
            <a:ext cx="720725" cy="1008062"/>
          </a:xfrm>
          <a:prstGeom prst="rect">
            <a:avLst/>
          </a:prstGeom>
          <a:solidFill>
            <a:srgbClr val="FCDDD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 rot="5400000">
            <a:off x="3420269" y="4868937"/>
            <a:ext cx="720725" cy="1008063"/>
          </a:xfrm>
          <a:prstGeom prst="rect">
            <a:avLst/>
          </a:prstGeom>
          <a:solidFill>
            <a:srgbClr val="FCDDD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 rot="5400000">
            <a:off x="5291931" y="4868938"/>
            <a:ext cx="720725" cy="1008062"/>
          </a:xfrm>
          <a:prstGeom prst="rect">
            <a:avLst/>
          </a:prstGeom>
          <a:solidFill>
            <a:srgbClr val="FCDDD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333" y="764704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ru-RU" altLang="ru-RU" sz="2800" dirty="0">
                <a:latin typeface="+mn-lt"/>
              </a:rPr>
              <a:t>Навигационное меню является отражением структуры сайта, которое видит пользователь, попадая на ресурс, и в идеале соответствует структуре сайта.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Навигационное меню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708920"/>
            <a:ext cx="4176712" cy="313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4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8066"/>
            <a:ext cx="8085584" cy="4228729"/>
          </a:xfrm>
          <a:prstGeom prst="rect">
            <a:avLst/>
          </a:prstGeom>
        </p:spPr>
      </p:pic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611560" y="116632"/>
            <a:ext cx="8229600" cy="11521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 оформления</a:t>
            </a:r>
            <a:r>
              <a:rPr lang="en-US" alt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размещения меню</a:t>
            </a:r>
          </a:p>
        </p:txBody>
      </p:sp>
    </p:spTree>
    <p:extLst>
      <p:ext uri="{BB962C8B-B14F-4D97-AF65-F5344CB8AC3E}">
        <p14:creationId xmlns:p14="http://schemas.microsoft.com/office/powerpoint/2010/main" val="1496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7809" y="41448"/>
            <a:ext cx="8229600" cy="6512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Пиктографическое меню</a:t>
            </a:r>
          </a:p>
        </p:txBody>
      </p:sp>
      <p:pic>
        <p:nvPicPr>
          <p:cNvPr id="3" name="Picture 5" descr="pi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24744"/>
            <a:ext cx="8351838" cy="4413250"/>
          </a:xfrm>
          <a:prstGeom prst="rect">
            <a:avLst/>
          </a:prstGeom>
        </p:spPr>
      </p:pic>
      <p:pic>
        <p:nvPicPr>
          <p:cNvPr id="4" name="Picture 8" descr="i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16" y="1150062"/>
            <a:ext cx="6046326" cy="48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9888"/>
            <a:ext cx="7518179" cy="51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12721893</TotalTime>
  <Words>505</Words>
  <Application>Microsoft Office PowerPoint</Application>
  <PresentationFormat>Экран (4:3)</PresentationFormat>
  <Paragraphs>84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МБУ КИМЦ</dc:title>
  <dc:creator>user</dc:creator>
  <cp:lastModifiedBy>Татьяна Копылова</cp:lastModifiedBy>
  <cp:revision>241</cp:revision>
  <dcterms:created xsi:type="dcterms:W3CDTF">2014-05-22T02:56:40Z</dcterms:created>
  <dcterms:modified xsi:type="dcterms:W3CDTF">2017-12-12T03:44:24Z</dcterms:modified>
</cp:coreProperties>
</file>