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5" r:id="rId2"/>
    <p:sldId id="388" r:id="rId3"/>
    <p:sldId id="409" r:id="rId4"/>
    <p:sldId id="390" r:id="rId5"/>
    <p:sldId id="392" r:id="rId6"/>
    <p:sldId id="406" r:id="rId7"/>
    <p:sldId id="407" r:id="rId8"/>
    <p:sldId id="408" r:id="rId9"/>
    <p:sldId id="410" r:id="rId10"/>
    <p:sldId id="391" r:id="rId11"/>
    <p:sldId id="411" r:id="rId12"/>
    <p:sldId id="415" r:id="rId13"/>
    <p:sldId id="416" r:id="rId14"/>
    <p:sldId id="412" r:id="rId15"/>
    <p:sldId id="413" r:id="rId16"/>
    <p:sldId id="414" r:id="rId17"/>
    <p:sldId id="403" r:id="rId18"/>
    <p:sldId id="417" r:id="rId19"/>
    <p:sldId id="420" r:id="rId20"/>
    <p:sldId id="419" r:id="rId21"/>
    <p:sldId id="418" r:id="rId22"/>
    <p:sldId id="426" r:id="rId23"/>
    <p:sldId id="427" r:id="rId24"/>
    <p:sldId id="434" r:id="rId25"/>
    <p:sldId id="435" r:id="rId26"/>
    <p:sldId id="436" r:id="rId27"/>
    <p:sldId id="425" r:id="rId28"/>
    <p:sldId id="429" r:id="rId29"/>
    <p:sldId id="399" r:id="rId30"/>
    <p:sldId id="431" r:id="rId31"/>
    <p:sldId id="433" r:id="rId32"/>
    <p:sldId id="437" r:id="rId33"/>
    <p:sldId id="428" r:id="rId34"/>
    <p:sldId id="421" r:id="rId35"/>
    <p:sldId id="394" r:id="rId36"/>
    <p:sldId id="422" r:id="rId37"/>
    <p:sldId id="404" r:id="rId38"/>
    <p:sldId id="424" r:id="rId39"/>
    <p:sldId id="440" r:id="rId40"/>
    <p:sldId id="442" r:id="rId41"/>
    <p:sldId id="446" r:id="rId42"/>
    <p:sldId id="448" r:id="rId43"/>
    <p:sldId id="449" r:id="rId44"/>
    <p:sldId id="450" r:id="rId45"/>
    <p:sldId id="439" r:id="rId46"/>
    <p:sldId id="451" r:id="rId47"/>
    <p:sldId id="438" r:id="rId48"/>
    <p:sldId id="373" r:id="rId4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0000"/>
    <a:srgbClr val="000099"/>
    <a:srgbClr val="680000"/>
    <a:srgbClr val="7E3F00"/>
    <a:srgbClr val="000066"/>
    <a:srgbClr val="3333CC"/>
    <a:srgbClr val="58267E"/>
    <a:srgbClr val="FFFF99"/>
    <a:srgbClr val="D20000"/>
    <a:srgbClr val="FDC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0" autoAdjust="0"/>
    <p:restoredTop sz="94660"/>
  </p:normalViewPr>
  <p:slideViewPr>
    <p:cSldViewPr>
      <p:cViewPr>
        <p:scale>
          <a:sx n="80" d="100"/>
          <a:sy n="80" d="100"/>
        </p:scale>
        <p:origin x="-103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9930-92B1-47F0-93F0-D4C7C65A1CB7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5336D-A21E-4DCB-B135-F182E07AB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6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AF13-3B3F-4174-9730-D0728BD8E86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417A-24D9-4A1B-91A6-FCE6EC4C4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0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A144-1834-4B62-A85D-3168CBA2CDB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EEC1-31B7-4595-94E6-7260D01DE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39E-4B96-45F3-A5ED-CE83E1D7325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6446-0319-448E-83B3-B8383AA7D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197C-4BE6-42DD-9BCB-80035C72B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0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9ED6-4CBF-4256-8681-2AB0761C85F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87F9-0FA9-4F5C-B3D7-4B4F28CBB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1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A134-2085-4236-9C75-3B3441AE337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B8CF-B3D0-477F-96AB-1E695E054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1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49A3-80EC-4C61-A7A9-CB4DA825FDE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875D-4F88-47A2-AB6F-3E7610A44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9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DDDE-2BFA-4D50-B55F-1A6F1CB0429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AC5-FEC0-43CA-88EB-2083786E0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7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90BF-3A09-4334-A06D-2649CA8148F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7CA9-1D94-4C59-A78B-4812B9D24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3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9C8-F4FC-43AF-903B-EE044F1FA6B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E2-7436-49CA-978C-A97B714B9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81A-8A88-44DC-8FEB-EF77473DE1D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024F-9FB6-4422-B4F7-B7C317E9C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9703-F618-4597-B05E-78B73A85463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EF14-0934-4567-90C5-356AFBF97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87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09E3-796C-4988-B07D-7A343D19AF0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6821C4-3F50-44D0-93E6-24589C38A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eader.org.ru/" TargetMode="External"/><Relationship Id="rId13" Type="http://schemas.openxmlformats.org/officeDocument/2006/relationships/slide" Target="slide15.xml"/><Relationship Id="rId3" Type="http://schemas.openxmlformats.org/officeDocument/2006/relationships/hyperlink" Target="http://www.krao.ru/" TargetMode="External"/><Relationship Id="rId7" Type="http://schemas.openxmlformats.org/officeDocument/2006/relationships/hyperlink" Target="http://www.vospitatel-goda.ru/index.php" TargetMode="External"/><Relationship Id="rId12" Type="http://schemas.openxmlformats.org/officeDocument/2006/relationships/slide" Target="slide13.xml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acher-of-russia.ru/" TargetMode="External"/><Relationship Id="rId11" Type="http://schemas.openxmlformats.org/officeDocument/2006/relationships/slide" Target="slide14.xml"/><Relationship Id="rId5" Type="http://schemas.openxmlformats.org/officeDocument/2006/relationships/hyperlink" Target="https://kimc.ms/" TargetMode="External"/><Relationship Id="rId10" Type="http://schemas.openxmlformats.org/officeDocument/2006/relationships/slide" Target="slide12.xml"/><Relationship Id="rId4" Type="http://schemas.openxmlformats.org/officeDocument/2006/relationships/hyperlink" Target="http://krasobr.admkrsk.ru/" TargetMode="Externa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.org.ru/" TargetMode="External"/><Relationship Id="rId2" Type="http://schemas.openxmlformats.org/officeDocument/2006/relationships/hyperlink" Target="http://www.krao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://leader.org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://leader.org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teacher-of-russi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.org.ru/" TargetMode="External"/><Relationship Id="rId2" Type="http://schemas.openxmlformats.org/officeDocument/2006/relationships/hyperlink" Target="http://www.informika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www.un.org/ru/documents/decl_conv/conventions/childcon" TargetMode="External"/><Relationship Id="rId7" Type="http://schemas.openxmlformats.org/officeDocument/2006/relationships/slide" Target="slide20.xml"/><Relationship Id="rId2" Type="http://schemas.openxmlformats.org/officeDocument/2006/relationships/hyperlink" Target="http://constrf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hyperlink" Target="http://edu.garant.ru/education/law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rf.ru/" TargetMode="External"/><Relationship Id="rId2" Type="http://schemas.openxmlformats.org/officeDocument/2006/relationships/hyperlink" Target="http://edu.garant.ru/education/la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un.org/ru/documents/decl_conv/conventions/childco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edu.garant.ru/education/law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hyperlink" Target="http://www.encyclopedia.ru/" TargetMode="External"/><Relationship Id="rId7" Type="http://schemas.openxmlformats.org/officeDocument/2006/relationships/slide" Target="slide22.xml"/><Relationship Id="rId2" Type="http://schemas.openxmlformats.org/officeDocument/2006/relationships/hyperlink" Target="http://megabook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bricon.com/" TargetMode="External"/><Relationship Id="rId11" Type="http://schemas.openxmlformats.org/officeDocument/2006/relationships/slide" Target="slide26.xml"/><Relationship Id="rId5" Type="http://schemas.openxmlformats.org/officeDocument/2006/relationships/hyperlink" Target="http://www.alleng.ru/index.htm" TargetMode="External"/><Relationship Id="rId10" Type="http://schemas.openxmlformats.org/officeDocument/2006/relationships/slide" Target="slide25.xml"/><Relationship Id="rId4" Type="http://schemas.openxmlformats.org/officeDocument/2006/relationships/hyperlink" Target="http://nashol.com/" TargetMode="External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gabook.ru/" TargetMode="Externa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encyclopedi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nashol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alleng.ru/index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rubricon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hyperlink" Target="http://www.openclass.ru/" TargetMode="External"/><Relationship Id="rId7" Type="http://schemas.openxmlformats.org/officeDocument/2006/relationships/slide" Target="slide28.xm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shkol-edu.ru/" TargetMode="External"/><Relationship Id="rId11" Type="http://schemas.openxmlformats.org/officeDocument/2006/relationships/slide" Target="slide32.xml"/><Relationship Id="rId5" Type="http://schemas.openxmlformats.org/officeDocument/2006/relationships/hyperlink" Target="http://rusedu.net/" TargetMode="External"/><Relationship Id="rId10" Type="http://schemas.openxmlformats.org/officeDocument/2006/relationships/slide" Target="slide31.xml"/><Relationship Id="rId4" Type="http://schemas.openxmlformats.org/officeDocument/2006/relationships/hyperlink" Target="http://pedsovet.org/" TargetMode="External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://pedsove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://rusedu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oshkol-edu.ru/" TargetMode="Externa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hyperlink" Target="http://www.ege.edu.ru/" TargetMode="External"/><Relationship Id="rId7" Type="http://schemas.openxmlformats.org/officeDocument/2006/relationships/slide" Target="slide34.xml"/><Relationship Id="rId2" Type="http://schemas.openxmlformats.org/officeDocument/2006/relationships/hyperlink" Target="http://1sentyabry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ky-mir.com/" TargetMode="External"/><Relationship Id="rId11" Type="http://schemas.openxmlformats.org/officeDocument/2006/relationships/slide" Target="slide38.xml"/><Relationship Id="rId5" Type="http://schemas.openxmlformats.org/officeDocument/2006/relationships/hyperlink" Target="http://www.solnet.ee/" TargetMode="External"/><Relationship Id="rId10" Type="http://schemas.openxmlformats.org/officeDocument/2006/relationships/slide" Target="slide37.xml"/><Relationship Id="rId4" Type="http://schemas.openxmlformats.org/officeDocument/2006/relationships/hyperlink" Target="http://school-box.ru/" TargetMode="External"/><Relationship Id="rId9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1sentyabrya.ru/" TargetMode="Externa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school-bo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detsky-mir.com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://window.edu.ru/" TargetMode="External"/><Relationship Id="rId7" Type="http://schemas.openxmlformats.org/officeDocument/2006/relationships/slide" Target="slide5.xm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gital-edu.ru/" TargetMode="External"/><Relationship Id="rId11" Type="http://schemas.openxmlformats.org/officeDocument/2006/relationships/slide" Target="slide9.xml"/><Relationship Id="rId5" Type="http://schemas.openxmlformats.org/officeDocument/2006/relationships/hyperlink" Target="http://www.school.edu.ru/collections/educationcollections" TargetMode="External"/><Relationship Id="rId10" Type="http://schemas.openxmlformats.org/officeDocument/2006/relationships/slide" Target="slide8.xml"/><Relationship Id="rId4" Type="http://schemas.openxmlformats.org/officeDocument/2006/relationships/hyperlink" Target="http://fcior.edu.ru/" TargetMode="External"/><Relationship Id="rId9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suite.google.ru/intl/ru/products/drive/" TargetMode="Externa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hyperlink" Target="https://disk.yandex.ru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" TargetMode="External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45.jpeg"/><Relationship Id="rId9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kimc.ms/" TargetMode="External"/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.edu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school.edu.ru/collections/educationcollec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-edu.r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1413520" cy="97179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47664" y="4725144"/>
            <a:ext cx="7596336" cy="54585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1547664" y="582093"/>
            <a:ext cx="76055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ресурсов сети для формирования предметно-педагогической компетентности педагога</a:t>
            </a:r>
            <a:r>
              <a:rPr lang="ru-RU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2051720" y="5589240"/>
            <a:ext cx="7092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408" y="476672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1. Министерство </a:t>
            </a:r>
            <a:r>
              <a:rPr lang="ru-RU" sz="2800" dirty="0">
                <a:latin typeface="+mn-lt"/>
              </a:rPr>
              <a:t>образования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 и науки  </a:t>
            </a:r>
            <a:r>
              <a:rPr lang="ru-RU" sz="2800" dirty="0" smtClean="0">
                <a:latin typeface="+mn-lt"/>
              </a:rPr>
              <a:t>РФ </a:t>
            </a:r>
            <a:r>
              <a:rPr lang="ru-RU" sz="2800" u="sng" dirty="0" smtClean="0">
                <a:latin typeface="+mn-lt"/>
                <a:hlinkClick r:id="rId2"/>
              </a:rPr>
              <a:t>http://</a:t>
            </a:r>
            <a:r>
              <a:rPr lang="ru-RU" sz="2800" dirty="0" smtClean="0">
                <a:latin typeface="+mn-lt"/>
                <a:hlinkClick r:id="rId2"/>
              </a:rPr>
              <a:t>минобрнауки.рф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2. Образование Красноярского края </a:t>
            </a:r>
            <a:r>
              <a:rPr lang="en-US" sz="2800" dirty="0">
                <a:latin typeface="+mn-lt"/>
                <a:hlinkClick r:id="rId3"/>
              </a:rPr>
              <a:t>http://www.krao.ru</a:t>
            </a:r>
            <a:r>
              <a:rPr lang="en-US" sz="2800" dirty="0" smtClean="0">
                <a:latin typeface="+mn-lt"/>
                <a:hlinkClick r:id="rId3"/>
              </a:rPr>
              <a:t>/</a:t>
            </a:r>
            <a:r>
              <a:rPr lang="ru-RU" sz="2800" dirty="0" smtClean="0">
                <a:latin typeface="+mn-lt"/>
              </a:rPr>
              <a:t>  </a:t>
            </a:r>
          </a:p>
          <a:p>
            <a:r>
              <a:rPr lang="ru-RU" sz="2800" dirty="0" smtClean="0">
                <a:latin typeface="+mn-lt"/>
              </a:rPr>
              <a:t>3. Главное управление образования администрации города Красноярска </a:t>
            </a:r>
            <a:r>
              <a:rPr lang="en-US" sz="2800" dirty="0" smtClean="0">
                <a:latin typeface="+mn-lt"/>
                <a:hlinkClick r:id="rId4"/>
              </a:rPr>
              <a:t>http</a:t>
            </a:r>
            <a:r>
              <a:rPr lang="en-US" sz="2800" dirty="0">
                <a:latin typeface="+mn-lt"/>
                <a:hlinkClick r:id="rId4"/>
              </a:rPr>
              <a:t>://krasobr.admkrsk.ru</a:t>
            </a:r>
            <a:r>
              <a:rPr lang="en-US" sz="2800" dirty="0" smtClean="0">
                <a:latin typeface="+mn-lt"/>
                <a:hlinkClick r:id="rId4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4. Портал муниципальной методической службы города Красноярска (МКУ КИМЦ)</a:t>
            </a:r>
          </a:p>
          <a:p>
            <a:r>
              <a:rPr lang="en-US" sz="2800" u="sng" dirty="0" smtClean="0">
                <a:latin typeface="+mn-lt"/>
                <a:hlinkClick r:id="rId5"/>
              </a:rPr>
              <a:t>https</a:t>
            </a:r>
            <a:r>
              <a:rPr lang="en-US" sz="2800" u="sng" dirty="0">
                <a:latin typeface="+mn-lt"/>
                <a:hlinkClick r:id="rId5"/>
              </a:rPr>
              <a:t>://</a:t>
            </a:r>
            <a:r>
              <a:rPr lang="en-US" sz="2800" u="sng" dirty="0" smtClean="0">
                <a:latin typeface="+mn-lt"/>
                <a:hlinkClick r:id="rId5"/>
              </a:rPr>
              <a:t>kimc.ms/</a:t>
            </a:r>
            <a:endParaRPr lang="ru-RU" sz="2800" u="sng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5. </a:t>
            </a:r>
            <a:r>
              <a:rPr lang="ru-RU" sz="2800" dirty="0">
                <a:latin typeface="+mn-lt"/>
              </a:rPr>
              <a:t>Учитель года России  </a:t>
            </a:r>
          </a:p>
          <a:p>
            <a:r>
              <a:rPr lang="en-US" sz="2800" u="sng" dirty="0">
                <a:latin typeface="+mn-lt"/>
                <a:hlinkClick r:id="rId6"/>
              </a:rPr>
              <a:t>https://teacher-of-russia.ru/</a:t>
            </a:r>
            <a:endParaRPr lang="ru-RU" sz="2800" u="sng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6. </a:t>
            </a:r>
            <a:r>
              <a:rPr lang="ru-RU" sz="2800" dirty="0">
                <a:latin typeface="+mn-lt"/>
              </a:rPr>
              <a:t>Воспитатель года России </a:t>
            </a:r>
          </a:p>
          <a:p>
            <a:r>
              <a:rPr lang="en-US" sz="2800" u="sng" dirty="0">
                <a:latin typeface="+mn-lt"/>
                <a:hlinkClick r:id="rId7"/>
              </a:rPr>
              <a:t>http://www.vospitatel-goda.ru/index.php</a:t>
            </a:r>
            <a:endParaRPr lang="ru-RU" sz="2800" u="sng" dirty="0">
              <a:latin typeface="+mn-lt"/>
            </a:endParaRPr>
          </a:p>
          <a:p>
            <a:endParaRPr lang="ru-RU" sz="2800" u="sng" dirty="0" smtClean="0">
              <a:latin typeface="+mn-lt"/>
              <a:hlinkClick r:id="rId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0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Официальные сайты российского 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образования 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Стрелка вправо 3">
            <a:hlinkClick r:id="rId9" action="ppaction://hlinksldjump"/>
          </p:cNvPr>
          <p:cNvSpPr/>
          <p:nvPr/>
        </p:nvSpPr>
        <p:spPr>
          <a:xfrm>
            <a:off x="8229638" y="836712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10" action="ppaction://hlinksldjump"/>
          </p:cNvPr>
          <p:cNvSpPr/>
          <p:nvPr/>
        </p:nvSpPr>
        <p:spPr>
          <a:xfrm>
            <a:off x="8229638" y="1628800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11" action="ppaction://hlinksldjump"/>
          </p:cNvPr>
          <p:cNvSpPr/>
          <p:nvPr/>
        </p:nvSpPr>
        <p:spPr>
          <a:xfrm>
            <a:off x="8229638" y="3429000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12" action="ppaction://hlinksldjump"/>
          </p:cNvPr>
          <p:cNvSpPr/>
          <p:nvPr/>
        </p:nvSpPr>
        <p:spPr>
          <a:xfrm>
            <a:off x="8229638" y="2564904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13" action="ppaction://hlinksldjump"/>
          </p:cNvPr>
          <p:cNvSpPr/>
          <p:nvPr/>
        </p:nvSpPr>
        <p:spPr>
          <a:xfrm>
            <a:off x="8229638" y="4437112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14" action="ppaction://hlinksldjump"/>
          </p:cNvPr>
          <p:cNvSpPr/>
          <p:nvPr/>
        </p:nvSpPr>
        <p:spPr>
          <a:xfrm>
            <a:off x="8229638" y="5589240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4484" y="61747"/>
            <a:ext cx="3756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минобрнауки.рф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604000" cy="50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4484" y="61747"/>
            <a:ext cx="3197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http://www.krao.ru/</a:t>
            </a:r>
            <a:endParaRPr lang="ru-RU" sz="2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hlinkClick r:id="rId3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64704"/>
            <a:ext cx="8604000" cy="5087115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61747"/>
            <a:ext cx="424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http://krasobr.admkrsk.ru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endParaRPr lang="ru-RU" sz="2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hlinkClick r:id="rId2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4" y="836712"/>
            <a:ext cx="8604000" cy="4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5980" y="97468"/>
            <a:ext cx="274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https://kimc.ms/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hlinkClick r:id="rId2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7578"/>
            <a:ext cx="8604448" cy="47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3939" y="0"/>
            <a:ext cx="4333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https://teacher-of-russia.ru/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68582"/>
            <a:ext cx="8322466" cy="4920658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61747"/>
            <a:ext cx="478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://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www.vospitatel-goda.ru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/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hlinkClick r:id="rId3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7827"/>
            <a:ext cx="8604000" cy="47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251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Нормативно-правовое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обеспечение </a:t>
            </a: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образовательного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процесса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4285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1. Конституция РФ </a:t>
            </a:r>
          </a:p>
          <a:p>
            <a:r>
              <a:rPr lang="en-US" sz="2800" dirty="0" smtClean="0">
                <a:latin typeface="+mn-lt"/>
                <a:hlinkClick r:id="rId2"/>
              </a:rPr>
              <a:t>http</a:t>
            </a:r>
            <a:r>
              <a:rPr lang="en-US" sz="2800" dirty="0">
                <a:latin typeface="+mn-lt"/>
                <a:hlinkClick r:id="rId2"/>
              </a:rPr>
              <a:t>://constrf.ru</a:t>
            </a:r>
            <a:r>
              <a:rPr lang="en-US" sz="2800" dirty="0" smtClean="0">
                <a:latin typeface="+mn-lt"/>
                <a:hlinkClick r:id="rId2"/>
              </a:rPr>
              <a:t>/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2. Конвенция </a:t>
            </a:r>
            <a:r>
              <a:rPr lang="ru-RU" sz="2800" dirty="0">
                <a:latin typeface="+mn-lt"/>
              </a:rPr>
              <a:t>о правах ребенка </a:t>
            </a:r>
            <a:r>
              <a:rPr lang="en-US" sz="2800" dirty="0" smtClean="0">
                <a:latin typeface="+mn-lt"/>
                <a:hlinkClick r:id="rId3"/>
              </a:rPr>
              <a:t>http</a:t>
            </a:r>
            <a:r>
              <a:rPr lang="en-US" sz="2800" dirty="0">
                <a:latin typeface="+mn-lt"/>
                <a:hlinkClick r:id="rId3"/>
              </a:rPr>
              <a:t>://</a:t>
            </a:r>
            <a:r>
              <a:rPr lang="en-US" sz="2800" dirty="0" smtClean="0">
                <a:latin typeface="+mn-lt"/>
                <a:hlinkClick r:id="rId3"/>
              </a:rPr>
              <a:t>www.un.org/ru/documents/decl_conv/conventions/childcon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3. ГАРАНТ </a:t>
            </a:r>
            <a:r>
              <a:rPr lang="en-US" sz="2800" dirty="0" smtClean="0">
                <a:latin typeface="+mn-lt"/>
              </a:rPr>
              <a:t>education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en-US" sz="2800" dirty="0" smtClean="0">
                <a:latin typeface="+mn-lt"/>
                <a:hlinkClick r:id="rId4"/>
              </a:rPr>
              <a:t>http</a:t>
            </a:r>
            <a:r>
              <a:rPr lang="en-US" sz="2800" dirty="0">
                <a:latin typeface="+mn-lt"/>
                <a:hlinkClick r:id="rId4"/>
              </a:rPr>
              <a:t>://edu.garant.ru/education/law</a:t>
            </a:r>
            <a:r>
              <a:rPr lang="en-US" sz="2800" dirty="0" smtClean="0">
                <a:latin typeface="+mn-lt"/>
                <a:hlinkClick r:id="rId4"/>
              </a:rPr>
              <a:t>/</a:t>
            </a:r>
            <a:r>
              <a:rPr lang="ru-RU" sz="2800" dirty="0" smtClean="0">
                <a:latin typeface="+mn-lt"/>
              </a:rPr>
              <a:t>  </a:t>
            </a:r>
          </a:p>
          <a:p>
            <a:endParaRPr lang="ru-RU" sz="2800" dirty="0" smtClean="0">
              <a:latin typeface="+mn-lt"/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172400" y="1084382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172400" y="1972397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172400" y="3284984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524" y="4281055"/>
            <a:ext cx="5715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67432" y="169476"/>
            <a:ext cx="276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constrf.ru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/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37" y="836712"/>
            <a:ext cx="8242064" cy="48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6396" y="44624"/>
            <a:ext cx="8694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http://www.un.org/ru/documents/decl_conv/conventions/childcon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2"/>
            <a:ext cx="84060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590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 </a:t>
            </a:r>
            <a:r>
              <a:rPr lang="ru-RU" sz="2800" dirty="0">
                <a:latin typeface="+mn-lt"/>
              </a:rPr>
              <a:t>(</a:t>
            </a:r>
            <a:r>
              <a:rPr lang="ru-RU" sz="2800" dirty="0" err="1">
                <a:latin typeface="+mn-lt"/>
              </a:rPr>
              <a:t>Web</a:t>
            </a:r>
            <a:r>
              <a:rPr lang="ru-RU" sz="2800" dirty="0">
                <a:latin typeface="+mn-lt"/>
              </a:rPr>
              <a:t>-сайт) - это набор логически взаимосвязанных страниц, доступных через </a:t>
            </a:r>
            <a:r>
              <a:rPr lang="ru-RU" sz="2800" dirty="0" err="1">
                <a:latin typeface="+mn-lt"/>
              </a:rPr>
              <a:t>Web</a:t>
            </a:r>
            <a:r>
              <a:rPr lang="ru-RU" sz="2800" dirty="0">
                <a:latin typeface="+mn-lt"/>
              </a:rPr>
              <a:t>-браузер по протоколу HTTP</a:t>
            </a:r>
          </a:p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ПОРТАЛ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(англ. </a:t>
            </a:r>
            <a:r>
              <a:rPr lang="ru-RU" sz="2800" dirty="0" err="1">
                <a:latin typeface="+mn-lt"/>
              </a:rPr>
              <a:t>portal</a:t>
            </a:r>
            <a:r>
              <a:rPr lang="ru-RU" sz="2800" dirty="0">
                <a:latin typeface="+mn-lt"/>
              </a:rPr>
              <a:t>, от лат. </a:t>
            </a:r>
            <a:r>
              <a:rPr lang="ru-RU" sz="2800" dirty="0" err="1">
                <a:latin typeface="+mn-lt"/>
              </a:rPr>
              <a:t>porta</a:t>
            </a:r>
            <a:r>
              <a:rPr lang="ru-RU" sz="2800" dirty="0">
                <a:latin typeface="+mn-lt"/>
              </a:rPr>
              <a:t> — ворота), </a:t>
            </a:r>
            <a:r>
              <a:rPr lang="ru-RU" sz="2800" dirty="0" smtClean="0">
                <a:latin typeface="+mn-lt"/>
              </a:rPr>
              <a:t>сервер в Интернете, </a:t>
            </a:r>
            <a:r>
              <a:rPr lang="ru-RU" sz="2800" dirty="0">
                <a:latin typeface="+mn-lt"/>
              </a:rPr>
              <a:t>предоставляющий прямой доступ пользователям к множеству </a:t>
            </a:r>
            <a:r>
              <a:rPr lang="ru-RU" sz="2800" dirty="0" smtClean="0">
                <a:latin typeface="+mn-lt"/>
              </a:rPr>
              <a:t>серверов (</a:t>
            </a:r>
            <a:r>
              <a:rPr lang="ru-RU" sz="2800" dirty="0" err="1" smtClean="0">
                <a:latin typeface="+mn-lt"/>
              </a:rPr>
              <a:t>Web</a:t>
            </a:r>
            <a:r>
              <a:rPr lang="ru-RU" sz="2800" dirty="0" smtClean="0">
                <a:latin typeface="+mn-lt"/>
              </a:rPr>
              <a:t>-сайтов), их информационным ресурсам и </a:t>
            </a:r>
            <a:r>
              <a:rPr lang="ru-RU" sz="2800" dirty="0" err="1" smtClean="0">
                <a:latin typeface="+mn-lt"/>
              </a:rPr>
              <a:t>Web</a:t>
            </a:r>
            <a:r>
              <a:rPr lang="ru-RU" sz="2800" dirty="0" smtClean="0">
                <a:latin typeface="+mn-lt"/>
              </a:rPr>
              <a:t>-приложениям.</a:t>
            </a:r>
          </a:p>
          <a:p>
            <a:r>
              <a:rPr lang="ru-RU" sz="2800" dirty="0" smtClean="0">
                <a:latin typeface="+mn-lt"/>
              </a:rPr>
              <a:t>Интернет-портал </a:t>
            </a:r>
            <a:r>
              <a:rPr lang="ru-RU" sz="2800" dirty="0">
                <a:latin typeface="+mn-lt"/>
              </a:rPr>
              <a:t>– это интернет-сайт, который содержит большое число ссылок на другие сайты Интернета.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84" y="4004210"/>
            <a:ext cx="5163720" cy="20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6136"/>
            <a:ext cx="5522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http://edu.garant.ru/education/law/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39" y="712943"/>
            <a:ext cx="81598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251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Электронные учебные пособия, </a:t>
            </a:r>
            <a:r>
              <a:rPr lang="ru-RU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справочники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024" y="86893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1. </a:t>
            </a:r>
            <a:r>
              <a:rPr lang="ru-RU" sz="2800" dirty="0" err="1" smtClean="0">
                <a:latin typeface="+mn-lt"/>
              </a:rPr>
              <a:t>Мегаэнциклопедия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Кирилла и </a:t>
            </a:r>
            <a:r>
              <a:rPr lang="ru-RU" sz="2800" dirty="0" err="1">
                <a:latin typeface="+mn-lt"/>
              </a:rPr>
              <a:t>Мефодия</a:t>
            </a:r>
            <a:r>
              <a:rPr lang="ru-RU" sz="2800" dirty="0">
                <a:latin typeface="+mn-lt"/>
              </a:rPr>
              <a:t> </a:t>
            </a:r>
            <a:r>
              <a:rPr lang="en-US" sz="2800" u="sng" dirty="0">
                <a:latin typeface="+mn-lt"/>
                <a:hlinkClick r:id="rId2"/>
              </a:rPr>
              <a:t>http://megabook.ru</a:t>
            </a:r>
            <a:r>
              <a:rPr lang="en-US" sz="2800" u="sng" dirty="0" smtClean="0">
                <a:latin typeface="+mn-lt"/>
                <a:hlinkClick r:id="rId2"/>
              </a:rPr>
              <a:t>/</a:t>
            </a:r>
            <a:r>
              <a:rPr lang="ru-RU" sz="2800" u="sng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2. Мир </a:t>
            </a:r>
            <a:r>
              <a:rPr lang="ru-RU" sz="2800" dirty="0">
                <a:latin typeface="+mn-lt"/>
              </a:rPr>
              <a:t>энциклопедий </a:t>
            </a:r>
            <a:endParaRPr lang="ru-RU" sz="2800" dirty="0" smtClean="0">
              <a:latin typeface="+mn-lt"/>
            </a:endParaRPr>
          </a:p>
          <a:p>
            <a:r>
              <a:rPr lang="ru-RU" sz="2800" u="sng" dirty="0" smtClean="0">
                <a:latin typeface="+mn-lt"/>
                <a:hlinkClick r:id="rId3"/>
              </a:rPr>
              <a:t>http</a:t>
            </a:r>
            <a:r>
              <a:rPr lang="ru-RU" sz="2800" u="sng" dirty="0">
                <a:latin typeface="+mn-lt"/>
                <a:hlinkClick r:id="rId3"/>
              </a:rPr>
              <a:t>://www.encyclopedia.ru</a:t>
            </a:r>
            <a:r>
              <a:rPr lang="ru-RU" sz="2800" dirty="0">
                <a:latin typeface="+mn-lt"/>
              </a:rPr>
              <a:t> 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3. Учебные пособия, энциклопедии</a:t>
            </a:r>
            <a:r>
              <a:rPr lang="ru-RU" sz="2800" dirty="0">
                <a:latin typeface="+mn-lt"/>
              </a:rPr>
              <a:t>, словари, </a:t>
            </a:r>
            <a:r>
              <a:rPr lang="ru-RU" sz="2800" dirty="0" smtClean="0">
                <a:latin typeface="+mn-lt"/>
              </a:rPr>
              <a:t>справочники. Все для школьников</a:t>
            </a:r>
          </a:p>
          <a:p>
            <a:r>
              <a:rPr lang="en-US" sz="2800" u="sng" dirty="0">
                <a:latin typeface="+mn-lt"/>
                <a:hlinkClick r:id="rId4"/>
              </a:rPr>
              <a:t>http</a:t>
            </a:r>
            <a:r>
              <a:rPr lang="en-US" sz="2800" u="sng" dirty="0" smtClean="0">
                <a:latin typeface="+mn-lt"/>
                <a:hlinkClick r:id="rId4"/>
              </a:rPr>
              <a:t>://nashol.com/</a:t>
            </a:r>
            <a:r>
              <a:rPr lang="ru-RU" sz="2800" u="sng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4. Всем, кто учится  </a:t>
            </a:r>
          </a:p>
          <a:p>
            <a:r>
              <a:rPr lang="en-US" sz="2800" dirty="0" smtClean="0">
                <a:latin typeface="+mn-lt"/>
                <a:hlinkClick r:id="rId5"/>
              </a:rPr>
              <a:t>http</a:t>
            </a:r>
            <a:r>
              <a:rPr lang="en-US" sz="2800" dirty="0">
                <a:latin typeface="+mn-lt"/>
                <a:hlinkClick r:id="rId5"/>
              </a:rPr>
              <a:t>://</a:t>
            </a:r>
            <a:r>
              <a:rPr lang="en-US" sz="2800" dirty="0" smtClean="0">
                <a:latin typeface="+mn-lt"/>
                <a:hlinkClick r:id="rId5"/>
              </a:rPr>
              <a:t>www.alleng.ru/index.htm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5. </a:t>
            </a:r>
            <a:r>
              <a:rPr lang="ru-RU" sz="2800" dirty="0" err="1" smtClean="0">
                <a:latin typeface="+mn-lt"/>
              </a:rPr>
              <a:t>Рубрикон</a:t>
            </a:r>
            <a:r>
              <a:rPr lang="ru-RU" sz="2800" dirty="0" smtClean="0">
                <a:latin typeface="+mn-lt"/>
              </a:rPr>
              <a:t>. Крупнейший энциклопедический </a:t>
            </a:r>
          </a:p>
          <a:p>
            <a:r>
              <a:rPr lang="ru-RU" sz="2800" dirty="0" smtClean="0">
                <a:latin typeface="+mn-lt"/>
              </a:rPr>
              <a:t>ресурс интернета </a:t>
            </a:r>
          </a:p>
          <a:p>
            <a:r>
              <a:rPr lang="en-US" sz="2800" dirty="0" smtClean="0">
                <a:latin typeface="+mn-lt"/>
                <a:hlinkClick r:id="rId6"/>
              </a:rPr>
              <a:t>http</a:t>
            </a:r>
            <a:r>
              <a:rPr lang="en-US" sz="2800" dirty="0">
                <a:latin typeface="+mn-lt"/>
                <a:hlinkClick r:id="rId6"/>
              </a:rPr>
              <a:t>://www.rubricon.com</a:t>
            </a:r>
            <a:r>
              <a:rPr lang="en-US" sz="2800" dirty="0" smtClean="0">
                <a:latin typeface="+mn-lt"/>
                <a:hlinkClick r:id="rId6"/>
              </a:rPr>
              <a:t>/</a:t>
            </a:r>
            <a:r>
              <a:rPr lang="ru-RU" sz="2800" dirty="0" smtClean="0">
                <a:latin typeface="+mn-lt"/>
              </a:rPr>
              <a:t>   </a:t>
            </a:r>
            <a:endParaRPr lang="ru-RU" sz="2800" dirty="0">
              <a:latin typeface="+mn-lt"/>
            </a:endParaRPr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8073637" y="980728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8073637" y="1874971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8073637" y="2852936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8073637" y="4005064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11" action="ppaction://hlinksldjump"/>
          </p:cNvPr>
          <p:cNvSpPr/>
          <p:nvPr/>
        </p:nvSpPr>
        <p:spPr>
          <a:xfrm>
            <a:off x="8073637" y="5229200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71888"/>
            <a:ext cx="3325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http://megabook.ru/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7008"/>
            <a:ext cx="8294758" cy="47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7994" y="171888"/>
            <a:ext cx="4325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www.encyclopedia.ru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" y="836712"/>
            <a:ext cx="8318166" cy="4824536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53771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http://nashol.com/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1" y="908720"/>
            <a:ext cx="8210867" cy="4536504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53771"/>
            <a:ext cx="5081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http://www.alleng.ru/index.htm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341198" cy="4608512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53771"/>
            <a:ext cx="422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http://www.rubricon.com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/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7" y="941843"/>
            <a:ext cx="8604000" cy="4791413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251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Сетевые сообщества работников образования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399" y="850790"/>
            <a:ext cx="84610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1. Социальная сеть работников образования </a:t>
            </a:r>
            <a:r>
              <a:rPr lang="en-US" sz="2800" dirty="0">
                <a:latin typeface="+mn-lt"/>
                <a:hlinkClick r:id="rId2"/>
              </a:rPr>
              <a:t>http://nsportal.ru</a:t>
            </a:r>
            <a:r>
              <a:rPr lang="en-US" sz="2800" dirty="0" smtClean="0">
                <a:latin typeface="+mn-lt"/>
                <a:hlinkClick r:id="rId2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2. Открытый класс </a:t>
            </a:r>
            <a:endParaRPr lang="ru-RU" sz="2800" dirty="0">
              <a:latin typeface="+mn-lt"/>
            </a:endParaRPr>
          </a:p>
          <a:p>
            <a:r>
              <a:rPr lang="en-US" altLang="ru-RU" sz="2800" dirty="0" smtClean="0">
                <a:solidFill>
                  <a:srgbClr val="000099"/>
                </a:solidFill>
                <a:latin typeface="+mn-lt"/>
                <a:hlinkClick r:id="rId3"/>
              </a:rPr>
              <a:t>http</a:t>
            </a:r>
            <a:r>
              <a:rPr lang="en-US" altLang="ru-RU" sz="2800" dirty="0">
                <a:solidFill>
                  <a:srgbClr val="000099"/>
                </a:solidFill>
                <a:latin typeface="+mn-lt"/>
                <a:hlinkClick r:id="rId3"/>
              </a:rPr>
              <a:t>://</a:t>
            </a:r>
            <a:r>
              <a:rPr lang="en-US" altLang="ru-RU" sz="2800" dirty="0" smtClean="0">
                <a:solidFill>
                  <a:srgbClr val="000099"/>
                </a:solidFill>
                <a:latin typeface="+mn-lt"/>
                <a:hlinkClick r:id="rId3"/>
              </a:rPr>
              <a:t>www.openclass.ru</a:t>
            </a:r>
            <a:r>
              <a:rPr lang="ru-RU" altLang="ru-RU" sz="2800" dirty="0" smtClean="0">
                <a:solidFill>
                  <a:srgbClr val="000099"/>
                </a:solidFill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3. Педсовет. Персональный помощник педагога  </a:t>
            </a:r>
            <a:r>
              <a:rPr lang="en-US" sz="2800" dirty="0" smtClean="0">
                <a:latin typeface="+mn-lt"/>
                <a:hlinkClick r:id="rId4"/>
              </a:rPr>
              <a:t>http</a:t>
            </a:r>
            <a:r>
              <a:rPr lang="en-US" sz="2800" dirty="0">
                <a:latin typeface="+mn-lt"/>
                <a:hlinkClick r:id="rId4"/>
              </a:rPr>
              <a:t>://pedsovet.org</a:t>
            </a:r>
            <a:r>
              <a:rPr lang="en-US" sz="2800" dirty="0" smtClean="0">
                <a:latin typeface="+mn-lt"/>
                <a:hlinkClick r:id="rId4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4. Сетевое сообщество педагогов </a:t>
            </a:r>
            <a:r>
              <a:rPr lang="en-US" sz="2800" dirty="0" err="1" smtClean="0">
                <a:latin typeface="+mn-lt"/>
              </a:rPr>
              <a:t>RusEdu</a:t>
            </a:r>
            <a:r>
              <a:rPr lang="ru-RU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  <a:hlinkClick r:id="rId5"/>
              </a:rPr>
              <a:t>http://rusedu.net</a:t>
            </a:r>
            <a:r>
              <a:rPr lang="en-US" sz="2800" dirty="0" smtClean="0">
                <a:latin typeface="+mn-lt"/>
                <a:hlinkClick r:id="rId5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5</a:t>
            </a:r>
            <a:r>
              <a:rPr lang="ru-RU" sz="2800" dirty="0">
                <a:latin typeface="+mn-lt"/>
              </a:rPr>
              <a:t>. Профессиональное сообщество работников дошкольного образования </a:t>
            </a:r>
            <a:endParaRPr lang="ru-RU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  <a:hlinkClick r:id="rId6"/>
              </a:rPr>
              <a:t>http</a:t>
            </a:r>
            <a:r>
              <a:rPr lang="en-US" sz="2800" dirty="0">
                <a:latin typeface="+mn-lt"/>
                <a:hlinkClick r:id="rId6"/>
              </a:rPr>
              <a:t>://doshkol-edu.ru</a:t>
            </a:r>
            <a:r>
              <a:rPr lang="en-US" sz="2800" dirty="0" smtClean="0">
                <a:latin typeface="+mn-lt"/>
                <a:hlinkClick r:id="rId6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8140593" y="1196752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8140593" y="2132856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8162244" y="2996952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8140593" y="3933056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11" action="ppaction://hlinksldjump"/>
          </p:cNvPr>
          <p:cNvSpPr/>
          <p:nvPr/>
        </p:nvSpPr>
        <p:spPr>
          <a:xfrm>
            <a:off x="8140593" y="5157192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16632"/>
            <a:ext cx="286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nsportal.ru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4" y="941843"/>
            <a:ext cx="8604000" cy="47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0892" y="175399"/>
            <a:ext cx="393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www.openclass.ru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4" y="908720"/>
            <a:ext cx="8604000" cy="479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723" y="116632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Образовательные </a:t>
            </a:r>
            <a:r>
              <a:rPr lang="ru-RU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интернет-ресурсы</a:t>
            </a:r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081" y="90872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Федеральные </a:t>
            </a:r>
            <a:r>
              <a:rPr lang="ru-RU" sz="2800" dirty="0">
                <a:latin typeface="+mn-lt"/>
              </a:rPr>
              <a:t>образовательные </a:t>
            </a:r>
            <a:r>
              <a:rPr lang="ru-RU" sz="2800" dirty="0" smtClean="0">
                <a:latin typeface="+mn-lt"/>
              </a:rPr>
              <a:t>порталы</a:t>
            </a: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+mn-lt"/>
              </a:rPr>
              <a:t>Официальные сайты российского школьного </a:t>
            </a:r>
            <a:r>
              <a:rPr lang="ru-RU" sz="2800" dirty="0" smtClean="0">
                <a:latin typeface="+mn-lt"/>
              </a:rPr>
              <a:t>образования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latin typeface="+mn-lt"/>
              </a:rPr>
              <a:t>Нормативно-правовое обеспечение образовательного процесса</a:t>
            </a:r>
            <a:endParaRPr lang="ru-RU" sz="2800" dirty="0">
              <a:latin typeface="+mn-lt"/>
            </a:endParaRPr>
          </a:p>
          <a:p>
            <a:pPr marL="514350" indent="-514350">
              <a:buFontTx/>
              <a:buAutoNum type="arabicPeriod"/>
            </a:pPr>
            <a:r>
              <a:rPr lang="ru-RU" sz="2800" dirty="0">
                <a:latin typeface="+mn-lt"/>
              </a:rPr>
              <a:t>Электронные учебные пособия, справочники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Сетевые сообщества работников образования</a:t>
            </a: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Цифровые образовательные ресурсы</a:t>
            </a:r>
            <a:endParaRPr lang="en-US" sz="2800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Виртуальные музеи и экскурсии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Виртуальные лаборатории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Предметные сайты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1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79590"/>
            <a:ext cx="324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pedsovet.org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08720"/>
            <a:ext cx="8604000" cy="4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188640"/>
            <a:ext cx="297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http://rusedu.net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2" y="941844"/>
            <a:ext cx="8567488" cy="47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6632"/>
            <a:ext cx="3594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http://doshkol-edu.ru/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11860"/>
            <a:ext cx="7847131" cy="53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7214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Сайты с </a:t>
            </a:r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полезной информацией</a:t>
            </a:r>
            <a:endParaRPr lang="ru-RU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7085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+mn-lt"/>
              </a:rPr>
              <a:t>Портал «1 сентября» </a:t>
            </a:r>
          </a:p>
          <a:p>
            <a:r>
              <a:rPr lang="en-US" sz="2800" dirty="0" smtClean="0">
                <a:latin typeface="+mn-lt"/>
                <a:hlinkClick r:id="rId2"/>
              </a:rPr>
              <a:t>http</a:t>
            </a:r>
            <a:r>
              <a:rPr lang="en-US" sz="2800" dirty="0">
                <a:latin typeface="+mn-lt"/>
                <a:hlinkClick r:id="rId2"/>
              </a:rPr>
              <a:t>://1sentyabrya.ru</a:t>
            </a:r>
            <a:r>
              <a:rPr lang="en-US" sz="2800" dirty="0" smtClean="0">
                <a:latin typeface="+mn-lt"/>
                <a:hlinkClick r:id="rId2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2. Единый </a:t>
            </a:r>
            <a:r>
              <a:rPr lang="ru-RU" sz="2800" dirty="0">
                <a:latin typeface="+mn-lt"/>
              </a:rPr>
              <a:t>государственный экзамен (ЕГЭ</a:t>
            </a:r>
            <a:r>
              <a:rPr lang="ru-RU" sz="2800" dirty="0" smtClean="0">
                <a:latin typeface="+mn-lt"/>
              </a:rPr>
              <a:t>)</a:t>
            </a:r>
          </a:p>
          <a:p>
            <a:r>
              <a:rPr lang="en-US" sz="2800" dirty="0">
                <a:latin typeface="+mn-lt"/>
                <a:hlinkClick r:id="rId3"/>
              </a:rPr>
              <a:t>http://www.ege.edu.ru</a:t>
            </a:r>
            <a:r>
              <a:rPr lang="en-US" sz="2800" dirty="0" smtClean="0">
                <a:latin typeface="+mn-lt"/>
                <a:hlinkClick r:id="rId3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3. Бесплатный образовательный портал</a:t>
            </a:r>
          </a:p>
          <a:p>
            <a:r>
              <a:rPr lang="en-US" sz="2800" dirty="0">
                <a:latin typeface="+mn-lt"/>
                <a:hlinkClick r:id="rId4"/>
              </a:rPr>
              <a:t>http://school-box.ru</a:t>
            </a:r>
            <a:r>
              <a:rPr lang="en-US" sz="2800" dirty="0" smtClean="0">
                <a:latin typeface="+mn-lt"/>
                <a:hlinkClick r:id="rId4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4. </a:t>
            </a:r>
            <a:r>
              <a:rPr lang="ru-RU" sz="2800" dirty="0">
                <a:latin typeface="+mn-lt"/>
              </a:rPr>
              <a:t>«Солнышко» — портал для детей и любящих их взрослых </a:t>
            </a:r>
          </a:p>
          <a:p>
            <a:r>
              <a:rPr lang="ru-RU" sz="2800" u="sng" dirty="0" smtClean="0">
                <a:latin typeface="+mn-lt"/>
                <a:hlinkClick r:id="rId5"/>
              </a:rPr>
              <a:t>http</a:t>
            </a:r>
            <a:r>
              <a:rPr lang="ru-RU" sz="2800" u="sng" dirty="0">
                <a:latin typeface="+mn-lt"/>
                <a:hlinkClick r:id="rId5"/>
              </a:rPr>
              <a:t>://</a:t>
            </a:r>
            <a:r>
              <a:rPr lang="ru-RU" sz="2800" u="sng" dirty="0" smtClean="0">
                <a:latin typeface="+mn-lt"/>
                <a:hlinkClick r:id="rId5"/>
              </a:rPr>
              <a:t>www.solnet.ee</a:t>
            </a:r>
            <a:r>
              <a:rPr lang="ru-RU" sz="2800" u="sng" dirty="0">
                <a:latin typeface="+mn-lt"/>
              </a:rPr>
              <a:t> </a:t>
            </a:r>
            <a:endParaRPr lang="ru-RU" sz="2800" u="sng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5. Детский мир</a:t>
            </a:r>
          </a:p>
          <a:p>
            <a:r>
              <a:rPr lang="en-US" sz="2800" dirty="0" smtClean="0">
                <a:latin typeface="+mn-lt"/>
                <a:hlinkClick r:id="rId6"/>
              </a:rPr>
              <a:t>http</a:t>
            </a:r>
            <a:r>
              <a:rPr lang="en-US" sz="2800" dirty="0">
                <a:latin typeface="+mn-lt"/>
                <a:hlinkClick r:id="rId6"/>
              </a:rPr>
              <a:t>://detsky-mir.com</a:t>
            </a:r>
            <a:r>
              <a:rPr lang="en-US" sz="2800" dirty="0" smtClean="0">
                <a:latin typeface="+mn-lt"/>
                <a:hlinkClick r:id="rId6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8140593" y="1268760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140593" y="2266994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8140593" y="3131090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10" action="ppaction://hlinksldjump"/>
          </p:cNvPr>
          <p:cNvSpPr/>
          <p:nvPr/>
        </p:nvSpPr>
        <p:spPr>
          <a:xfrm>
            <a:off x="8140593" y="4077072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11" action="ppaction://hlinksldjump"/>
          </p:cNvPr>
          <p:cNvSpPr/>
          <p:nvPr/>
        </p:nvSpPr>
        <p:spPr>
          <a:xfrm>
            <a:off x="8140593" y="5085184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88640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://1sentyabrya.ru/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532000" cy="49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21" y="980728"/>
            <a:ext cx="8554083" cy="4608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3888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http://www.ege.edu.ru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43957"/>
            <a:ext cx="337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http://school-box.ru/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6" y="758177"/>
            <a:ext cx="8307962" cy="5047087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1423"/>
            <a:ext cx="444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://www.solnet.ee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/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8263"/>
          <a:stretch/>
        </p:blipFill>
        <p:spPr>
          <a:xfrm>
            <a:off x="827584" y="692696"/>
            <a:ext cx="7699655" cy="5092129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0895" y="58011"/>
            <a:ext cx="3699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http://detsky-mir.com/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532440" cy="47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8144"/>
          <a:stretch/>
        </p:blipFill>
        <p:spPr>
          <a:xfrm>
            <a:off x="5704601" y="929677"/>
            <a:ext cx="3240360" cy="177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68595" y="2564904"/>
            <a:ext cx="85832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• </a:t>
            </a:r>
            <a:r>
              <a:rPr lang="ru-RU" sz="28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Защита</a:t>
            </a:r>
            <a:r>
              <a:rPr lang="ru-RU" sz="2800" dirty="0">
                <a:latin typeface="+mn-lt"/>
              </a:rPr>
              <a:t> информации от потерь. 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• </a:t>
            </a:r>
            <a:r>
              <a:rPr lang="ru-RU" sz="28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Доступность</a:t>
            </a:r>
            <a:r>
              <a:rPr lang="ru-RU" sz="2800" dirty="0">
                <a:latin typeface="+mn-lt"/>
              </a:rPr>
              <a:t>. Н</a:t>
            </a:r>
            <a:r>
              <a:rPr lang="ru-RU" sz="2800" dirty="0" smtClean="0">
                <a:latin typeface="+mn-lt"/>
              </a:rPr>
              <a:t>а </a:t>
            </a:r>
            <a:r>
              <a:rPr lang="ru-RU" sz="2800" dirty="0">
                <a:latin typeface="+mn-lt"/>
              </a:rPr>
              <a:t>облако можно зайти с любого устройства, при наличии интернета.</a:t>
            </a: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Совместимость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с любой операционной системой. 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• </a:t>
            </a:r>
            <a:r>
              <a:rPr lang="ru-RU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Снижение нагрузки </a:t>
            </a:r>
            <a:r>
              <a:rPr lang="ru-RU" sz="2800" dirty="0">
                <a:latin typeface="+mn-lt"/>
              </a:rPr>
              <a:t>на </a:t>
            </a:r>
            <a:r>
              <a:rPr lang="ru-RU" sz="2800" dirty="0" smtClean="0">
                <a:latin typeface="+mn-lt"/>
              </a:rPr>
              <a:t>персональный компьютер. </a:t>
            </a:r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• </a:t>
            </a:r>
            <a:r>
              <a:rPr lang="ru-RU" sz="28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Удобство работы группой</a:t>
            </a:r>
            <a:r>
              <a:rPr lang="ru-RU" sz="2800" dirty="0">
                <a:latin typeface="+mn-lt"/>
              </a:rPr>
              <a:t>. Возможность организации совместной работы с </a:t>
            </a:r>
            <a:r>
              <a:rPr lang="ru-RU" sz="2800" dirty="0" smtClean="0">
                <a:latin typeface="+mn-lt"/>
              </a:rPr>
              <a:t>данными.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077" y="773523"/>
            <a:ext cx="4947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  <a:sym typeface="Times New Roman"/>
              </a:rPr>
              <a:t>Облако</a:t>
            </a:r>
            <a:r>
              <a:rPr lang="ru-RU" sz="2800" dirty="0">
                <a:solidFill>
                  <a:srgbClr val="BC5908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– это сервис, на котором можно хранить данные и легко ими управлять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07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Облачные технологии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4624"/>
            <a:ext cx="7365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Федеральные образовательные порталы</a:t>
            </a:r>
            <a:endParaRPr lang="ru-RU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5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1. Федеральный </a:t>
            </a:r>
            <a:r>
              <a:rPr lang="ru-RU" sz="2800" dirty="0">
                <a:latin typeface="+mn-lt"/>
              </a:rPr>
              <a:t>портал «Российское образование</a:t>
            </a:r>
            <a:r>
              <a:rPr lang="ru-RU" sz="2800" dirty="0" smtClean="0">
                <a:latin typeface="+mn-lt"/>
              </a:rPr>
              <a:t>» </a:t>
            </a:r>
            <a:r>
              <a:rPr lang="en-US" sz="2800" u="sng" dirty="0">
                <a:latin typeface="+mn-lt"/>
                <a:hlinkClick r:id="rId2"/>
              </a:rPr>
              <a:t>http://</a:t>
            </a:r>
            <a:r>
              <a:rPr lang="en-US" sz="2800" u="sng" dirty="0" smtClean="0">
                <a:latin typeface="+mn-lt"/>
                <a:hlinkClick r:id="rId2"/>
              </a:rPr>
              <a:t>www.edu.ru</a:t>
            </a:r>
            <a:r>
              <a:rPr lang="ru-RU" sz="2800" u="sng" dirty="0" smtClean="0"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2. Портал «Единое окно доступа к информационным ресурсам»</a:t>
            </a:r>
          </a:p>
          <a:p>
            <a:r>
              <a:rPr lang="ru-RU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hlinkClick r:id="rId3"/>
              </a:rPr>
              <a:t>http</a:t>
            </a:r>
            <a:r>
              <a:rPr lang="en-US" sz="2800" dirty="0">
                <a:latin typeface="+mn-lt"/>
                <a:hlinkClick r:id="rId3"/>
              </a:rPr>
              <a:t>://window.edu.ru</a:t>
            </a:r>
            <a:r>
              <a:rPr lang="en-US" sz="2800" dirty="0" smtClean="0">
                <a:latin typeface="+mn-lt"/>
                <a:hlinkClick r:id="rId3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3. Федеральный центр информационно-образовательных ресурсов </a:t>
            </a:r>
            <a:r>
              <a:rPr lang="en-US" sz="2800" dirty="0">
                <a:latin typeface="+mn-lt"/>
                <a:hlinkClick r:id="rId4"/>
              </a:rPr>
              <a:t>http://fcior.edu.ru</a:t>
            </a:r>
            <a:r>
              <a:rPr lang="en-US" sz="2800" dirty="0" smtClean="0">
                <a:latin typeface="+mn-lt"/>
                <a:hlinkClick r:id="rId4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</a:p>
          <a:p>
            <a:r>
              <a:rPr lang="ru-RU" sz="2800" dirty="0" smtClean="0">
                <a:latin typeface="+mn-lt"/>
              </a:rPr>
              <a:t>4. Российский </a:t>
            </a:r>
            <a:r>
              <a:rPr lang="ru-RU" sz="2800" dirty="0">
                <a:latin typeface="+mn-lt"/>
              </a:rPr>
              <a:t>общеобразовательный </a:t>
            </a:r>
            <a:r>
              <a:rPr lang="ru-RU" sz="2800" dirty="0" smtClean="0">
                <a:latin typeface="+mn-lt"/>
              </a:rPr>
              <a:t>портал </a:t>
            </a:r>
          </a:p>
          <a:p>
            <a:r>
              <a:rPr lang="en-US" sz="2800" dirty="0">
                <a:latin typeface="+mn-lt"/>
                <a:hlinkClick r:id="rId5"/>
              </a:rPr>
              <a:t>http://</a:t>
            </a:r>
            <a:r>
              <a:rPr lang="en-US" sz="2800" dirty="0" smtClean="0">
                <a:latin typeface="+mn-lt"/>
                <a:hlinkClick r:id="rId5"/>
              </a:rPr>
              <a:t>www.school.edu.ru/collections/educationcollections</a:t>
            </a:r>
            <a:endParaRPr lang="ru-RU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5. Портал </a:t>
            </a:r>
            <a:r>
              <a:rPr lang="ru-RU" sz="2800" dirty="0">
                <a:latin typeface="+mn-lt"/>
              </a:rPr>
              <a:t>«Цифровое образование</a:t>
            </a:r>
            <a:r>
              <a:rPr lang="ru-RU" sz="2800" dirty="0" smtClean="0">
                <a:latin typeface="+mn-lt"/>
              </a:rPr>
              <a:t>»</a:t>
            </a:r>
          </a:p>
          <a:p>
            <a:r>
              <a:rPr lang="en-US" sz="2800" dirty="0">
                <a:latin typeface="+mn-lt"/>
                <a:hlinkClick r:id="rId6"/>
              </a:rPr>
              <a:t>http://www.digital-edu.ru</a:t>
            </a:r>
            <a:r>
              <a:rPr lang="en-US" sz="2800" dirty="0" smtClean="0">
                <a:latin typeface="+mn-lt"/>
                <a:hlinkClick r:id="rId6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8114457" y="1327283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8114457" y="2204865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9" action="ppaction://hlinksldjump"/>
          </p:cNvPr>
          <p:cNvSpPr/>
          <p:nvPr/>
        </p:nvSpPr>
        <p:spPr>
          <a:xfrm>
            <a:off x="8114457" y="3356993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10" action="ppaction://hlinksldjump"/>
          </p:cNvPr>
          <p:cNvSpPr/>
          <p:nvPr/>
        </p:nvSpPr>
        <p:spPr>
          <a:xfrm>
            <a:off x="8114457" y="4725145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11" action="ppaction://hlinksldjump"/>
          </p:cNvPr>
          <p:cNvSpPr/>
          <p:nvPr/>
        </p:nvSpPr>
        <p:spPr>
          <a:xfrm>
            <a:off x="8114457" y="5595636"/>
            <a:ext cx="720080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6"/>
          <a:stretch/>
        </p:blipFill>
        <p:spPr>
          <a:xfrm>
            <a:off x="611560" y="1191183"/>
            <a:ext cx="3076575" cy="483010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92564" y="1217570"/>
            <a:ext cx="720080" cy="6556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9" y="1196752"/>
            <a:ext cx="8400643" cy="4824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4882" y="44624"/>
            <a:ext cx="5248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Облачное хранилище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Google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7667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  <a:hlinkClick r:id="rId5"/>
              </a:rPr>
              <a:t>https://gsuite.google.ru/intl/ru/products/drive</a:t>
            </a:r>
            <a:r>
              <a:rPr lang="en-US" sz="2800" dirty="0" smtClean="0">
                <a:latin typeface="+mn-lt"/>
                <a:hlinkClick r:id="rId5"/>
              </a:rPr>
              <a:t>/</a:t>
            </a:r>
            <a:r>
              <a:rPr lang="ru-RU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39144"/>
            <a:ext cx="8640000" cy="38545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2085" y="-27384"/>
            <a:ext cx="6253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Облачное хранилище </a:t>
            </a:r>
            <a:r>
              <a:rPr lang="ru-RU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Яндекс.Диск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640000" cy="9144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731794" y="1365920"/>
            <a:ext cx="648072" cy="432048"/>
          </a:xfrm>
          <a:prstGeom prst="ellipse">
            <a:avLst/>
          </a:prstGeom>
          <a:noFill/>
          <a:ln w="38100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6804" y="557391"/>
            <a:ext cx="3623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https://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disk.yandex.ru/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1080611"/>
            <a:ext cx="58007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5241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Облачное хранилище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mail</a:t>
            </a: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2" y="1052736"/>
            <a:ext cx="8227439" cy="100811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565"/>
          <a:stretch/>
        </p:blipFill>
        <p:spPr>
          <a:xfrm>
            <a:off x="461948" y="2060848"/>
            <a:ext cx="4106583" cy="25922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9468" y="1997746"/>
            <a:ext cx="3757502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2364" y="476672"/>
            <a:ext cx="3444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8"/>
              </a:rPr>
              <a:t>https://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8"/>
              </a:rPr>
              <a:t>cloud.mail.ru/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887" y="4653136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1.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Войдите </a:t>
            </a:r>
            <a:r>
              <a:rPr lang="ru-RU" sz="2400" dirty="0">
                <a:latin typeface="+mn-lt"/>
              </a:rPr>
              <a:t>в свою почту на mail.ru</a:t>
            </a:r>
          </a:p>
          <a:p>
            <a:r>
              <a:rPr lang="ru-RU" sz="2400" dirty="0" smtClean="0">
                <a:latin typeface="+mn-lt"/>
              </a:rPr>
              <a:t>2.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Откройте </a:t>
            </a:r>
            <a:r>
              <a:rPr lang="ru-RU" sz="2400" dirty="0">
                <a:latin typeface="+mn-lt"/>
              </a:rPr>
              <a:t>«Облако», кликнув по закладке и подождите, пока облако откроется.</a:t>
            </a:r>
          </a:p>
          <a:p>
            <a:r>
              <a:rPr lang="ru-RU" sz="2400" dirty="0" smtClean="0">
                <a:latin typeface="+mn-lt"/>
              </a:rPr>
              <a:t>3.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Создайте </a:t>
            </a:r>
            <a:r>
              <a:rPr lang="ru-RU" sz="2400" dirty="0">
                <a:latin typeface="+mn-lt"/>
              </a:rPr>
              <a:t>папку, в которую будете загружать файлы.</a:t>
            </a:r>
          </a:p>
        </p:txBody>
      </p:sp>
      <p:sp>
        <p:nvSpPr>
          <p:cNvPr id="9" name="Овал 8"/>
          <p:cNvSpPr/>
          <p:nvPr/>
        </p:nvSpPr>
        <p:spPr>
          <a:xfrm>
            <a:off x="4644008" y="1340768"/>
            <a:ext cx="792088" cy="504056"/>
          </a:xfrm>
          <a:prstGeom prst="ellipse">
            <a:avLst/>
          </a:prstGeom>
          <a:noFill/>
          <a:ln w="38100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" r="4372"/>
          <a:stretch/>
        </p:blipFill>
        <p:spPr>
          <a:xfrm>
            <a:off x="462391" y="908720"/>
            <a:ext cx="8646113" cy="51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5241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Облачное хранилище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mail</a:t>
            </a: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44"/>
          <a:stretch/>
        </p:blipFill>
        <p:spPr>
          <a:xfrm>
            <a:off x="755576" y="584775"/>
            <a:ext cx="7920880" cy="432168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051720" y="3645024"/>
            <a:ext cx="864096" cy="2664298"/>
          </a:xfrm>
          <a:prstGeom prst="straightConnector1">
            <a:avLst/>
          </a:prstGeom>
          <a:ln>
            <a:solidFill>
              <a:srgbClr val="68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rot="10800000" flipV="1">
            <a:off x="539552" y="4941168"/>
            <a:ext cx="864096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4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.</a:t>
            </a:r>
            <a:r>
              <a:rPr kumimoji="0" lang="ru-RU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Откройте эту папку и выберите на своем компьютере файл, который хотите загрузить:  Загрузить – Выбрать файл - Открыть.</a:t>
            </a:r>
          </a:p>
          <a:p>
            <a:r>
              <a:rPr lang="ru-RU" sz="2400" dirty="0" smtClean="0">
                <a:latin typeface="+mn-lt"/>
              </a:rPr>
              <a:t>5. Подождите</a:t>
            </a:r>
            <a:r>
              <a:rPr lang="ru-RU" sz="2400" dirty="0">
                <a:latin typeface="+mn-lt"/>
              </a:rPr>
              <a:t>, пока он загрузится. В Облаке появится иконка с этим файлом</a:t>
            </a:r>
            <a:r>
              <a:rPr lang="ru-RU" sz="2400" dirty="0" smtClean="0">
                <a:latin typeface="+mn-lt"/>
              </a:rPr>
              <a:t>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02118" y="1700808"/>
            <a:ext cx="936104" cy="432048"/>
          </a:xfrm>
          <a:prstGeom prst="ellipse">
            <a:avLst/>
          </a:prstGeom>
          <a:noFill/>
          <a:ln w="38100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332" y="44624"/>
            <a:ext cx="5241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Облачное хранилище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mail</a:t>
            </a: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rot="10800000" flipV="1">
            <a:off x="467544" y="4005064"/>
            <a:ext cx="89144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6.</a:t>
            </a:r>
            <a:r>
              <a:rPr kumimoji="0" lang="ru-RU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П</a:t>
            </a:r>
            <a:r>
              <a:rPr lang="ru-RU" sz="2400" dirty="0" smtClean="0">
                <a:latin typeface="+mn-lt"/>
              </a:rPr>
              <a:t>олучите </a:t>
            </a:r>
            <a:r>
              <a:rPr lang="ru-RU" sz="2400" dirty="0">
                <a:latin typeface="+mn-lt"/>
              </a:rPr>
              <a:t>ссылку на файл для скачивания. Для этого кликните правой кнопкой мышки по иконке, в выплывшем меню выберите «Получить ссылку». Скопируйте ее и разошлите пользователям</a:t>
            </a:r>
            <a:r>
              <a:rPr lang="ru-RU" sz="2400" dirty="0" smtClean="0">
                <a:latin typeface="+mn-lt"/>
              </a:rPr>
              <a:t>.</a:t>
            </a:r>
          </a:p>
          <a:p>
            <a:r>
              <a:rPr lang="ru-RU" sz="2400" dirty="0">
                <a:latin typeface="+mn-lt"/>
              </a:rPr>
              <a:t>Если в папке много файлов, которые хотите передать пользователям, то можно сделать ссылку на всю папку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1" y="1039093"/>
            <a:ext cx="4463235" cy="254872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3" y="764704"/>
            <a:ext cx="3973452" cy="30975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116445" y="2911301"/>
            <a:ext cx="792088" cy="1957859"/>
          </a:xfrm>
          <a:prstGeom prst="straightConnector1">
            <a:avLst/>
          </a:prstGeom>
          <a:ln>
            <a:solidFill>
              <a:srgbClr val="76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445037" y="1543149"/>
            <a:ext cx="936104" cy="432048"/>
          </a:xfrm>
          <a:prstGeom prst="ellipse">
            <a:avLst/>
          </a:prstGeom>
          <a:noFill/>
          <a:ln w="38100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4624"/>
            <a:ext cx="8604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Городской конкурс </a:t>
            </a:r>
          </a:p>
          <a:p>
            <a:pPr algn="ctr"/>
            <a:r>
              <a:rPr lang="ru-RU" sz="24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«Методические разработки образовательных ИКТ ресурсов»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165" y="93717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+mn-lt"/>
              </a:rPr>
              <a:t>Участниками конкурса могут стать педагогические работники </a:t>
            </a:r>
            <a:r>
              <a:rPr lang="ru-RU" sz="2600" dirty="0" smtClean="0">
                <a:latin typeface="+mn-lt"/>
              </a:rPr>
              <a:t>образовательных </a:t>
            </a:r>
            <a:r>
              <a:rPr lang="ru-RU" sz="2600" dirty="0">
                <a:latin typeface="+mn-lt"/>
              </a:rPr>
              <a:t>организаций </a:t>
            </a:r>
            <a:r>
              <a:rPr lang="ru-RU" sz="2600" dirty="0" smtClean="0">
                <a:latin typeface="+mn-lt"/>
              </a:rPr>
              <a:t>города Красноярска</a:t>
            </a:r>
            <a:r>
              <a:rPr lang="ru-RU" sz="2600" dirty="0">
                <a:latin typeface="+mn-lt"/>
              </a:rPr>
              <a:t>, участвующие в программе «Школа </a:t>
            </a:r>
            <a:r>
              <a:rPr lang="en-US" sz="2600" dirty="0">
                <a:latin typeface="+mn-lt"/>
              </a:rPr>
              <a:t>IT</a:t>
            </a:r>
            <a:r>
              <a:rPr lang="ru-RU" sz="2600" dirty="0" smtClean="0">
                <a:latin typeface="+mn-lt"/>
              </a:rPr>
              <a:t>».</a:t>
            </a:r>
            <a:endParaRPr lang="en-US" sz="2600" dirty="0" smtClean="0">
              <a:latin typeface="+mn-lt"/>
            </a:endParaRPr>
          </a:p>
          <a:p>
            <a:r>
              <a:rPr lang="ru-RU" sz="2600" dirty="0" smtClean="0">
                <a:latin typeface="+mn-lt"/>
              </a:rPr>
              <a:t>Для </a:t>
            </a:r>
            <a:r>
              <a:rPr lang="ru-RU" sz="2600" dirty="0">
                <a:latin typeface="+mn-lt"/>
              </a:rPr>
              <a:t>участия в конкурсе принимаются </a:t>
            </a:r>
            <a:r>
              <a:rPr lang="ru-RU" sz="26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авторские ресурсы</a:t>
            </a:r>
            <a:r>
              <a:rPr lang="ru-RU" sz="2600" dirty="0">
                <a:latin typeface="+mn-lt"/>
              </a:rPr>
              <a:t>,</a:t>
            </a:r>
            <a:r>
              <a:rPr lang="ru-RU" sz="2600" b="1" dirty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разработанные с использованием информационно-коммуникационных технологий.</a:t>
            </a:r>
          </a:p>
          <a:p>
            <a:r>
              <a:rPr lang="ru-RU" sz="2800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Номинации </a:t>
            </a:r>
            <a:r>
              <a:rPr lang="ru-RU" sz="28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Конкурса: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Разработка занятия / урока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Разработка внеклассного мероприятия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Разработка мероприятия для педагогов / родителей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Сайт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115" y="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Участники Конкурса представляют в электронном виде:</a:t>
            </a:r>
          </a:p>
          <a:p>
            <a:r>
              <a:rPr lang="ru-RU" sz="2400" dirty="0">
                <a:latin typeface="+mn-lt"/>
              </a:rPr>
              <a:t>1. Заявку на участие в </a:t>
            </a:r>
            <a:r>
              <a:rPr lang="ru-RU" sz="2400" dirty="0" smtClean="0">
                <a:latin typeface="+mn-lt"/>
              </a:rPr>
              <a:t>Конкурсе.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2. Описание </a:t>
            </a:r>
            <a:r>
              <a:rPr lang="ru-RU" sz="2400" dirty="0" smtClean="0">
                <a:latin typeface="+mn-lt"/>
              </a:rPr>
              <a:t>ресурса.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3. Разработанный авторский ресурс или ссылку на ресурс, если общий объем ресурса более 15 М</a:t>
            </a:r>
            <a:r>
              <a:rPr lang="ru-RU" sz="2400" dirty="0" smtClean="0">
                <a:latin typeface="+mn-lt"/>
              </a:rPr>
              <a:t>.</a:t>
            </a:r>
          </a:p>
          <a:p>
            <a:r>
              <a:rPr lang="ru-RU" sz="24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Сроки проведения Конкурса</a:t>
            </a:r>
          </a:p>
          <a:p>
            <a:r>
              <a:rPr lang="ru-RU" sz="2400" dirty="0">
                <a:latin typeface="+mn-lt"/>
              </a:rPr>
              <a:t>Заявки на участие в Конкурсе принимаются в электронном виде до </a:t>
            </a:r>
            <a:r>
              <a:rPr lang="ru-RU" sz="24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 апреля</a:t>
            </a:r>
            <a:r>
              <a:rPr lang="ru-RU" sz="2400" dirty="0">
                <a:latin typeface="+mn-lt"/>
              </a:rPr>
              <a:t> по адресу: </a:t>
            </a:r>
            <a:r>
              <a:rPr lang="ru-RU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.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Описание ресурса и сам ресурс принимаются в электронном виде до </a:t>
            </a:r>
            <a:r>
              <a:rPr lang="ru-RU" sz="24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мая</a:t>
            </a:r>
            <a:r>
              <a:rPr lang="ru-RU" sz="2400" dirty="0">
                <a:latin typeface="+mn-lt"/>
              </a:rPr>
              <a:t> по адресу: </a:t>
            </a:r>
            <a:r>
              <a:rPr lang="ru-RU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.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В срок до </a:t>
            </a:r>
            <a:r>
              <a:rPr lang="ru-RU" sz="24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31 мая </a:t>
            </a:r>
            <a:r>
              <a:rPr lang="ru-RU" sz="2400" dirty="0">
                <a:latin typeface="+mn-lt"/>
              </a:rPr>
              <a:t>пройдет экспертная оценка ресурсов, и будут определены победители и лауреаты Конкурса.</a:t>
            </a:r>
          </a:p>
          <a:p>
            <a:r>
              <a:rPr lang="ru-RU" sz="2400" dirty="0">
                <a:latin typeface="+mn-lt"/>
              </a:rPr>
              <a:t>Итоги Конкурса будут опубликованы на портале МКУ КИМЦ </a:t>
            </a:r>
            <a:r>
              <a:rPr lang="ru-RU" sz="2400" dirty="0">
                <a:latin typeface="+mn-lt"/>
                <a:hlinkClick r:id="rId3"/>
              </a:rPr>
              <a:t>http://</a:t>
            </a:r>
            <a:r>
              <a:rPr lang="ru-RU" sz="2400" dirty="0" smtClean="0">
                <a:latin typeface="+mn-lt"/>
                <a:hlinkClick r:id="rId3"/>
              </a:rPr>
              <a:t>kimc.ms</a:t>
            </a:r>
            <a:r>
              <a:rPr lang="ru-RU" sz="2400" dirty="0" smtClean="0">
                <a:latin typeface="+mn-lt"/>
              </a:rPr>
              <a:t>  </a:t>
            </a:r>
            <a:r>
              <a:rPr lang="ru-RU" sz="2400" dirty="0">
                <a:latin typeface="+mn-lt"/>
              </a:rPr>
              <a:t>не позднее </a:t>
            </a:r>
            <a:r>
              <a:rPr lang="ru-RU" sz="24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июня</a:t>
            </a:r>
            <a:r>
              <a:rPr lang="ru-RU" sz="2400" dirty="0">
                <a:latin typeface="+mn-lt"/>
              </a:rPr>
              <a:t>. </a:t>
            </a:r>
          </a:p>
          <a:p>
            <a:r>
              <a:rPr lang="ru-RU" sz="2400" dirty="0">
                <a:latin typeface="+mn-lt"/>
              </a:rPr>
              <a:t>Лучшие разработки будут опубликованы на портале МКУ КИМЦ </a:t>
            </a:r>
            <a:r>
              <a:rPr lang="ru-RU" sz="2400" dirty="0">
                <a:latin typeface="+mn-lt"/>
                <a:hlinkClick r:id="rId3"/>
              </a:rPr>
              <a:t>http://</a:t>
            </a:r>
            <a:r>
              <a:rPr lang="ru-RU" sz="2400" dirty="0" smtClean="0">
                <a:latin typeface="+mn-lt"/>
                <a:hlinkClick r:id="rId3"/>
              </a:rPr>
              <a:t>kimc.ms</a:t>
            </a:r>
            <a:r>
              <a:rPr lang="ru-RU" sz="2400" dirty="0" smtClean="0">
                <a:latin typeface="+mn-lt"/>
              </a:rPr>
              <a:t> .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8336" y="44624"/>
            <a:ext cx="86056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Описание ресурса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Автор(ы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 </a:t>
            </a:r>
            <a:r>
              <a:rPr lang="ru-RU" sz="2400" dirty="0">
                <a:latin typeface="+mn-lt"/>
              </a:rPr>
              <a:t>(ФИО полностью).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Должность.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Образовательная организация </a:t>
            </a:r>
            <a:r>
              <a:rPr lang="ru-RU" sz="2400" dirty="0">
                <a:latin typeface="+mn-lt"/>
              </a:rPr>
              <a:t>(место работы).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</a:t>
            </a:r>
            <a:r>
              <a:rPr lang="ru-RU" sz="2400" dirty="0">
                <a:latin typeface="+mn-lt"/>
              </a:rPr>
              <a:t> (образовательная область).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Название ресурса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Целевая аудитория </a:t>
            </a:r>
            <a:r>
              <a:rPr lang="ru-RU" sz="2400" dirty="0">
                <a:latin typeface="+mn-lt"/>
              </a:rPr>
              <a:t>(кому предназначен ресурс)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Место ресурса в образовательном процессе </a:t>
            </a:r>
            <a:r>
              <a:rPr lang="ru-RU" sz="2400" dirty="0">
                <a:latin typeface="+mn-lt"/>
              </a:rPr>
              <a:t>(например, итоговое закрепление материала по теме…; отчет о работе на итоговом заседании…; начало мероприятия…)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Краткая аннотация </a:t>
            </a:r>
            <a:r>
              <a:rPr lang="ru-RU" sz="2400" dirty="0">
                <a:latin typeface="+mn-lt"/>
              </a:rPr>
              <a:t>(цель, какие задачи решает, инструкция и рекомендации по использованию  ресурса, для сайта: перечень страниц и их краткое содержание, достигаемый эффект).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Ссылка на ресурс, </a:t>
            </a:r>
            <a:r>
              <a:rPr lang="ru-RU" sz="2400" dirty="0">
                <a:latin typeface="+mn-lt"/>
              </a:rPr>
              <a:t>размещенный на «облаке» в сети (если ресурс по объему занимает более 15 М).</a:t>
            </a:r>
          </a:p>
        </p:txBody>
      </p:sp>
    </p:spTree>
    <p:extLst>
      <p:ext uri="{BB962C8B-B14F-4D97-AF65-F5344CB8AC3E}">
        <p14:creationId xmlns:p14="http://schemas.microsoft.com/office/powerpoint/2010/main" val="13507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971600" y="256490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0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http://www.edu.ru/</a:t>
            </a:r>
            <a:endParaRPr lang="en-US" alt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"/>
          <a:stretch/>
        </p:blipFill>
        <p:spPr>
          <a:xfrm>
            <a:off x="539552" y="722401"/>
            <a:ext cx="8585998" cy="4942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>
          <a:xfrm>
            <a:off x="528056" y="836712"/>
            <a:ext cx="8604000" cy="49685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856" y="188640"/>
            <a:ext cx="3582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http://window.edu.ru/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56" y="863471"/>
            <a:ext cx="8604000" cy="4915035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5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30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http://fcior.edu.ru/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57" y="862300"/>
            <a:ext cx="8604000" cy="4463325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7" y="862300"/>
            <a:ext cx="8604000" cy="50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590" y="188639"/>
            <a:ext cx="758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http://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www.school.edu.ru/collections/educationcollections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76768"/>
            <a:ext cx="8607515" cy="45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"/>
          <a:stretch/>
        </p:blipFill>
        <p:spPr>
          <a:xfrm>
            <a:off x="504504" y="813232"/>
            <a:ext cx="8604000" cy="49761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6698" y="97468"/>
            <a:ext cx="4194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http://www.digital-edu.ru/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04" y="607189"/>
            <a:ext cx="8604000" cy="53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31900873</TotalTime>
  <Words>945</Words>
  <Application>Microsoft Office PowerPoint</Application>
  <PresentationFormat>Экран (4:3)</PresentationFormat>
  <Paragraphs>156</Paragraphs>
  <Slides>48</Slides>
  <Notes>1</Notes>
  <HiddenSlides>29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презентации</dc:title>
  <dc:creator>Татьяна Копылова</dc:creator>
  <cp:lastModifiedBy>Татьяна Копылова</cp:lastModifiedBy>
  <cp:revision>366</cp:revision>
  <dcterms:created xsi:type="dcterms:W3CDTF">2014-05-22T02:56:40Z</dcterms:created>
  <dcterms:modified xsi:type="dcterms:W3CDTF">2018-04-10T02:50:10Z</dcterms:modified>
</cp:coreProperties>
</file>