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326" r:id="rId4"/>
    <p:sldId id="327" r:id="rId5"/>
    <p:sldId id="328" r:id="rId6"/>
    <p:sldId id="330" r:id="rId7"/>
    <p:sldId id="331" r:id="rId8"/>
    <p:sldId id="332" r:id="rId9"/>
    <p:sldId id="335" r:id="rId10"/>
    <p:sldId id="334" r:id="rId11"/>
    <p:sldId id="338" r:id="rId12"/>
    <p:sldId id="339" r:id="rId13"/>
    <p:sldId id="333" r:id="rId14"/>
    <p:sldId id="301" r:id="rId15"/>
    <p:sldId id="306" r:id="rId16"/>
    <p:sldId id="340" r:id="rId17"/>
    <p:sldId id="308" r:id="rId18"/>
    <p:sldId id="309" r:id="rId19"/>
    <p:sldId id="310" r:id="rId20"/>
    <p:sldId id="311" r:id="rId21"/>
    <p:sldId id="336" r:id="rId22"/>
    <p:sldId id="341" r:id="rId23"/>
    <p:sldId id="337" r:id="rId24"/>
    <p:sldId id="312" r:id="rId25"/>
    <p:sldId id="324" r:id="rId26"/>
    <p:sldId id="325" r:id="rId27"/>
    <p:sldId id="313" r:id="rId28"/>
    <p:sldId id="314" r:id="rId29"/>
    <p:sldId id="315" r:id="rId30"/>
    <p:sldId id="316" r:id="rId31"/>
    <p:sldId id="317" r:id="rId32"/>
    <p:sldId id="319" r:id="rId33"/>
    <p:sldId id="318" r:id="rId34"/>
    <p:sldId id="320" r:id="rId35"/>
    <p:sldId id="321" r:id="rId36"/>
    <p:sldId id="323" r:id="rId37"/>
    <p:sldId id="322" r:id="rId38"/>
    <p:sldId id="307" r:id="rId39"/>
    <p:sldId id="329" r:id="rId4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760000"/>
    <a:srgbClr val="680000"/>
    <a:srgbClr val="D20000"/>
    <a:srgbClr val="BFD5EF"/>
    <a:srgbClr val="CBDCF1"/>
    <a:srgbClr val="EDF2F9"/>
    <a:srgbClr val="E4EDF8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80" d="100"/>
          <a:sy n="80" d="100"/>
        </p:scale>
        <p:origin x="-118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AF13-3B3F-4174-9730-D0728BD8E86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417A-24D9-4A1B-91A6-FCE6EC4C4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0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A144-1834-4B62-A85D-3168CBA2CDB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EEC1-31B7-4595-94E6-7260D01DE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39E-4B96-45F3-A5ED-CE83E1D7325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6446-0319-448E-83B3-B8383AA7D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9ED6-4CBF-4256-8681-2AB0761C85F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87F9-0FA9-4F5C-B3D7-4B4F28CBB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1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A134-2085-4236-9C75-3B3441AE337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B8CF-B3D0-477F-96AB-1E695E054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1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49A3-80EC-4C61-A7A9-CB4DA825FDE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875D-4F88-47A2-AB6F-3E7610A44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9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DDDE-2BFA-4D50-B55F-1A6F1CB0429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AC5-FEC0-43CA-88EB-2083786E0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7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90BF-3A09-4334-A06D-2649CA8148F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7CA9-1D94-4C59-A78B-4812B9D24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3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9C8-F4FC-43AF-903B-EE044F1FA6B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E2-7436-49CA-978C-A97B714B9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81A-8A88-44DC-8FEB-EF77473DE1D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024F-9FB6-4422-B4F7-B7C317E9C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9703-F618-4597-B05E-78B73A85463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EF14-0934-4567-90C5-356AFBF97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87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09E3-796C-4988-B07D-7A343D19AF0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6821C4-3F50-44D0-93E6-24589C38A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ree-office.net/faq-office/319-kak-otformatirovat-tekst-v-vorde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utmagazine.ru/posts/9829-informacionnaya-kultura" TargetMode="External"/><Relationship Id="rId2" Type="http://schemas.openxmlformats.org/officeDocument/2006/relationships/hyperlink" Target="http://free-office.net/faq-office/319-kak-otformatirovat-tekst-v-vord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tronex.ru/userfiles/news/large/75_tekhnicheskie-raboty-26062016-g.jpg" TargetMode="External"/><Relationship Id="rId4" Type="http://schemas.openxmlformats.org/officeDocument/2006/relationships/hyperlink" Target="http://trif.uz/fotos/19-01-2016_2012-12-05_colla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kimc.m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1413520" cy="97179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47664" y="4725144"/>
            <a:ext cx="7596336" cy="5458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1979712" y="548680"/>
            <a:ext cx="669674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культура как основной компонент </a:t>
            </a:r>
            <a:endParaRPr lang="en-US" sz="44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ИКТ-компетентности </a:t>
            </a:r>
            <a:endParaRPr lang="en-US" sz="44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</a:t>
            </a:r>
            <a:endParaRPr lang="ru-RU" sz="4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2051720" y="5589240"/>
            <a:ext cx="7092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58" t="-2026"/>
          <a:stretch/>
        </p:blipFill>
        <p:spPr>
          <a:xfrm>
            <a:off x="93647" y="836712"/>
            <a:ext cx="8894618" cy="508664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7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836712"/>
            <a:ext cx="8328212" cy="511256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8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"/>
          <a:stretch/>
        </p:blipFill>
        <p:spPr>
          <a:xfrm>
            <a:off x="539552" y="852905"/>
            <a:ext cx="8450069" cy="509637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5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08720"/>
            <a:ext cx="8247070" cy="482453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550629" cy="26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6809" y="332651"/>
            <a:ext cx="829497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Информационная культура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3000" dirty="0" smtClean="0">
                <a:latin typeface="+mn-lt"/>
              </a:rPr>
              <a:t>– </a:t>
            </a:r>
            <a:r>
              <a:rPr lang="ru-RU" sz="3000" dirty="0">
                <a:latin typeface="+mn-lt"/>
              </a:rPr>
              <a:t>это определенный уровень знаний, который предоставляет возможность человеку свободно без препятствий ориентироваться в пространстве информации, принимать активное участие в его формировании и всеми методами способствовать информационному взаимодействию.</a:t>
            </a:r>
          </a:p>
        </p:txBody>
      </p:sp>
    </p:spTree>
    <p:extLst>
      <p:ext uri="{BB962C8B-B14F-4D97-AF65-F5344CB8AC3E}">
        <p14:creationId xmlns:p14="http://schemas.microsoft.com/office/powerpoint/2010/main" val="8759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69" y="758309"/>
            <a:ext cx="84604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n-lt"/>
              </a:rPr>
              <a:t>умение </a:t>
            </a:r>
            <a:r>
              <a:rPr lang="ru-RU" sz="2800" dirty="0">
                <a:latin typeface="+mn-lt"/>
              </a:rPr>
              <a:t>адекватно выражать свою потребность в конкретной информации;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эффективно осуществлять поиск необходимых данных;</a:t>
            </a:r>
          </a:p>
          <a:p>
            <a:pPr marL="271463" lvl="0" indent="-271463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умение правильно отбирать необходимые данные;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n-lt"/>
              </a:rPr>
              <a:t>способность </a:t>
            </a:r>
            <a:r>
              <a:rPr lang="ru-RU" sz="2800" dirty="0">
                <a:latin typeface="+mn-lt"/>
              </a:rPr>
              <a:t>адекватно оценивать информацию;</a:t>
            </a:r>
          </a:p>
          <a:p>
            <a:pPr marL="271463" lvl="0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n-lt"/>
              </a:rPr>
              <a:t>способность </a:t>
            </a:r>
            <a:r>
              <a:rPr lang="ru-RU" sz="2800" dirty="0">
                <a:latin typeface="+mn-lt"/>
              </a:rPr>
              <a:t>перерабатывать полученную информацию и создавать новую;</a:t>
            </a:r>
          </a:p>
          <a:p>
            <a:pPr marL="271463" lvl="0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n-lt"/>
              </a:rPr>
              <a:t>умение </a:t>
            </a:r>
            <a:r>
              <a:rPr lang="ru-RU" sz="2800" dirty="0">
                <a:latin typeface="+mn-lt"/>
              </a:rPr>
              <a:t>вести индивидуальные поисковые информационные системы;</a:t>
            </a:r>
          </a:p>
          <a:p>
            <a:pPr marL="271463" lvl="0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n-lt"/>
              </a:rPr>
              <a:t>способность </a:t>
            </a:r>
            <a:r>
              <a:rPr lang="ru-RU" sz="2800" dirty="0">
                <a:latin typeface="+mn-lt"/>
              </a:rPr>
              <a:t>к компьютерной грамотности и информационному общению.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969" y="116632"/>
            <a:ext cx="8603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Признаки информационной </a:t>
            </a:r>
            <a:r>
              <a:rPr 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культуры человека:</a:t>
            </a:r>
          </a:p>
        </p:txBody>
      </p:sp>
    </p:spTree>
    <p:extLst>
      <p:ext uri="{BB962C8B-B14F-4D97-AF65-F5344CB8AC3E}">
        <p14:creationId xmlns:p14="http://schemas.microsoft.com/office/powerpoint/2010/main" val="5846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Браузер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WEB-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браузер) </a:t>
            </a:r>
            <a:r>
              <a:rPr lang="ru-RU" sz="2800" dirty="0">
                <a:latin typeface="+mn-lt"/>
              </a:rPr>
              <a:t>– это программа, которая обеспечивает просмотр Интернет-сайтов на компьютерных устройствах и гаджетах.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238" y="5559623"/>
            <a:ext cx="835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Google Chrome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Яндекс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браузер	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Amigo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браузер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4624"/>
            <a:ext cx="2136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Браузеры</a:t>
            </a:r>
            <a:endParaRPr lang="ru-RU" sz="36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57301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Internet Explorer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	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Opera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	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Mozilla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Firefox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86626"/>
            <a:ext cx="154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86626"/>
            <a:ext cx="154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986626"/>
            <a:ext cx="154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034681"/>
            <a:ext cx="154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104" y="4034681"/>
            <a:ext cx="154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034681"/>
            <a:ext cx="154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Поисковые системы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6249" y="1166267"/>
            <a:ext cx="4040188" cy="63976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https://www.yandex.ru/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166267"/>
            <a:ext cx="4041775" cy="63976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https://www.google.ru/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746249" y="347883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US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www.rambler.ru/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 bwMode="auto">
          <a:xfrm>
            <a:off x="4860032" y="3478833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US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8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go.mail.ru/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919" y="2173621"/>
            <a:ext cx="2520000" cy="93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0" y="2173621"/>
            <a:ext cx="2514846" cy="93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65" y="4550643"/>
            <a:ext cx="2709357" cy="75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19" y="4608425"/>
            <a:ext cx="3022600" cy="63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1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71936"/>
            <a:ext cx="5715000" cy="2752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319" y="4271945"/>
            <a:ext cx="2088092" cy="7788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319" y="1258099"/>
            <a:ext cx="2088092" cy="780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284984"/>
            <a:ext cx="5715000" cy="27527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16632"/>
            <a:ext cx="4040188" cy="46592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https://www.yandex.ru/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07704" y="3140968"/>
            <a:ext cx="4041775" cy="46999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https://www.google.ru/</a:t>
            </a:r>
            <a:endParaRPr lang="ru-RU" sz="28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9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2671"/>
            <a:ext cx="7852717" cy="59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100811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ИКТ-компетентность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n-lt"/>
              </a:rPr>
              <a:t>В профессиональную педагогическую ИКТ-компетентность входят:</a:t>
            </a:r>
          </a:p>
          <a:p>
            <a:r>
              <a:rPr lang="ru-RU" sz="3200" dirty="0">
                <a:latin typeface="+mn-lt"/>
              </a:rPr>
              <a:t>· </a:t>
            </a:r>
            <a:r>
              <a:rPr lang="ru-RU" sz="3200" dirty="0" err="1" smtClean="0">
                <a:latin typeface="+mn-lt"/>
              </a:rPr>
              <a:t>Общепользовательская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ИКТ-компетентность.</a:t>
            </a:r>
          </a:p>
          <a:p>
            <a:r>
              <a:rPr lang="ru-RU" sz="3200" dirty="0">
                <a:latin typeface="+mn-lt"/>
              </a:rPr>
              <a:t>· Общепедагогическая ИКТ-компетентность.</a:t>
            </a:r>
          </a:p>
          <a:p>
            <a:r>
              <a:rPr lang="ru-RU" sz="3200" dirty="0">
                <a:latin typeface="+mn-lt"/>
              </a:rPr>
              <a:t>· Предметно-педагогическая ИКТ-компетентность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222" y="3717032"/>
            <a:ext cx="3359274" cy="223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64" y="1196752"/>
            <a:ext cx="8381532" cy="45365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52305" y="1052736"/>
            <a:ext cx="3312368" cy="5760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1663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4056" y="6093296"/>
            <a:ext cx="8639944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сохранять адрес источника</a:t>
            </a:r>
            <a:endParaRPr lang="ru-RU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660232" y="3465004"/>
            <a:ext cx="2232248" cy="6120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64" y="1196752"/>
            <a:ext cx="8381532" cy="45365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707904" y="3226432"/>
            <a:ext cx="3312368" cy="5760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1663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4056" y="6093296"/>
            <a:ext cx="8639944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сохранять адрес источника</a:t>
            </a:r>
            <a:endParaRPr lang="ru-RU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93102" y="44624"/>
            <a:ext cx="8229600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информации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4056" y="6093296"/>
            <a:ext cx="8639944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сохранять адрес источника</a:t>
            </a:r>
            <a:endParaRPr lang="ru-RU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02" y="764704"/>
            <a:ext cx="8460432" cy="197849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555776" y="1735088"/>
            <a:ext cx="3312368" cy="4483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02" y="3212976"/>
            <a:ext cx="8460432" cy="240977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707904" y="5085184"/>
            <a:ext cx="504056" cy="4483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3102" y="2767636"/>
            <a:ext cx="1785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«Блокнот»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102" y="5631631"/>
            <a:ext cx="1403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3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65" y="1196752"/>
            <a:ext cx="8381531" cy="45365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804248" y="3465004"/>
            <a:ext cx="2088232" cy="396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1663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4056" y="6093296"/>
            <a:ext cx="8639944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сохранять адрес источника</a:t>
            </a:r>
            <a:endParaRPr lang="ru-RU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772816"/>
            <a:ext cx="3810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462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найти и сохранить картинку</a:t>
            </a:r>
            <a:endParaRPr lang="ru-RU" sz="3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9" y="980728"/>
            <a:ext cx="8266389" cy="4608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9" y="980728"/>
            <a:ext cx="8266389" cy="4608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9" y="980728"/>
            <a:ext cx="8266389" cy="4608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9" y="980728"/>
            <a:ext cx="8266389" cy="4608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9" y="980728"/>
            <a:ext cx="8266389" cy="4608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9" y="980728"/>
            <a:ext cx="8266389" cy="4608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9" y="980728"/>
            <a:ext cx="8266389" cy="460851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04056" y="6093296"/>
            <a:ext cx="8639944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сохранять адрес источника</a:t>
            </a:r>
            <a:endParaRPr lang="ru-RU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0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4624"/>
            <a:ext cx="6414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отформатировать текст в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Word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атрибутам форматирования относят: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Гарнитуру, размер, начертание, цвет и регистра шрифта, интервал между символами, фоновое выделение текста (Раздел «Шрифт»).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Выравнивание текста (левый или правый край, центр, ширина), отступы, межстрочный интервал, маркированные и нумерованные списки, цветная заливка общего фона (Раздел «Абзац»).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Размер и ориентация страницы, границы рабочего поля текстового редактора </a:t>
            </a:r>
            <a:r>
              <a:rPr lang="en-US" sz="2400" dirty="0" smtClean="0">
                <a:latin typeface="+mn-lt"/>
              </a:rPr>
              <a:t>Word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(«Параметры страницы»).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Создание колонок, новых разделов, колонтитулов («Колонтитулы»).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Оформление оглавления и добавление нумерации.</a:t>
            </a:r>
          </a:p>
          <a:p>
            <a:endParaRPr lang="en-US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Пошаговая </a:t>
            </a:r>
            <a:r>
              <a:rPr lang="ru-RU" sz="2400" b="1" dirty="0">
                <a:latin typeface="+mn-lt"/>
              </a:rPr>
              <a:t>инструкция для применения </a:t>
            </a:r>
            <a:r>
              <a:rPr lang="ru-RU" sz="2400" b="1" dirty="0" smtClean="0">
                <a:latin typeface="+mn-lt"/>
              </a:rPr>
              <a:t>форматирования</a:t>
            </a:r>
            <a:r>
              <a:rPr lang="ru-RU" sz="2400" b="1" dirty="0">
                <a:latin typeface="+mn-lt"/>
              </a:rPr>
              <a:t>:</a:t>
            </a:r>
            <a:endParaRPr lang="en-US" sz="2400" b="1" dirty="0" smtClean="0">
              <a:latin typeface="+mn-lt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://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free-office.net/faq-office/319-kak-otformatirovat-tekst-v-vorde.html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6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4624"/>
            <a:ext cx="6414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отформатировать текст в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Word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30" y="764704"/>
            <a:ext cx="8162850" cy="504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393" y="895375"/>
            <a:ext cx="1428750" cy="14668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23728" y="1268760"/>
            <a:ext cx="720080" cy="720080"/>
          </a:xfrm>
          <a:prstGeom prst="ellipse">
            <a:avLst/>
          </a:prstGeom>
          <a:noFill/>
          <a:ln w="38100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графических изображений 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19023" y="991270"/>
            <a:ext cx="85344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Используйте </a:t>
            </a:r>
            <a:r>
              <a:rPr lang="ru-RU" altLang="ru-RU" sz="2800" b="1" dirty="0" smtClean="0"/>
              <a:t>основные форматы графических файлов</a:t>
            </a:r>
            <a:r>
              <a:rPr lang="en-US" altLang="ru-RU" sz="28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Таких форматов всего четыре: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JPEG или JPG: графический формат, наиболее подходящий для фотографий 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GIF: формат картинок, пригодный для небольших изображений сайта 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PNG: примерно то же, что и GIF, но поддерживающий больше опций 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BMP: формат для рисунков без сжатия, дает большие размеры файла</a:t>
            </a:r>
            <a:r>
              <a:rPr lang="ru-RU" altLang="ru-RU" sz="2000" dirty="0" smtClean="0"/>
              <a:t> </a:t>
            </a:r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6242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7903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11188" y="0"/>
            <a:ext cx="8532812" cy="90805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Форматы графических файлов</a:t>
            </a:r>
            <a:endParaRPr lang="ru-RU" altLang="ru-RU" sz="3600" b="1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cat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3806686"/>
            <a:ext cx="2519883" cy="20066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102416" y="4393179"/>
            <a:ext cx="10080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 dirty="0">
                <a:latin typeface="+mn-lt"/>
              </a:rPr>
              <a:t>GIF</a:t>
            </a:r>
            <a:endParaRPr lang="ru-RU" altLang="ru-RU" sz="2800" b="1" dirty="0">
              <a:latin typeface="+mn-l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63976" y="5538633"/>
            <a:ext cx="10080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 dirty="0">
                <a:latin typeface="+mn-lt"/>
              </a:rPr>
              <a:t>PNG</a:t>
            </a:r>
            <a:endParaRPr lang="ru-RU" altLang="ru-RU" sz="2800" b="1" dirty="0">
              <a:latin typeface="+mn-lt"/>
            </a:endParaRPr>
          </a:p>
        </p:txBody>
      </p:sp>
      <p:pic>
        <p:nvPicPr>
          <p:cNvPr id="7" name="Picture 14" descr="butterfl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038" y="3641659"/>
            <a:ext cx="1644650" cy="316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7" descr="BEA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0232" y="3705870"/>
            <a:ext cx="2001837" cy="2185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8" descr="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6502" y="809424"/>
            <a:ext cx="2849562" cy="283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7812409" y="3287512"/>
            <a:ext cx="10080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 dirty="0">
                <a:latin typeface="+mn-lt"/>
              </a:rPr>
              <a:t>BMP</a:t>
            </a:r>
            <a:endParaRPr lang="ru-RU" altLang="ru-RU" sz="2800" b="1" dirty="0">
              <a:latin typeface="+mn-lt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541713" y="3287512"/>
            <a:ext cx="10080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 dirty="0">
                <a:latin typeface="+mn-lt"/>
              </a:rPr>
              <a:t>JPG</a:t>
            </a:r>
            <a:endParaRPr lang="ru-RU" alt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8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9443" y="260648"/>
            <a:ext cx="8459787" cy="764704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графических файлов</a:t>
            </a:r>
            <a:endParaRPr lang="ru-RU" altLang="ru-RU" sz="4000" b="1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4675" y="1196975"/>
            <a:ext cx="8317805" cy="5113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b="1" dirty="0" smtClean="0"/>
              <a:t>Разрешение</a:t>
            </a:r>
            <a:r>
              <a:rPr lang="ru-RU" altLang="ru-RU" dirty="0" smtClean="0"/>
              <a:t> — величина, определяющая количество точек (элементов растрового изображения) на единицу площади.  Оптимальное разрешение  для экрана – </a:t>
            </a:r>
            <a:r>
              <a:rPr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</a:t>
            </a:r>
            <a:r>
              <a:rPr lang="en-US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dpi</a:t>
            </a:r>
            <a:endParaRPr lang="ru-RU" altLang="ru-RU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altLang="ru-RU" b="1" dirty="0" smtClean="0"/>
              <a:t>Размер изображения в пикселях </a:t>
            </a:r>
            <a:r>
              <a:rPr lang="en-US" altLang="ru-RU" b="1" dirty="0" smtClean="0"/>
              <a:t> - </a:t>
            </a:r>
            <a:r>
              <a:rPr lang="ru-RU" altLang="ru-RU" dirty="0" smtClean="0"/>
              <a:t>необходимо подбирать по месту размещения  его на слайде или в тексте без последующего масштабирования.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26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школы: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240" y="764704"/>
            <a:ext cx="80926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Поиск и обработка информации;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+mn-lt"/>
              </a:rPr>
              <a:t>Создание интерактивных презентаций;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Создание персонального сайта;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Программы обработки графики, музыки, видео;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Создание анимации и слайд-шоу;</a:t>
            </a:r>
            <a:endParaRPr lang="en-US" sz="2800" dirty="0" smtClean="0">
              <a:latin typeface="+mn-lt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Использование социальных сетей;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Обзор сетевых ресурсов и возможностей их использования в образовательном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процессе;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Городской 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конкурс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образовательных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ИКТ ресурсов.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293095"/>
            <a:ext cx="3312368" cy="225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9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9807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87488" y="4941888"/>
            <a:ext cx="1584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latin typeface="+mn-lt"/>
              </a:rPr>
              <a:t>300х300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62638" y="4941888"/>
            <a:ext cx="1584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latin typeface="+mn-lt"/>
              </a:rPr>
              <a:t>500х355</a:t>
            </a:r>
          </a:p>
        </p:txBody>
      </p:sp>
      <p:pic>
        <p:nvPicPr>
          <p:cNvPr id="5" name="Picture 8" descr="friends-cats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3550" y="980728"/>
            <a:ext cx="4762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>
          <a:xfrm>
            <a:off x="501650" y="19307"/>
            <a:ext cx="8642350" cy="745397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графических изображений</a:t>
            </a:r>
            <a:r>
              <a:rPr lang="ru-RU" altLang="ru-RU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507413" cy="10080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ru-RU" sz="2800" b="1" dirty="0" smtClean="0">
                <a:solidFill>
                  <a:srgbClr val="000066"/>
                </a:solidFill>
              </a:rPr>
              <a:t>http://www.faststone.org/FSViewerDownload.htm </a:t>
            </a:r>
            <a:r>
              <a:rPr lang="ru-RU" altLang="ru-RU" sz="2800" dirty="0" smtClean="0">
                <a:solidFill>
                  <a:srgbClr val="000066"/>
                </a:solidFill>
              </a:rPr>
              <a:t>бесплатный редактор графики</a:t>
            </a:r>
            <a:r>
              <a:rPr lang="en-US" altLang="ru-RU" sz="2800" dirty="0" smtClean="0">
                <a:solidFill>
                  <a:srgbClr val="000066"/>
                </a:solidFill>
              </a:rPr>
              <a:t> </a:t>
            </a:r>
            <a:r>
              <a:rPr lang="en-US" altLang="ru-RU" sz="2800" dirty="0" err="1" smtClean="0">
                <a:solidFill>
                  <a:srgbClr val="000066"/>
                </a:solidFill>
              </a:rPr>
              <a:t>FastStone</a:t>
            </a:r>
            <a:r>
              <a:rPr lang="en-US" altLang="ru-RU" sz="2800" dirty="0" smtClean="0">
                <a:solidFill>
                  <a:srgbClr val="000066"/>
                </a:solidFill>
              </a:rPr>
              <a:t> Image Viewer</a:t>
            </a:r>
            <a:endParaRPr lang="ru-RU" altLang="ru-RU" sz="2800" dirty="0" smtClean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863699"/>
            <a:ext cx="82677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aid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688" y="188640"/>
            <a:ext cx="7620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34888" y="49411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Исходный файл – 1600х1200;1.92 М оптимизированный – 800х600; 506 К</a:t>
            </a:r>
          </a:p>
        </p:txBody>
      </p:sp>
      <p:sp>
        <p:nvSpPr>
          <p:cNvPr id="2" name="Овал 1"/>
          <p:cNvSpPr/>
          <p:nvPr/>
        </p:nvSpPr>
        <p:spPr>
          <a:xfrm>
            <a:off x="4211960" y="2541315"/>
            <a:ext cx="637728" cy="455638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64360" y="1821234"/>
            <a:ext cx="1215752" cy="527646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3149352"/>
            <a:ext cx="423664" cy="380219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la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76672"/>
            <a:ext cx="7620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09002"/>
            <a:ext cx="4286250" cy="33147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156176" y="4293096"/>
            <a:ext cx="757858" cy="648072"/>
          </a:xfrm>
          <a:prstGeom prst="ellipse">
            <a:avLst/>
          </a:prstGeom>
          <a:noFill/>
          <a:ln w="28575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734888" y="513097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2060"/>
                </a:solidFill>
              </a:rPr>
              <a:t>Исходный файл – 506 К, </a:t>
            </a:r>
            <a:br>
              <a:rPr lang="ru-RU" altLang="ru-RU" sz="2800" smtClean="0">
                <a:solidFill>
                  <a:srgbClr val="002060"/>
                </a:solidFill>
              </a:rPr>
            </a:br>
            <a:r>
              <a:rPr lang="ru-RU" altLang="ru-RU" sz="2800" smtClean="0">
                <a:solidFill>
                  <a:srgbClr val="002060"/>
                </a:solidFill>
              </a:rPr>
              <a:t>оптимизированный – 52 К</a:t>
            </a:r>
          </a:p>
        </p:txBody>
      </p:sp>
      <p:pic>
        <p:nvPicPr>
          <p:cNvPr id="5123" name="Picture 9" descr="slaid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5561" y="116632"/>
            <a:ext cx="6708254" cy="50739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139952" y="3284984"/>
            <a:ext cx="720080" cy="648072"/>
          </a:xfrm>
          <a:prstGeom prst="ellipse">
            <a:avLst/>
          </a:prstGeom>
          <a:noFill/>
          <a:ln w="28575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56176" y="3284984"/>
            <a:ext cx="720080" cy="648072"/>
          </a:xfrm>
          <a:prstGeom prst="ellipse">
            <a:avLst/>
          </a:prstGeom>
          <a:noFill/>
          <a:ln w="28575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lai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6623"/>
            <a:ext cx="8424862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88" y="1613575"/>
            <a:ext cx="8280400" cy="45517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0" descr="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088" y="764704"/>
            <a:ext cx="8280400" cy="1014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3" descr="r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688" y="5882691"/>
            <a:ext cx="40386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7" descr="r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724" y="1844824"/>
            <a:ext cx="1522412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1689248" y="0"/>
            <a:ext cx="6123112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Окна программы</a:t>
            </a:r>
            <a:endParaRPr lang="ru-RU" alt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7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611634" y="-171226"/>
            <a:ext cx="8424862" cy="12239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Множество дополнительных возможностей: обрезка изображения, трафареты, рамки, эффекты</a:t>
            </a:r>
          </a:p>
        </p:txBody>
      </p:sp>
      <p:pic>
        <p:nvPicPr>
          <p:cNvPr id="7171" name="Picture 4" descr="slaid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076" y="1125017"/>
            <a:ext cx="6337300" cy="476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689248" y="0"/>
            <a:ext cx="6123112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40" y="454025"/>
            <a:ext cx="8605664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текстовый документ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любую  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тему: </a:t>
            </a: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«Сказка», «Страница энциклопедии», «Иллюстрации к уроку»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b="1" dirty="0">
                <a:latin typeface="+mn-lt"/>
              </a:rPr>
              <a:t>Требования: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Текст – не менее 4-х абзацев.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Гарнитура </a:t>
            </a:r>
            <a:r>
              <a:rPr lang="ru-RU" sz="2400" dirty="0">
                <a:latin typeface="+mn-lt"/>
              </a:rPr>
              <a:t>- </a:t>
            </a:r>
            <a:r>
              <a:rPr lang="ru-RU" sz="2400" dirty="0" err="1">
                <a:latin typeface="+mn-lt"/>
              </a:rPr>
              <a:t>Times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New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Roman</a:t>
            </a:r>
            <a:r>
              <a:rPr lang="ru-RU" sz="2400" dirty="0">
                <a:latin typeface="+mn-lt"/>
              </a:rPr>
              <a:t>, размер 12. Основной текст - без интервала. 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Для </a:t>
            </a:r>
            <a:r>
              <a:rPr lang="ru-RU" sz="2400" dirty="0">
                <a:latin typeface="+mn-lt"/>
              </a:rPr>
              <a:t>заголовка - стиль </a:t>
            </a:r>
            <a:r>
              <a:rPr lang="ru-RU" sz="2400" dirty="0" smtClean="0">
                <a:latin typeface="+mn-lt"/>
              </a:rPr>
              <a:t>«Заголовок», цвет шрифта – отличный от основного текста..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Выравнивание текста -  по </a:t>
            </a:r>
            <a:r>
              <a:rPr lang="ru-RU" sz="2400" dirty="0" smtClean="0">
                <a:latin typeface="+mn-lt"/>
              </a:rPr>
              <a:t>ширине. Поля </a:t>
            </a:r>
            <a:r>
              <a:rPr lang="ru-RU" sz="2400" dirty="0">
                <a:latin typeface="+mn-lt"/>
              </a:rPr>
              <a:t>- обычные.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Вставить 2-3 рисунка, без масштабирования, размеры подобрать по ширине - не более 1/3 ширины основного текста, обтекание текста - вокруг </a:t>
            </a:r>
            <a:r>
              <a:rPr lang="ru-RU" sz="2400" dirty="0" smtClean="0">
                <a:latin typeface="+mn-lt"/>
              </a:rPr>
              <a:t>рамки. 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Указать </a:t>
            </a:r>
            <a:r>
              <a:rPr lang="ru-RU" sz="2400" dirty="0" smtClean="0">
                <a:latin typeface="+mn-lt"/>
              </a:rPr>
              <a:t>использованные источники, в конце свои данные: </a:t>
            </a:r>
            <a:r>
              <a:rPr lang="ru-RU" sz="2400" b="1" dirty="0" smtClean="0">
                <a:latin typeface="+mn-lt"/>
              </a:rPr>
              <a:t>ФИО, ОО, должность, </a:t>
            </a:r>
            <a:r>
              <a:rPr lang="en-US" sz="2400" b="1" dirty="0" smtClean="0">
                <a:latin typeface="+mn-lt"/>
              </a:rPr>
              <a:t>nickname</a:t>
            </a:r>
            <a:r>
              <a:rPr lang="ru-RU" sz="2400" b="1" dirty="0" smtClean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Школа </a:t>
            </a:r>
            <a:r>
              <a:rPr lang="en-US" sz="2400" dirty="0" smtClean="0">
                <a:latin typeface="+mn-lt"/>
              </a:rPr>
              <a:t>IT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259632" y="109956"/>
            <a:ext cx="7272808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 сети</a:t>
            </a:r>
            <a:endParaRPr lang="ru-RU" alt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0116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+mn-lt"/>
              </a:rPr>
              <a:t>Основные правила форматирования текста в </a:t>
            </a:r>
            <a:r>
              <a:rPr lang="ru-RU" sz="2800" dirty="0" err="1" smtClean="0">
                <a:latin typeface="+mn-lt"/>
              </a:rPr>
              <a:t>Ворде</a:t>
            </a:r>
            <a:r>
              <a:rPr lang="ru-RU" sz="2800" dirty="0" smtClean="0">
                <a:latin typeface="+mn-lt"/>
              </a:rPr>
              <a:t> - </a:t>
            </a:r>
            <a:r>
              <a:rPr lang="en-US" sz="2800" dirty="0" smtClean="0">
                <a:latin typeface="+mn-lt"/>
                <a:hlinkClick r:id="rId2"/>
              </a:rPr>
              <a:t>http</a:t>
            </a:r>
            <a:r>
              <a:rPr lang="en-US" sz="2800" dirty="0">
                <a:latin typeface="+mn-lt"/>
                <a:hlinkClick r:id="rId2"/>
              </a:rPr>
              <a:t>://</a:t>
            </a:r>
            <a:r>
              <a:rPr lang="en-US" sz="2800" dirty="0" smtClean="0">
                <a:latin typeface="+mn-lt"/>
                <a:hlinkClick r:id="rId2"/>
              </a:rPr>
              <a:t>free-office.net/faq-office/319-kak-otformatirovat-tekst-v-vorde.html</a:t>
            </a:r>
            <a:r>
              <a:rPr lang="ru-RU" sz="2800" dirty="0" smtClean="0">
                <a:latin typeface="+mn-lt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+mn-lt"/>
              </a:rPr>
              <a:t>Информационная </a:t>
            </a:r>
            <a:r>
              <a:rPr lang="ru-RU" sz="2800" dirty="0" smtClean="0">
                <a:latin typeface="+mn-lt"/>
              </a:rPr>
              <a:t>культура - </a:t>
            </a:r>
            <a:r>
              <a:rPr lang="en-US" sz="2800" dirty="0" smtClean="0">
                <a:latin typeface="+mn-lt"/>
                <a:hlinkClick r:id="rId3"/>
              </a:rPr>
              <a:t>http</a:t>
            </a:r>
            <a:r>
              <a:rPr lang="en-US" sz="2800" dirty="0">
                <a:latin typeface="+mn-lt"/>
                <a:hlinkClick r:id="rId3"/>
              </a:rPr>
              <a:t>://</a:t>
            </a:r>
            <a:r>
              <a:rPr lang="en-US" sz="2800" dirty="0" smtClean="0">
                <a:latin typeface="+mn-lt"/>
                <a:hlinkClick r:id="rId3"/>
              </a:rPr>
              <a:t>utmagazine.ru/posts/9829-informacionnaya-kultura</a:t>
            </a:r>
            <a:r>
              <a:rPr lang="ru-RU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Рисунки:</a:t>
            </a:r>
            <a:endParaRPr lang="ru-RU" sz="2800" dirty="0" smtClean="0">
              <a:latin typeface="+mn-lt"/>
              <a:hlinkClick r:id="rId4"/>
            </a:endParaRPr>
          </a:p>
          <a:p>
            <a:pPr marL="534988"/>
            <a:r>
              <a:rPr lang="en-US" sz="2800" dirty="0" smtClean="0">
                <a:latin typeface="+mn-lt"/>
                <a:hlinkClick r:id="rId4"/>
              </a:rPr>
              <a:t>http</a:t>
            </a:r>
            <a:r>
              <a:rPr lang="en-US" sz="2800" dirty="0">
                <a:latin typeface="+mn-lt"/>
                <a:hlinkClick r:id="rId4"/>
              </a:rPr>
              <a:t>://</a:t>
            </a:r>
            <a:r>
              <a:rPr lang="en-US" sz="2800" dirty="0" smtClean="0">
                <a:latin typeface="+mn-lt"/>
                <a:hlinkClick r:id="rId4"/>
              </a:rPr>
              <a:t>trif.uz/fotos/19-01-2016_2012-12-05_collag.jpg</a:t>
            </a:r>
            <a:r>
              <a:rPr lang="ru-RU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hlinkClick r:id="rId5"/>
              </a:rPr>
              <a:t>http</a:t>
            </a:r>
            <a:r>
              <a:rPr lang="en-US" sz="2800" dirty="0">
                <a:latin typeface="+mn-lt"/>
                <a:hlinkClick r:id="rId5"/>
              </a:rPr>
              <a:t>://</a:t>
            </a:r>
            <a:r>
              <a:rPr lang="en-US" sz="2800" dirty="0" smtClean="0">
                <a:latin typeface="+mn-lt"/>
                <a:hlinkClick r:id="rId5"/>
              </a:rPr>
              <a:t>intronex.ru/userfiles/news/large/75_tekhnicheskie-raboty-26062016-g.jpg</a:t>
            </a:r>
            <a:r>
              <a:rPr lang="ru-RU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9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 работы школы: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240" y="692696"/>
            <a:ext cx="8332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Проведение занятий – 1 раз в месяц;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+mn-lt"/>
              </a:rPr>
              <a:t>Сетевые </a:t>
            </a:r>
            <a:r>
              <a:rPr lang="ru-RU" sz="2800" dirty="0" smtClean="0">
                <a:latin typeface="+mn-lt"/>
              </a:rPr>
              <a:t>консультации;</a:t>
            </a:r>
            <a:endParaRPr lang="ru-RU" sz="28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Домашнее задание к каждому занятию;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Рейтинг успешности участников школы;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Участие в работе форума школы на портале МБУ КИМЦ </a:t>
            </a:r>
            <a:r>
              <a:rPr lang="en-US" sz="2800" dirty="0">
                <a:latin typeface="+mn-lt"/>
                <a:hlinkClick r:id="rId2"/>
              </a:rPr>
              <a:t>http://kimc.ms</a:t>
            </a:r>
            <a:r>
              <a:rPr lang="en-US" sz="2800" dirty="0" smtClean="0">
                <a:latin typeface="+mn-lt"/>
                <a:hlinkClick r:id="rId2"/>
              </a:rPr>
              <a:t>/</a:t>
            </a:r>
            <a:r>
              <a:rPr lang="ru-RU" sz="2800" dirty="0" smtClean="0">
                <a:latin typeface="+mn-lt"/>
              </a:rPr>
              <a:t> ;</a:t>
            </a:r>
            <a:endParaRPr lang="ru-RU" sz="28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По итогам работы школы участники получат сертификаты.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861048"/>
            <a:ext cx="4248472" cy="201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1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31961"/>
            <a:ext cx="8568952" cy="498932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1916832"/>
            <a:ext cx="576064" cy="576064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48330"/>
            <a:ext cx="8502910" cy="497295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83768" y="3861048"/>
            <a:ext cx="612068" cy="324036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4185084"/>
            <a:ext cx="936104" cy="216024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980728"/>
            <a:ext cx="8589958" cy="495693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69144" y="1916832"/>
            <a:ext cx="1685208" cy="504056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07926"/>
            <a:ext cx="8553013" cy="482453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1560" y="2420889"/>
            <a:ext cx="1728192" cy="504056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1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908720"/>
            <a:ext cx="8604448" cy="503234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0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8621137</TotalTime>
  <Words>771</Words>
  <Application>Microsoft Office PowerPoint</Application>
  <PresentationFormat>Экран (4:3)</PresentationFormat>
  <Paragraphs>122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ИКТ-компетентность</vt:lpstr>
      <vt:lpstr>В программе школы:</vt:lpstr>
      <vt:lpstr>Регламент работы школы: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Поисковые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Оптимизация графических изображений </vt:lpstr>
      <vt:lpstr>Презентация PowerPoint</vt:lpstr>
      <vt:lpstr>Презентация PowerPoint</vt:lpstr>
      <vt:lpstr>Исходный файл – 506 К,  оптимизированный – 52 К</vt:lpstr>
      <vt:lpstr>Презентация PowerPoint</vt:lpstr>
      <vt:lpstr>Презентация PowerPoint</vt:lpstr>
      <vt:lpstr>Множество дополнительных возможностей: обрезка изображения, трафареты, рамки, эффекты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Семинар1 Школа IT 1 год</dc:title>
  <dc:creator>Татьяна Копылова</dc:creator>
  <cp:lastModifiedBy>RTF</cp:lastModifiedBy>
  <cp:revision>137</cp:revision>
  <dcterms:created xsi:type="dcterms:W3CDTF">2014-05-22T02:56:40Z</dcterms:created>
  <dcterms:modified xsi:type="dcterms:W3CDTF">2017-10-10T07:36:22Z</dcterms:modified>
</cp:coreProperties>
</file>