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3" r:id="rId4"/>
    <p:sldId id="279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6" r:id="rId14"/>
    <p:sldId id="267" r:id="rId15"/>
    <p:sldId id="265" r:id="rId16"/>
    <p:sldId id="269" r:id="rId17"/>
    <p:sldId id="270" r:id="rId18"/>
    <p:sldId id="271" r:id="rId19"/>
    <p:sldId id="272" r:id="rId20"/>
    <p:sldId id="275" r:id="rId21"/>
    <p:sldId id="276" r:id="rId22"/>
    <p:sldId id="277" r:id="rId23"/>
    <p:sldId id="282" r:id="rId24"/>
    <p:sldId id="278" r:id="rId25"/>
    <p:sldId id="281" r:id="rId26"/>
    <p:sldId id="273" r:id="rId27"/>
    <p:sldId id="274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16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16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16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gif"/><Relationship Id="rId4" Type="http://schemas.openxmlformats.org/officeDocument/2006/relationships/image" Target="../media/image28.gif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slide" Target="slide25.xml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slide" Target="slide20.xml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5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4.xml"/><Relationship Id="rId4" Type="http://schemas.openxmlformats.org/officeDocument/2006/relationships/slide" Target="slide13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1155" y="864220"/>
            <a:ext cx="6172200" cy="28194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Брейн-ринг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правилам дорожного движения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3554" name="Picture 2" descr="http://kamkrai-shkola1.ru/wp-content/uploads/2017/12/%D1%81%D0%B2%D0%B5%D1%82%D0%BE%D1%84%D0%BE%D1%80_resul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3886200"/>
            <a:ext cx="1752600" cy="256478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581400" y="4343400"/>
            <a:ext cx="42672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Подготовили: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Остапенко Н.М.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Анищенко З.И.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Горченко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М.М.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ДОРОГУ ПЕШЕХОДУ</a:t>
            </a:r>
            <a:br>
              <a:rPr lang="ru-RU" dirty="0" smtClean="0"/>
            </a:br>
            <a:r>
              <a:rPr lang="ru-RU" dirty="0" smtClean="0"/>
              <a:t>1 БАЛЛ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14400" y="2895600"/>
            <a:ext cx="3505200" cy="1371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Лицо, находящееся вне транспортного средства на дороге либо на пешеходной или </a:t>
            </a:r>
            <a:r>
              <a:rPr lang="ru-RU" dirty="0" err="1" smtClean="0">
                <a:solidFill>
                  <a:schemeClr val="tx1"/>
                </a:solidFill>
              </a:rPr>
              <a:t>велопешеходной</a:t>
            </a:r>
            <a:r>
              <a:rPr lang="ru-RU" dirty="0" smtClean="0">
                <a:solidFill>
                  <a:schemeClr val="tx1"/>
                </a:solidFill>
              </a:rPr>
              <a:t> дорожке и не производящее на них работу.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600" y="1828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Кого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согласно ПДД называют пешеходом?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28800" y="4495800"/>
            <a:ext cx="3581400" cy="1752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Лицо, кроме водителя, находящееся в транспортном средстве, а также лицо, которое входит в транспортное средство или выходит из транспортного средства.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2819400"/>
            <a:ext cx="3352800" cy="1600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Лицо, принимающее непосредственное участие в процессе движения в качестве водителя, пешехода, пассажира транспортного средства.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Picture 2" descr="http://kamkrai-shkola1.ru/wp-content/uploads/2017/12/%D1%81%D0%B2%D0%B5%D1%82%D0%BE%D1%84%D0%BE%D1%80_resul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4343400"/>
            <a:ext cx="1447800" cy="211873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ДОРОГУ ПЕШЕХОДУ</a:t>
            </a:r>
            <a:br>
              <a:rPr lang="ru-RU" dirty="0" smtClean="0"/>
            </a:br>
            <a:r>
              <a:rPr lang="ru-RU" dirty="0" smtClean="0"/>
              <a:t>2 БАЛЛА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90600" y="2819400"/>
            <a:ext cx="3505200" cy="1371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Территория, непосредственно прилегающая к дороге и не предназначенная для сквозного движения транспортных средств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600" y="1676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Согласно ПДД тротуар – это…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57400" y="4495800"/>
            <a:ext cx="3581400" cy="1752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Элемент дороги, предназначенный для движения пешеходов и примыкающий к проезжей части или к велосипедной дорожке либо отделенный от них газоном.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2590800"/>
            <a:ext cx="3276600" cy="1828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Любая из продольных полос проезжей части, обозначенная или не обозначенная разметкой и имеющая ширину, достаточную для движения автомобилей в один ряд.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Picture 2" descr="http://kamkrai-shkola1.ru/wp-content/uploads/2017/12/%D1%81%D0%B2%D0%B5%D1%82%D0%BE%D1%84%D0%BE%D1%80_resul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4343400"/>
            <a:ext cx="1447800" cy="211873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ДОРОГУ ПЕШЕХОДУ</a:t>
            </a:r>
            <a:br>
              <a:rPr lang="ru-RU" dirty="0" smtClean="0"/>
            </a:br>
            <a:r>
              <a:rPr lang="ru-RU" dirty="0" smtClean="0"/>
              <a:t>3 БАЛЛА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14400" y="2895600"/>
            <a:ext cx="3581400" cy="1524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Выброс гравия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600" y="1828800"/>
            <a:ext cx="5410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dirty="0" smtClean="0"/>
              <a:t>Согласно ПДД данный знак называется…</a:t>
            </a:r>
            <a:endParaRPr lang="ru-RU" sz="4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28800" y="4495800"/>
            <a:ext cx="3581400" cy="1752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Падение камней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2819400"/>
            <a:ext cx="3352800" cy="1600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Крутой подъем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5602" name="Picture 2" descr="https://fabrikaznakov.com.ua/wp-content/uploads/1.16_b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457200"/>
            <a:ext cx="2362200" cy="2362200"/>
          </a:xfrm>
          <a:prstGeom prst="rect">
            <a:avLst/>
          </a:prstGeom>
          <a:noFill/>
        </p:spPr>
      </p:pic>
      <p:pic>
        <p:nvPicPr>
          <p:cNvPr id="9" name="Picture 2" descr="http://kamkrai-shkola1.ru/wp-content/uploads/2017/12/%D1%81%D0%B2%D0%B5%D1%82%D0%BE%D1%84%D0%BE%D1%80_resul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4343400"/>
            <a:ext cx="1447800" cy="211873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БЕРЕГИСЬ АВТОМОБИЛЯ</a:t>
            </a:r>
            <a:br>
              <a:rPr lang="ru-RU" dirty="0" smtClean="0"/>
            </a:br>
            <a:r>
              <a:rPr lang="ru-RU" dirty="0" smtClean="0"/>
              <a:t>1 БАЛЛ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90600" y="2590800"/>
            <a:ext cx="3657600" cy="1600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Совокупность общественных отношений, возникающих в процессе перемещения людей и грузов с помощью транспортных средств или без таковых в пределах дорог.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600" y="1676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Согласно ПДД дорожно-транспортное происшествие – это…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6800" y="4267200"/>
            <a:ext cx="3581400" cy="2057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Прекращение движения транспортного средства из-за его технической неисправности или опасности, создаваемой перевозимым грузом, состоянием водителя (пассажира) или появлением препятствия на дороге.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2819400"/>
            <a:ext cx="3429000" cy="2819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Событие, возникшее в процессе движения по дороге транспортного средства и с его участием, при котором погибли или ранены люди, повреждены транспортные средства, сооружения, грузы либо причинен иной материальный ущерб.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Picture 2" descr="http://kamkrai-shkola1.ru/wp-content/uploads/2017/12/%D1%81%D0%B2%D0%B5%D1%82%D0%BE%D1%84%D0%BE%D1%80_resul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4739269"/>
            <a:ext cx="1447800" cy="211873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БЕРЕГИСЬ АВТОМОБИЛЯ</a:t>
            </a:r>
            <a:br>
              <a:rPr lang="ru-RU" dirty="0" smtClean="0"/>
            </a:br>
            <a:r>
              <a:rPr lang="ru-RU" dirty="0" smtClean="0"/>
              <a:t>2 БАЛЛА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90600" y="2819400"/>
            <a:ext cx="3505200" cy="1371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Место остановки автобуса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200" y="1676400"/>
            <a:ext cx="7467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С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огласно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ПДД данный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знак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err="1" smtClean="0">
                <a:latin typeface="+mj-lt"/>
                <a:ea typeface="+mj-ea"/>
                <a:cs typeface="+mj-cs"/>
              </a:rPr>
              <a:t>н</a:t>
            </a:r>
            <a:r>
              <a:rPr kumimoji="0" lang="ru-RU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азывается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6800" y="4572000"/>
            <a:ext cx="3581400" cy="1752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Место остановки троллейбуса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3810000"/>
            <a:ext cx="3276600" cy="1828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Место остановки трамвая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9458" name="Picture 2" descr="https://petroznak.ru/image/cache/catalog/znak/dorozhnyj-znak-5.17-700x7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914400"/>
            <a:ext cx="2743200" cy="2743200"/>
          </a:xfrm>
          <a:prstGeom prst="rect">
            <a:avLst/>
          </a:prstGeom>
          <a:noFill/>
        </p:spPr>
      </p:pic>
      <p:pic>
        <p:nvPicPr>
          <p:cNvPr id="9" name="Picture 2" descr="http://kamkrai-shkola1.ru/wp-content/uploads/2017/12/%D1%81%D0%B2%D0%B5%D1%82%D0%BE%D1%84%D0%BE%D1%80_resul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4739269"/>
            <a:ext cx="1447800" cy="211873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БЕРЕГИСЬ АВТОМОБИЛЯ</a:t>
            </a:r>
            <a:br>
              <a:rPr lang="ru-RU" dirty="0" smtClean="0"/>
            </a:br>
            <a:r>
              <a:rPr lang="ru-RU" dirty="0" smtClean="0"/>
              <a:t>3 БАЛЛА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14400" y="2895600"/>
            <a:ext cx="3581400" cy="1524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Полоса проезжей части, предназначенная для движения на велосипедах и мопедах, отделенная от остальной проезжей части горизонтальной разметкой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600" y="1828800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dirty="0" smtClean="0"/>
              <a:t>Согласно ПДД проезжая часть – это…</a:t>
            </a:r>
            <a:endParaRPr lang="ru-RU" sz="4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28800" y="4495800"/>
            <a:ext cx="3581400" cy="1752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Территория, непосредственно прилегающая к дороге и не предназначенная для сквозного движения транспортных средств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2819400"/>
            <a:ext cx="3352800" cy="1600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Элемент дороги, предназначенный для движения безрельсовых транспортных средств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kamkrai-shkola1.ru/wp-content/uploads/2017/12/%D1%81%D0%B2%D0%B5%D1%82%D0%BE%D1%84%D0%BE%D1%80_resul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4343400"/>
            <a:ext cx="1447800" cy="211873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ТРЕТИЙ РАУНД</a:t>
            </a:r>
            <a:endParaRPr lang="ru-RU" b="1" dirty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2895600" y="1524000"/>
            <a:ext cx="342900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ПЕРВЫЙ ВОПРОС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2895600" y="2743200"/>
            <a:ext cx="342900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ВТОРОЙ ВОПРОС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2895600" y="3962400"/>
            <a:ext cx="342900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ТРЕТИЙ ВОПРОС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kamkrai-shkola1.ru/wp-content/uploads/2017/12/%D1%81%D0%B2%D0%B5%D1%82%D0%BE%D1%84%D0%BE%D1%80_result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4191000"/>
            <a:ext cx="1447800" cy="211873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133600" y="2438400"/>
            <a:ext cx="50292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95400"/>
            <a:ext cx="7391400" cy="13716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Назовите эти знаки. К какой категории они относятся? Где их можно встретить?</a:t>
            </a:r>
            <a:endParaRPr lang="ru-RU" dirty="0"/>
          </a:p>
        </p:txBody>
      </p:sp>
      <p:pic>
        <p:nvPicPr>
          <p:cNvPr id="26626" name="Picture 2" descr="https://xn--80a9aci.xn--p1ai/upload/iblock/ebe/Slovenia_road_sign_I-37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2402383" cy="2133600"/>
          </a:xfrm>
          <a:prstGeom prst="rect">
            <a:avLst/>
          </a:prstGeom>
          <a:noFill/>
        </p:spPr>
      </p:pic>
      <p:pic>
        <p:nvPicPr>
          <p:cNvPr id="26628" name="Picture 4" descr="https://upload.wikimedia.org/wikipedia/commons/thumb/c/cb/Czech_Republic_road_sign_A_9.svg/1006px-Czech_Republic_road_sign_A_9.sv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3276600"/>
            <a:ext cx="2520475" cy="2209800"/>
          </a:xfrm>
          <a:prstGeom prst="rect">
            <a:avLst/>
          </a:prstGeom>
          <a:noFill/>
        </p:spPr>
      </p:pic>
      <p:pic>
        <p:nvPicPr>
          <p:cNvPr id="26630" name="Picture 6" descr="http://myshkinmr.ru/upload/newsimages/dee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426970" cy="21336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838200" y="5638800"/>
            <a:ext cx="243840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ЖЕЛЕЗНОДОРОЖНЫЙ ПЕРЕЕЗД БЕЗ ШЛАГБАУМА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05200" y="5791200"/>
            <a:ext cx="21336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ДВУСТОРОННЕЕ ДВИЖЕНИЕ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19800" y="5791200"/>
            <a:ext cx="21336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ДИКИЕ ЖИВОТНЫЕ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33600" y="2438400"/>
            <a:ext cx="50292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ПРЕДУПРЕЖДАЮЩИЕ ЗНАКИ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" name="Picture 2" descr="http://kamkrai-shkola1.ru/wp-content/uploads/2017/12/%D1%81%D0%B2%D0%B5%D1%82%D0%BE%D1%84%D0%BE%D1%80_result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4739269"/>
            <a:ext cx="1447800" cy="211873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2133600" y="2438400"/>
            <a:ext cx="50292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ВТОРОЙ 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95400"/>
            <a:ext cx="7391400" cy="13716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Назовите эти знаки. К какой категории они относятся? Где их можно встретить?</a:t>
            </a:r>
            <a:endParaRPr lang="ru-RU" dirty="0"/>
          </a:p>
        </p:txBody>
      </p:sp>
      <p:pic>
        <p:nvPicPr>
          <p:cNvPr id="30724" name="Picture 4" descr="https://petroznak.ru/image/cache/catalog/znak/dorozhnyj-znak-2.4-600x31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" y="3505200"/>
            <a:ext cx="2902855" cy="1524000"/>
          </a:xfrm>
          <a:prstGeom prst="rect">
            <a:avLst/>
          </a:prstGeom>
          <a:noFill/>
        </p:spPr>
      </p:pic>
      <p:pic>
        <p:nvPicPr>
          <p:cNvPr id="30726" name="Picture 6" descr="https://opt-368642.ssl.1c-bitrix-cdn.ru/upload/iblock/a3a/04f80c7a-b632-11df-a1e7-005056c00008_6c14ce65-714e-11e3-9c51-f4ce460fe450.resize1.png?151321215213046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3200400"/>
            <a:ext cx="2209800" cy="2209800"/>
          </a:xfrm>
          <a:prstGeom prst="rect">
            <a:avLst/>
          </a:prstGeom>
          <a:noFill/>
        </p:spPr>
      </p:pic>
      <p:pic>
        <p:nvPicPr>
          <p:cNvPr id="30732" name="Picture 12" descr="https://upload.wikimedia.org/wikipedia/commons/thumb/1/17/Portugal_road_sign_B2.svg/900px-Portugal_road_sign_B2.sv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3048000"/>
            <a:ext cx="2286000" cy="2286000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838200" y="5638800"/>
            <a:ext cx="21336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УСТУПИТЕ ДОРОГУ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76600" y="5638800"/>
            <a:ext cx="21336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ГЛАВНАЯ ДОРОГА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91200" y="5410200"/>
            <a:ext cx="213360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ДВИЖЕНИЕ БЕЗ ОСТАНОВКИ ЗАПРЕЩЕНО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33600" y="2438400"/>
            <a:ext cx="50292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ЗНАКИ ПРИОРИТЕТА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6" name="Picture 2" descr="http://kamkrai-shkola1.ru/wp-content/uploads/2017/12/%D1%81%D0%B2%D0%B5%D1%82%D0%BE%D1%84%D0%BE%D1%80_result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4739269"/>
            <a:ext cx="1447800" cy="211873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209800" y="2590800"/>
            <a:ext cx="50292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ТРЕТИЙ 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95400"/>
            <a:ext cx="7391400" cy="13716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Назовите эти знаки. К какой категории они относятся? Где их можно встретить?</a:t>
            </a:r>
            <a:endParaRPr lang="ru-RU" dirty="0"/>
          </a:p>
        </p:txBody>
      </p:sp>
      <p:pic>
        <p:nvPicPr>
          <p:cNvPr id="29698" name="Picture 2" descr="https://upload.wikimedia.org/wikipedia/commons/thumb/a/a1/Italian_traffic_signs_-_rotatoria.svg/900px-Italian_traffic_signs_-_rotatoria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505200"/>
            <a:ext cx="1981200" cy="1981200"/>
          </a:xfrm>
          <a:prstGeom prst="rect">
            <a:avLst/>
          </a:prstGeom>
          <a:noFill/>
        </p:spPr>
      </p:pic>
      <p:pic>
        <p:nvPicPr>
          <p:cNvPr id="29700" name="Picture 4" descr="http://www.signal-doroga.ru/upload/shop_1/1/7/1/item_1711/shop_items_catalog_image171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3200400"/>
            <a:ext cx="2901232" cy="2438400"/>
          </a:xfrm>
          <a:prstGeom prst="rect">
            <a:avLst/>
          </a:prstGeom>
          <a:noFill/>
        </p:spPr>
      </p:pic>
      <p:pic>
        <p:nvPicPr>
          <p:cNvPr id="7" name="Picture 5" descr="C:\Users\Юлия\Desktop\Roadsign-Cycle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2209800" cy="2106612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914400" y="5791200"/>
            <a:ext cx="21336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КРУГОВОЕ ДВИЖЕНИЕ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9000" y="5638800"/>
            <a:ext cx="213360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ОГРАНИЧЕНИЕ МИНИМАЛЬНОЙ СКОРОСТИ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19800" y="5791200"/>
            <a:ext cx="21336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ВЕЛОСИПЕДНАЯ ДОРОЖКА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09800" y="2590800"/>
            <a:ext cx="50292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ПРЕДПИСЫВАЮЩИЕ ЗНАКИ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Picture 2" descr="http://kamkrai-shkola1.ru/wp-content/uploads/2017/12/%D1%81%D0%B2%D0%B5%D1%82%D0%BE%D1%84%D0%BE%D1%80_result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4739269"/>
            <a:ext cx="1447800" cy="211873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9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u-RU" b="1" dirty="0" smtClean="0"/>
              <a:t>Правила игры: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990600"/>
            <a:ext cx="7467600" cy="50593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/>
              <a:t>Игра проходит в три раунда, после проходит игра капитанов. </a:t>
            </a:r>
          </a:p>
          <a:p>
            <a:pPr algn="ctr">
              <a:buNone/>
            </a:pPr>
            <a:r>
              <a:rPr lang="ru-RU" sz="2400" b="1" dirty="0" smtClean="0"/>
              <a:t>В первом раунде</a:t>
            </a:r>
            <a:r>
              <a:rPr lang="ru-RU" sz="2400" dirty="0" smtClean="0"/>
              <a:t> три вопроса, время на размышление – 20 секунд. За каждый верный ответ на вопрос можно получить 1 балл.</a:t>
            </a:r>
          </a:p>
          <a:p>
            <a:pPr algn="ctr">
              <a:buNone/>
            </a:pPr>
            <a:r>
              <a:rPr lang="ru-RU" sz="2400" b="1" dirty="0" smtClean="0"/>
              <a:t>Во втором раунде </a:t>
            </a:r>
            <a:r>
              <a:rPr lang="ru-RU" sz="2400" dirty="0" smtClean="0"/>
              <a:t>шесть вопросов. По три в каждой категории. Команда набравшая большее количество очков в предыдущем раунде – выбирает категорию первыми. Далее – выбирает команда правильно ответившая на вопрос. Время на размышление – 30 секунд. За каждый верный ответ на вопрос команда получает указанное в таблице количество баллов.</a:t>
            </a:r>
          </a:p>
        </p:txBody>
      </p:sp>
      <p:pic>
        <p:nvPicPr>
          <p:cNvPr id="5" name="Picture 2" descr="http://kamkrai-shkola1.ru/wp-content/uploads/2017/12/%D1%81%D0%B2%D0%B5%D1%82%D0%BE%D1%84%D0%BE%D1%80_resul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960" y="4902820"/>
            <a:ext cx="1336040" cy="195518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ИГРА КАПИТАНОВ</a:t>
            </a:r>
            <a:endParaRPr lang="ru-RU" b="1" dirty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2895600" y="1524000"/>
            <a:ext cx="342900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 БАЛЛА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2895600" y="2743200"/>
            <a:ext cx="342900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 БАЛЛА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2895600" y="3962400"/>
            <a:ext cx="342900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 БАЛЛОВ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kamkrai-shkola1.ru/wp-content/uploads/2017/12/%D1%81%D0%B2%D0%B5%D1%82%D0%BE%D1%84%D0%BE%D1%80_result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4191000"/>
            <a:ext cx="1447800" cy="211873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БАЛЛА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00201"/>
            <a:ext cx="7315200" cy="12192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Распределите эти знаки по категориям к которым они относятся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71600" y="2895600"/>
            <a:ext cx="25908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ЗАПРЕЩАЮЩИЕ ЗНАКИ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24400" y="2895600"/>
            <a:ext cx="35052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ЗНАКИ ОСОБЫХ ПРЕДПИСАНИЙ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4818" name="Picture 2" descr="http://reklama057.com/images/537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5334000"/>
            <a:ext cx="914400" cy="914400"/>
          </a:xfrm>
          <a:prstGeom prst="rect">
            <a:avLst/>
          </a:prstGeom>
          <a:noFill/>
        </p:spPr>
      </p:pic>
      <p:pic>
        <p:nvPicPr>
          <p:cNvPr id="34822" name="Picture 6" descr="https://www.picpng.com/images/large/no-uturn-traffic-sign-sign-hd-png-962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5257800"/>
            <a:ext cx="1066800" cy="1066800"/>
          </a:xfrm>
          <a:prstGeom prst="rect">
            <a:avLst/>
          </a:prstGeom>
          <a:noFill/>
        </p:spPr>
      </p:pic>
      <p:pic>
        <p:nvPicPr>
          <p:cNvPr id="34824" name="Picture 8" descr="http://www.velikol.ru/dostc/%D0%98%D0%B3%D1%80%D0%B0-%D0%BF%D1%83%D1%82%D0%B5%D1%88%D0%B5%D1%81%D1%82%D0%B2%D0%B8%D0%B5+%C2%AB%D0%92+%D1%81%D1%82%D1%80%D0%B0%D0%BD%D0%B5+%D0%B4%D0%BE%D1%80%D0%BE%D0%B6%D0%BD%D1%8B%D1%85+%D0%B7%D0%BD%D0%B0%D0%BA%D0%BE%D0%B2%C2%BB+%D0%B2+%D0%B3%D1%80%D1%83%D0%BF%D0%BF%D0%B5+%D0%BF%D1%80%D0%BE%D0%B4%D0%BB%D0%B5%D0%BD%D0%BD%D0%BE%D0%B3%D0%BE+%D0%B4%D0%BD%D1%8F+1+%D0%BA%D0%BB%D0%B0%D1%81%D1%81c/1137727_html_1c132f14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5257800"/>
            <a:ext cx="1114200" cy="1114200"/>
          </a:xfrm>
          <a:prstGeom prst="rect">
            <a:avLst/>
          </a:prstGeom>
          <a:noFill/>
        </p:spPr>
      </p:pic>
      <p:pic>
        <p:nvPicPr>
          <p:cNvPr id="34826" name="Picture 10" descr="https://04633inf.files.wordpress.com/2017/10/3-34_b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5257800"/>
            <a:ext cx="1066800" cy="1066800"/>
          </a:xfrm>
          <a:prstGeom prst="rect">
            <a:avLst/>
          </a:prstGeom>
          <a:noFill/>
        </p:spPr>
      </p:pic>
      <p:pic>
        <p:nvPicPr>
          <p:cNvPr id="34828" name="Picture 12" descr="https://signaldv.ru/upload/iblock/0d2/0d24d38aaf9b7b283cf85def24c6398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876800"/>
            <a:ext cx="1064250" cy="1419000"/>
          </a:xfrm>
          <a:prstGeom prst="rect">
            <a:avLst/>
          </a:prstGeom>
          <a:noFill/>
        </p:spPr>
      </p:pic>
      <p:pic>
        <p:nvPicPr>
          <p:cNvPr id="34830" name="Picture 14" descr="https://ds04.infourok.ru/uploads/ex/05af/00086a1e-ae0aa437/hello_html_m617a12a4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4876800"/>
            <a:ext cx="1064250" cy="1419000"/>
          </a:xfrm>
          <a:prstGeom prst="rect">
            <a:avLst/>
          </a:prstGeom>
          <a:noFill/>
        </p:spPr>
      </p:pic>
      <p:pic>
        <p:nvPicPr>
          <p:cNvPr id="13" name="Picture 2" descr="http://kamkrai-shkola1.ru/wp-content/uploads/2017/12/%D1%81%D0%B2%D0%B5%D1%82%D0%BE%D1%84%D0%BE%D1%80_result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4739269"/>
            <a:ext cx="1447800" cy="211873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6666 L 0.36666 -0.25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-0.00816 -0.203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-0.188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8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125 -0.2555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-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8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14427 -0.247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-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8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16667 -0.2444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БАЛЛА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143000"/>
            <a:ext cx="7162800" cy="60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Найдите 4 отличия и назовите эти знаки</a:t>
            </a:r>
            <a:endParaRPr lang="ru-RU" dirty="0"/>
          </a:p>
        </p:txBody>
      </p:sp>
      <p:pic>
        <p:nvPicPr>
          <p:cNvPr id="4101" name="Picture 5" descr="C:\Users\Dmitry\Desktop\s1200 - копия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3048000" cy="4381702"/>
          </a:xfrm>
          <a:prstGeom prst="rect">
            <a:avLst/>
          </a:prstGeom>
          <a:noFill/>
        </p:spPr>
      </p:pic>
      <p:pic>
        <p:nvPicPr>
          <p:cNvPr id="4102" name="Picture 6" descr="C:\Users\Dmitry\Desktop\s1200 - копия - копия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3106664" cy="4419599"/>
          </a:xfrm>
          <a:prstGeom prst="rect">
            <a:avLst/>
          </a:prstGeom>
          <a:noFill/>
        </p:spPr>
      </p:pic>
      <p:sp>
        <p:nvSpPr>
          <p:cNvPr id="18" name="Овал 17"/>
          <p:cNvSpPr/>
          <p:nvPr/>
        </p:nvSpPr>
        <p:spPr>
          <a:xfrm>
            <a:off x="5486400" y="4648200"/>
            <a:ext cx="4572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105400" y="2133600"/>
            <a:ext cx="381000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705600" y="3048000"/>
            <a:ext cx="990600" cy="381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7086600" y="4648200"/>
            <a:ext cx="3810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9" name="Улыбающееся лицо 8"/>
          <p:cNvSpPr/>
          <p:nvPr/>
        </p:nvSpPr>
        <p:spPr>
          <a:xfrm>
            <a:off x="5105400" y="23622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2" name="Улыбающееся лицо 11"/>
          <p:cNvSpPr/>
          <p:nvPr/>
        </p:nvSpPr>
        <p:spPr>
          <a:xfrm>
            <a:off x="7010400" y="30480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3" name="Улыбающееся лицо 12"/>
          <p:cNvSpPr/>
          <p:nvPr/>
        </p:nvSpPr>
        <p:spPr>
          <a:xfrm>
            <a:off x="5562600" y="46482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0" name="Улыбающееся лицо 9"/>
          <p:cNvSpPr/>
          <p:nvPr/>
        </p:nvSpPr>
        <p:spPr>
          <a:xfrm>
            <a:off x="7086600" y="44958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>
            <a:hlinkClick r:id="rId4" action="ppaction://hlinksldjump"/>
          </p:cNvPr>
          <p:cNvSpPr/>
          <p:nvPr/>
        </p:nvSpPr>
        <p:spPr>
          <a:xfrm>
            <a:off x="5791200" y="685800"/>
            <a:ext cx="23622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ПРОВЕРЯЕМ…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БАЛЛА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8400" y="1066800"/>
            <a:ext cx="4419600" cy="8382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ПРОВЕРЯЕМ СЕБЯ!</a:t>
            </a:r>
            <a:endParaRPr lang="ru-RU" dirty="0"/>
          </a:p>
        </p:txBody>
      </p:sp>
      <p:pic>
        <p:nvPicPr>
          <p:cNvPr id="4" name="Picture 5" descr="C:\Users\Dmitry\Desktop\s1200 - копия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3886200" cy="4381702"/>
          </a:xfrm>
          <a:prstGeom prst="rect">
            <a:avLst/>
          </a:prstGeom>
          <a:noFill/>
        </p:spPr>
      </p:pic>
      <p:pic>
        <p:nvPicPr>
          <p:cNvPr id="5" name="Picture 2" descr="http://kamkrai-shkola1.ru/wp-content/uploads/2017/12/%D1%81%D0%B2%D0%B5%D1%82%D0%BE%D1%84%D0%BE%D1%80_resul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4267200"/>
            <a:ext cx="1447800" cy="211873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3352800"/>
            <a:ext cx="2186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"Техническое обслуживание автомобилей"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38400" y="3429000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"Автозаправочная станция"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90800" y="5943600"/>
            <a:ext cx="1850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"Пункт питания"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8200" y="5943600"/>
            <a:ext cx="1855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"Питьевая вода"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19201"/>
            <a:ext cx="7467600" cy="76199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В течении 30 секунд запомните как можно больше знаков и назовите их.</a:t>
            </a:r>
            <a:endParaRPr lang="ru-RU" dirty="0"/>
          </a:p>
        </p:txBody>
      </p:sp>
      <p:pic>
        <p:nvPicPr>
          <p:cNvPr id="3078" name="Picture 6" descr="https://city-yaroslavl.ru/upload/iblock/edd/traffic_sign_6617_960_720_768x68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1" y="2286000"/>
            <a:ext cx="1523999" cy="1359296"/>
          </a:xfrm>
          <a:prstGeom prst="rect">
            <a:avLst/>
          </a:prstGeom>
          <a:noFill/>
        </p:spPr>
      </p:pic>
      <p:pic>
        <p:nvPicPr>
          <p:cNvPr id="3080" name="Picture 8" descr="https://upload.wikimedia.org/wikipedia/commons/thumb/1/14/UK_traffic_sign_555.svg/720px-UK_traffic_sign_555.sv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2895600"/>
            <a:ext cx="1552755" cy="1371600"/>
          </a:xfrm>
          <a:prstGeom prst="rect">
            <a:avLst/>
          </a:prstGeom>
          <a:noFill/>
        </p:spPr>
      </p:pic>
      <p:pic>
        <p:nvPicPr>
          <p:cNvPr id="3082" name="Picture 10" descr="https://ds05.infourok.ru/uploads/ex/10fc/0003454b-80748b61/9/hello_html_26e54d7f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1371600" cy="1371600"/>
          </a:xfrm>
          <a:prstGeom prst="rect">
            <a:avLst/>
          </a:prstGeom>
          <a:noFill/>
        </p:spPr>
      </p:pic>
      <p:pic>
        <p:nvPicPr>
          <p:cNvPr id="3084" name="Picture 12" descr="http://nevaznak.com/media/images/68d3e6f4f1459561ad6a5de6698f1734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2514600"/>
            <a:ext cx="968962" cy="1447800"/>
          </a:xfrm>
          <a:prstGeom prst="rect">
            <a:avLst/>
          </a:prstGeom>
          <a:noFill/>
        </p:spPr>
      </p:pic>
      <p:pic>
        <p:nvPicPr>
          <p:cNvPr id="3086" name="Picture 14" descr="https://www.vectorportal.com/img_novi/camping-site(1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1676400" cy="1676400"/>
          </a:xfrm>
          <a:prstGeom prst="rect">
            <a:avLst/>
          </a:prstGeom>
          <a:noFill/>
        </p:spPr>
      </p:pic>
      <p:pic>
        <p:nvPicPr>
          <p:cNvPr id="3088" name="Picture 16" descr="http://www.egeteka.ru/upload/medialibrary/b66/b665b02a81c29d70c173f5328259b8d6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4724400"/>
            <a:ext cx="1314994" cy="1295400"/>
          </a:xfrm>
          <a:prstGeom prst="rect">
            <a:avLst/>
          </a:prstGeom>
          <a:noFill/>
        </p:spPr>
      </p:pic>
      <p:pic>
        <p:nvPicPr>
          <p:cNvPr id="3090" name="Picture 18" descr="https://upload.wikimedia.org/wikipedia/commons/thumb/f/f4/Baustelle.svg/700px-Baustelle.svg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1827308" cy="1600200"/>
          </a:xfrm>
          <a:prstGeom prst="rect">
            <a:avLst/>
          </a:prstGeom>
          <a:noFill/>
        </p:spPr>
      </p:pic>
      <p:pic>
        <p:nvPicPr>
          <p:cNvPr id="3092" name="Picture 20" descr="http://severnoebutovomedia.ru/upload/medialibrary/634/634f4207b1ae8045132c8297b2f6c5b6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429000"/>
            <a:ext cx="1447800" cy="1282961"/>
          </a:xfrm>
          <a:prstGeom prst="rect">
            <a:avLst/>
          </a:prstGeom>
          <a:noFill/>
        </p:spPr>
      </p:pic>
      <p:pic>
        <p:nvPicPr>
          <p:cNvPr id="3094" name="Picture 22" descr="http://maminsite.ru/school.files/school18/rest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4800600"/>
            <a:ext cx="1085850" cy="1447800"/>
          </a:xfrm>
          <a:prstGeom prst="rect">
            <a:avLst/>
          </a:prstGeom>
          <a:noFill/>
        </p:spPr>
      </p:pic>
      <p:pic>
        <p:nvPicPr>
          <p:cNvPr id="3096" name="Picture 24" descr="https://cod44.ru/wp-content/uploads/2018/09/44677e830a48b9579a66c5597182a86a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4572000"/>
            <a:ext cx="1155192" cy="1219200"/>
          </a:xfrm>
          <a:prstGeom prst="rect">
            <a:avLst/>
          </a:prstGeom>
          <a:noFill/>
        </p:spPr>
      </p:pic>
      <p:pic>
        <p:nvPicPr>
          <p:cNvPr id="3098" name="Picture 26" descr="https://pbs.twimg.com/media/Dnn-O_TX0AEH4Rd.png:large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4495800"/>
            <a:ext cx="1524000" cy="1524000"/>
          </a:xfrm>
          <a:prstGeom prst="rect">
            <a:avLst/>
          </a:prstGeom>
          <a:noFill/>
        </p:spPr>
      </p:pic>
      <p:sp>
        <p:nvSpPr>
          <p:cNvPr id="19" name="Скругленный прямоугольник 18"/>
          <p:cNvSpPr/>
          <p:nvPr/>
        </p:nvSpPr>
        <p:spPr>
          <a:xfrm>
            <a:off x="838200" y="533400"/>
            <a:ext cx="19812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УБРАТЬ ФИГУРЫ</a:t>
            </a:r>
          </a:p>
        </p:txBody>
      </p:sp>
      <p:sp>
        <p:nvSpPr>
          <p:cNvPr id="21" name="Скругленный прямоугольник 20">
            <a:hlinkClick r:id="rId13" action="ppaction://hlinksldjump"/>
          </p:cNvPr>
          <p:cNvSpPr/>
          <p:nvPr/>
        </p:nvSpPr>
        <p:spPr>
          <a:xfrm>
            <a:off x="5943600" y="609600"/>
            <a:ext cx="22860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ПРОВЕРЯЕМ…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19201"/>
            <a:ext cx="7467600" cy="7619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ПРОВЕРЯЕМ СЕБЯ!</a:t>
            </a:r>
            <a:endParaRPr lang="ru-RU" dirty="0"/>
          </a:p>
        </p:txBody>
      </p:sp>
      <p:pic>
        <p:nvPicPr>
          <p:cNvPr id="3078" name="Picture 6" descr="https://city-yaroslavl.ru/upload/iblock/edd/traffic_sign_6617_960_720_768x68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1523999" cy="1359296"/>
          </a:xfrm>
          <a:prstGeom prst="rect">
            <a:avLst/>
          </a:prstGeom>
          <a:noFill/>
        </p:spPr>
      </p:pic>
      <p:pic>
        <p:nvPicPr>
          <p:cNvPr id="3080" name="Picture 8" descr="https://upload.wikimedia.org/wikipedia/commons/thumb/1/14/UK_traffic_sign_555.svg/720px-UK_traffic_sign_555.sv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3581400"/>
            <a:ext cx="1552755" cy="1371600"/>
          </a:xfrm>
          <a:prstGeom prst="rect">
            <a:avLst/>
          </a:prstGeom>
          <a:noFill/>
        </p:spPr>
      </p:pic>
      <p:pic>
        <p:nvPicPr>
          <p:cNvPr id="3082" name="Picture 10" descr="https://ds05.infourok.ru/uploads/ex/10fc/0003454b-80748b61/9/hello_html_26e54d7f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1752600"/>
            <a:ext cx="1371600" cy="1371600"/>
          </a:xfrm>
          <a:prstGeom prst="rect">
            <a:avLst/>
          </a:prstGeom>
          <a:noFill/>
        </p:spPr>
      </p:pic>
      <p:pic>
        <p:nvPicPr>
          <p:cNvPr id="3084" name="Picture 12" descr="http://nevaznak.com/media/images/68d3e6f4f1459561ad6a5de6698f1734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968962" cy="1447800"/>
          </a:xfrm>
          <a:prstGeom prst="rect">
            <a:avLst/>
          </a:prstGeom>
          <a:noFill/>
        </p:spPr>
      </p:pic>
      <p:pic>
        <p:nvPicPr>
          <p:cNvPr id="3086" name="Picture 14" descr="https://www.vectorportal.com/img_novi/camping-site(1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1676400" cy="1676400"/>
          </a:xfrm>
          <a:prstGeom prst="rect">
            <a:avLst/>
          </a:prstGeom>
          <a:noFill/>
        </p:spPr>
      </p:pic>
      <p:pic>
        <p:nvPicPr>
          <p:cNvPr id="3088" name="Picture 16" descr="http://www.egeteka.ru/upload/medialibrary/b66/b665b02a81c29d70c173f5328259b8d6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4724400"/>
            <a:ext cx="1314994" cy="1295400"/>
          </a:xfrm>
          <a:prstGeom prst="rect">
            <a:avLst/>
          </a:prstGeom>
          <a:noFill/>
        </p:spPr>
      </p:pic>
      <p:pic>
        <p:nvPicPr>
          <p:cNvPr id="3090" name="Picture 18" descr="https://upload.wikimedia.org/wikipedia/commons/thumb/f/f4/Baustelle.svg/700px-Baustelle.svg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609600"/>
            <a:ext cx="1827308" cy="1600200"/>
          </a:xfrm>
          <a:prstGeom prst="rect">
            <a:avLst/>
          </a:prstGeom>
          <a:noFill/>
        </p:spPr>
      </p:pic>
      <p:pic>
        <p:nvPicPr>
          <p:cNvPr id="3092" name="Picture 20" descr="http://severnoebutovomedia.ru/upload/medialibrary/634/634f4207b1ae8045132c8297b2f6c5b6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1447800" cy="1282961"/>
          </a:xfrm>
          <a:prstGeom prst="rect">
            <a:avLst/>
          </a:prstGeom>
          <a:noFill/>
        </p:spPr>
      </p:pic>
      <p:pic>
        <p:nvPicPr>
          <p:cNvPr id="3094" name="Picture 22" descr="http://maminsite.ru/school.files/school18/rest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4495800"/>
            <a:ext cx="1085850" cy="1447800"/>
          </a:xfrm>
          <a:prstGeom prst="rect">
            <a:avLst/>
          </a:prstGeom>
          <a:noFill/>
        </p:spPr>
      </p:pic>
      <p:pic>
        <p:nvPicPr>
          <p:cNvPr id="3096" name="Picture 24" descr="https://cod44.ru/wp-content/uploads/2018/09/44677e830a48b9579a66c5597182a86a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5105400"/>
            <a:ext cx="1155192" cy="1219200"/>
          </a:xfrm>
          <a:prstGeom prst="rect">
            <a:avLst/>
          </a:prstGeom>
          <a:noFill/>
        </p:spPr>
      </p:pic>
      <p:pic>
        <p:nvPicPr>
          <p:cNvPr id="3098" name="Picture 26" descr="https://pbs.twimg.com/media/Dnn-O_TX0AEH4Rd.png:large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590800"/>
            <a:ext cx="1524000" cy="1524000"/>
          </a:xfrm>
          <a:prstGeom prst="rect">
            <a:avLst/>
          </a:prstGeom>
          <a:noFill/>
        </p:spPr>
      </p:pic>
      <p:pic>
        <p:nvPicPr>
          <p:cNvPr id="20" name="Picture 2" descr="http://kamkrai-shkola1.ru/wp-content/uploads/2017/12/%D1%81%D0%B2%D0%B5%D1%82%D0%BE%D1%84%D0%BE%D1%80_result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4739269"/>
            <a:ext cx="1447800" cy="2118731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438400" y="4953000"/>
            <a:ext cx="266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"Выезд на набережную"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019800" y="2133600"/>
            <a:ext cx="2276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"Дорожные работы"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219200" y="2362200"/>
            <a:ext cx="945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"Затор"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886200" y="3124200"/>
            <a:ext cx="2609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"Движение запрещено"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4648200"/>
            <a:ext cx="2039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"Въезд запрещен"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791200" y="4038600"/>
            <a:ext cx="2593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"Остановка запрещена"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62000" y="5943600"/>
            <a:ext cx="378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"Движение пешеходов запрещено"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667000" y="1676400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"Жилая зона"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267200" y="6488668"/>
            <a:ext cx="3488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"Парковка (парковочное место)"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143000" y="4267200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"Кемпинг"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477000" y="5943600"/>
            <a:ext cx="1785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"Место отдыха"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90800"/>
            <a:ext cx="8229600" cy="1143000"/>
          </a:xfrm>
        </p:spPr>
        <p:txBody>
          <a:bodyPr/>
          <a:lstStyle/>
          <a:p>
            <a:r>
              <a:rPr lang="ru-RU" dirty="0" smtClean="0"/>
              <a:t>ПОДВЕДЕНИЕ ИТОГОВ!</a:t>
            </a:r>
            <a:endParaRPr lang="ru-RU" dirty="0"/>
          </a:p>
        </p:txBody>
      </p:sp>
      <p:pic>
        <p:nvPicPr>
          <p:cNvPr id="31746" name="Picture 2" descr="https://dmdou8.edumsko.ru/uploads/2000/1584/section/91986/folder_9/torcida-de-smileys_476.gif?147938589653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286625" cy="1295400"/>
          </a:xfrm>
          <a:prstGeom prst="rect">
            <a:avLst/>
          </a:prstGeom>
          <a:noFill/>
        </p:spPr>
      </p:pic>
      <p:pic>
        <p:nvPicPr>
          <p:cNvPr id="31748" name="Picture 4" descr="https://dmdou8.edumsko.ru/uploads/2000/1584/section/91986/folder_9/torcida-de-smileys_476.gif?147938589653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581400"/>
            <a:ext cx="7486650" cy="1330960"/>
          </a:xfrm>
          <a:prstGeom prst="rect">
            <a:avLst/>
          </a:prstGeom>
          <a:noFill/>
        </p:spPr>
      </p:pic>
      <p:pic>
        <p:nvPicPr>
          <p:cNvPr id="6" name="Picture 2" descr="http://kamkrai-shkola1.ru/wp-content/uploads/2017/12/%D1%81%D0%B2%D0%B5%D1%82%D0%BE%D1%84%D0%BE%D1%80_resul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4419600"/>
            <a:ext cx="1447800" cy="211873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u-RU" b="1" dirty="0" smtClean="0"/>
              <a:t>Правила игры: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990600"/>
            <a:ext cx="7467600" cy="50593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/>
              <a:t>В третьем раунде </a:t>
            </a:r>
            <a:r>
              <a:rPr lang="ru-RU" sz="2400" dirty="0" smtClean="0"/>
              <a:t>три вопроса, время на размышление 30 секунд. За каждый верный ответ команда получает 3 балла.</a:t>
            </a:r>
          </a:p>
          <a:p>
            <a:pPr algn="ctr">
              <a:buNone/>
            </a:pPr>
            <a:r>
              <a:rPr lang="ru-RU" sz="2400" b="1" dirty="0" smtClean="0"/>
              <a:t>В четвёртом раунде </a:t>
            </a:r>
            <a:r>
              <a:rPr lang="ru-RU" sz="2400" dirty="0" smtClean="0"/>
              <a:t>играют капитаны команд. Капитан, чья команда набрала большее количество баллов - может выбрать первым «стоимость» вопроса. Первый правильно ответивший капитан команды – приносит своей команде указанное количество баллов и выбирает следующим.  Время на размышление для каждого вопроса- 30 секунд.</a:t>
            </a:r>
          </a:p>
          <a:p>
            <a:pPr algn="ctr">
              <a:buNone/>
            </a:pPr>
            <a:r>
              <a:rPr lang="ru-RU" sz="2400" dirty="0" smtClean="0"/>
              <a:t>Побеждает команда набравшая большее количество очков за всю игру.</a:t>
            </a:r>
          </a:p>
          <a:p>
            <a:pPr algn="ctr">
              <a:buNone/>
            </a:pPr>
            <a:r>
              <a:rPr lang="ru-RU" sz="2400" dirty="0" smtClean="0"/>
              <a:t>Удачи!</a:t>
            </a:r>
            <a:endParaRPr lang="ru-RU" sz="2400" dirty="0"/>
          </a:p>
        </p:txBody>
      </p:sp>
      <p:pic>
        <p:nvPicPr>
          <p:cNvPr id="5" name="Picture 2" descr="http://kamkrai-shkola1.ru/wp-content/uploads/2017/12/%D1%81%D0%B2%D0%B5%D1%82%D0%BE%D1%84%D0%BE%D1%80_resul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960" y="4902820"/>
            <a:ext cx="1336040" cy="195518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Управление: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На каждом слайде в правом нижнем углу изображён светофор. Используйте его для перехода к следующему раунду игры (после прохождения текущего раунда) или для возврата к текущему раунду после прохождения заданий.</a:t>
            </a:r>
            <a:endParaRPr lang="ru-RU" dirty="0"/>
          </a:p>
        </p:txBody>
      </p:sp>
      <p:pic>
        <p:nvPicPr>
          <p:cNvPr id="4" name="Picture 2" descr="http://kamkrai-shkola1.ru/wp-content/uploads/2017/12/%D1%81%D0%B2%D0%B5%D1%82%D0%BE%D1%84%D0%BE%D1%80_resul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4343400"/>
            <a:ext cx="1447800" cy="211873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ПЕРВЫЙ РАУНД</a:t>
            </a:r>
            <a:endParaRPr lang="ru-RU" b="1" dirty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2895600" y="1524000"/>
            <a:ext cx="342900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ВОПРОС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2895600" y="2743200"/>
            <a:ext cx="342900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 ВОПРОС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2895600" y="3962400"/>
            <a:ext cx="342900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 ВОПРОС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://kamkrai-shkola1.ru/wp-content/uploads/2017/12/%D1%81%D0%B2%D0%B5%D1%82%D0%BE%D1%84%D0%BE%D1%80_result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4191000"/>
            <a:ext cx="1447800" cy="211873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391400" cy="22098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Какой из этих знаков обозначает отделённый от проезжей части и тротуара элемент дороги (либо отдельная дорога), предназначенный для движения велосипедистов? Назовите этот знак. </a:t>
            </a:r>
            <a:endParaRPr lang="ru-RU" sz="2800" dirty="0"/>
          </a:p>
        </p:txBody>
      </p:sp>
      <p:pic>
        <p:nvPicPr>
          <p:cNvPr id="1029" name="Picture 5" descr="C:\Users\Юлия\Desktop\Roadsign-Cycle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191000"/>
            <a:ext cx="1855787" cy="1855787"/>
          </a:xfrm>
          <a:prstGeom prst="rect">
            <a:avLst/>
          </a:prstGeom>
          <a:noFill/>
        </p:spPr>
      </p:pic>
      <p:pic>
        <p:nvPicPr>
          <p:cNvPr id="1033" name="Picture 9" descr="https://ds05.infourok.ru/uploads/ex/0f20/0003cc27-187673c2/hello_html_7519bf2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4267200"/>
            <a:ext cx="2057400" cy="1828800"/>
          </a:xfrm>
          <a:prstGeom prst="rect">
            <a:avLst/>
          </a:prstGeom>
          <a:noFill/>
        </p:spPr>
      </p:pic>
      <p:pic>
        <p:nvPicPr>
          <p:cNvPr id="1035" name="Picture 11" descr="https://fabrikaznakov.com.ua/wp-content/uploads/4.13_b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4191000"/>
            <a:ext cx="1905000" cy="1905000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5257800" y="3276600"/>
            <a:ext cx="2971800" cy="838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Велосипедная дорожка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://kamkrai-shkola1.ru/wp-content/uploads/2017/12/%D1%81%D0%B2%D0%B5%D1%82%D0%BE%D1%84%D0%BE%D1%80_result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4293220"/>
            <a:ext cx="1752600" cy="256478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239236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Как называется и каким знаком обозначается обустроенная или приспособленная для движения пешеходов полоса земли либо поверхность искусственного сооружения?</a:t>
            </a:r>
            <a:endParaRPr lang="ru-RU" sz="2800" dirty="0"/>
          </a:p>
        </p:txBody>
      </p:sp>
      <p:pic>
        <p:nvPicPr>
          <p:cNvPr id="17410" name="Picture 2" descr="https://fabrikaznakov.com.ua/wp-content/uploads/4.13_b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4267200"/>
            <a:ext cx="1828800" cy="1828800"/>
          </a:xfrm>
          <a:prstGeom prst="rect">
            <a:avLst/>
          </a:prstGeom>
          <a:noFill/>
        </p:spPr>
      </p:pic>
      <p:pic>
        <p:nvPicPr>
          <p:cNvPr id="17412" name="Picture 4" descr="https://avatars.mds.yandex.net/get-pdb/1209255/24063aa7-2889-445b-b6e2-2d625020533f/s1200?webp=fals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4343400"/>
            <a:ext cx="1600200" cy="1600200"/>
          </a:xfrm>
          <a:prstGeom prst="rect">
            <a:avLst/>
          </a:prstGeom>
          <a:noFill/>
        </p:spPr>
      </p:pic>
      <p:pic>
        <p:nvPicPr>
          <p:cNvPr id="17414" name="Picture 6" descr="https://fs00.infourok.ru/images/doc/262/267188/hello_html_m2a94577d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4341321"/>
            <a:ext cx="1752600" cy="1720734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838200" y="3429000"/>
            <a:ext cx="2971800" cy="838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Пешеходная дорожка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Picture 2" descr="http://kamkrai-shkola1.ru/wp-content/uploads/2017/12/%D1%81%D0%B2%D0%B5%D1%82%D0%BE%D1%84%D0%BE%D1%80_result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4521820"/>
            <a:ext cx="1596390" cy="233618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543800" cy="18288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Какой знак обозначает участок проезжей части выделенный для движения пешеходов через дорогу? Назовите его. </a:t>
            </a:r>
            <a:endParaRPr lang="ru-RU" sz="3200" dirty="0"/>
          </a:p>
        </p:txBody>
      </p:sp>
      <p:pic>
        <p:nvPicPr>
          <p:cNvPr id="4" name="Picture 4" descr="https://avatars.mds.yandex.net/get-pdb/1209255/24063aa7-2889-445b-b6e2-2d625020533f/s1200?webp=fal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4419600"/>
            <a:ext cx="1600200" cy="1600200"/>
          </a:xfrm>
          <a:prstGeom prst="rect">
            <a:avLst/>
          </a:prstGeom>
          <a:noFill/>
        </p:spPr>
      </p:pic>
      <p:pic>
        <p:nvPicPr>
          <p:cNvPr id="5" name="Picture 6" descr="https://fs00.infourok.ru/images/doc/262/267188/hello_html_m2a94577d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4343400"/>
            <a:ext cx="1752600" cy="1720734"/>
          </a:xfrm>
          <a:prstGeom prst="rect">
            <a:avLst/>
          </a:prstGeom>
          <a:noFill/>
        </p:spPr>
      </p:pic>
      <p:pic>
        <p:nvPicPr>
          <p:cNvPr id="18434" name="Picture 2" descr="https://freepngimg.com/download/machine/49889-9-construction-png-download-fre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5372" y="4267200"/>
            <a:ext cx="2001827" cy="17526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124200" y="3505200"/>
            <a:ext cx="2971800" cy="838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Пешеходный переход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Picture 2" descr="http://kamkrai-shkola1.ru/wp-content/uploads/2017/12/%D1%81%D0%B2%D0%B5%D1%82%D0%BE%D1%84%D0%BE%D1%80_result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4495800"/>
            <a:ext cx="1614170" cy="23622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ВТОРОЙ РАУНД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9200" y="2895600"/>
            <a:ext cx="342900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БЕРЕГИСЬ АВТОМОБИЛЯ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9200" y="1524000"/>
            <a:ext cx="342900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ДОРОГУ ПЕШЕХОДУ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4953000" y="1524000"/>
            <a:ext cx="762000" cy="838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 балл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6096000" y="1524000"/>
            <a:ext cx="838200" cy="838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 балла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5029200" y="2895600"/>
            <a:ext cx="762000" cy="838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 балл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>
            <a:hlinkClick r:id="rId5" action="ppaction://hlinksldjump"/>
          </p:cNvPr>
          <p:cNvSpPr/>
          <p:nvPr/>
        </p:nvSpPr>
        <p:spPr>
          <a:xfrm>
            <a:off x="6096000" y="2895600"/>
            <a:ext cx="838200" cy="838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 балла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167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7162800" y="1524000"/>
            <a:ext cx="838200" cy="838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 балла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>
            <a:hlinkClick r:id="rId7" action="ppaction://hlinksldjump"/>
          </p:cNvPr>
          <p:cNvSpPr/>
          <p:nvPr/>
        </p:nvSpPr>
        <p:spPr>
          <a:xfrm>
            <a:off x="7162800" y="2895600"/>
            <a:ext cx="838200" cy="838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 балла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" name="Picture 2" descr="http://kamkrai-shkola1.ru/wp-content/uploads/2017/12/%D1%81%D0%B2%D0%B5%D1%82%D0%BE%D1%84%D0%BE%D1%80_result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4191000"/>
            <a:ext cx="1447800" cy="211873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2349376</TotalTime>
  <Words>853</Words>
  <Application>Microsoft Office PowerPoint</Application>
  <PresentationFormat>Экран (4:3)</PresentationFormat>
  <Paragraphs>123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Брейн-ринг  по  правилам дорожного движения</vt:lpstr>
      <vt:lpstr>Правила игры:</vt:lpstr>
      <vt:lpstr>Правила игры:</vt:lpstr>
      <vt:lpstr>Управление:</vt:lpstr>
      <vt:lpstr>ПЕРВЫЙ РАУНД</vt:lpstr>
      <vt:lpstr>Какой из этих знаков обозначает отделённый от проезжей части и тротуара элемент дороги (либо отдельная дорога), предназначенный для движения велосипедистов? Назовите этот знак. </vt:lpstr>
      <vt:lpstr>Как называется и каким знаком обозначается обустроенная или приспособленная для движения пешеходов полоса земли либо поверхность искусственного сооружения?</vt:lpstr>
      <vt:lpstr>Какой знак обозначает участок проезжей части выделенный для движения пешеходов через дорогу? Назовите его. </vt:lpstr>
      <vt:lpstr>ВТОРОЙ РАУНД</vt:lpstr>
      <vt:lpstr>ДОРОГУ ПЕШЕХОДУ 1 БАЛЛ</vt:lpstr>
      <vt:lpstr>ДОРОГУ ПЕШЕХОДУ 2 БАЛЛА</vt:lpstr>
      <vt:lpstr>ДОРОГУ ПЕШЕХОДУ 3 БАЛЛА</vt:lpstr>
      <vt:lpstr>БЕРЕГИСЬ АВТОМОБИЛЯ 1 БАЛЛ</vt:lpstr>
      <vt:lpstr>БЕРЕГИСЬ АВТОМОБИЛЯ 2 БАЛЛА</vt:lpstr>
      <vt:lpstr>БЕРЕГИСЬ АВТОМОБИЛЯ 3 БАЛЛА</vt:lpstr>
      <vt:lpstr>ТРЕТИЙ РАУНД</vt:lpstr>
      <vt:lpstr>ПЕРВЫЙ ВОПРОС</vt:lpstr>
      <vt:lpstr>ВТОРОЙ ВОПРОС</vt:lpstr>
      <vt:lpstr>ТРЕТИЙ ВОПРОС</vt:lpstr>
      <vt:lpstr>ИГРА КАПИТАНОВ</vt:lpstr>
      <vt:lpstr>3 БАЛЛА</vt:lpstr>
      <vt:lpstr>4 БАЛЛА</vt:lpstr>
      <vt:lpstr>4 БАЛЛА </vt:lpstr>
      <vt:lpstr>5 БАЛЛОВ</vt:lpstr>
      <vt:lpstr>5 БАЛЛОВ</vt:lpstr>
      <vt:lpstr>ПОДВЕДЕНИЕ ИТОГОВ!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</dc:creator>
  <cp:lastModifiedBy>Татьяна Копылова</cp:lastModifiedBy>
  <cp:revision>61</cp:revision>
  <dcterms:created xsi:type="dcterms:W3CDTF">2019-01-26T08:45:16Z</dcterms:created>
  <dcterms:modified xsi:type="dcterms:W3CDTF">2019-06-04T01:55:27Z</dcterms:modified>
</cp:coreProperties>
</file>