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506" r:id="rId2"/>
    <p:sldId id="509" r:id="rId3"/>
    <p:sldId id="507" r:id="rId4"/>
    <p:sldId id="511" r:id="rId5"/>
    <p:sldId id="505" r:id="rId6"/>
    <p:sldId id="543" r:id="rId7"/>
    <p:sldId id="541" r:id="rId8"/>
    <p:sldId id="542" r:id="rId9"/>
    <p:sldId id="545" r:id="rId10"/>
    <p:sldId id="544" r:id="rId11"/>
    <p:sldId id="546" r:id="rId12"/>
    <p:sldId id="547" r:id="rId13"/>
    <p:sldId id="279" r:id="rId14"/>
    <p:sldId id="512" r:id="rId15"/>
    <p:sldId id="513" r:id="rId16"/>
    <p:sldId id="515" r:id="rId17"/>
    <p:sldId id="514" r:id="rId18"/>
    <p:sldId id="329" r:id="rId19"/>
    <p:sldId id="517" r:id="rId20"/>
    <p:sldId id="516" r:id="rId21"/>
    <p:sldId id="519" r:id="rId22"/>
    <p:sldId id="520" r:id="rId23"/>
    <p:sldId id="521" r:id="rId24"/>
    <p:sldId id="524" r:id="rId25"/>
    <p:sldId id="523" r:id="rId26"/>
    <p:sldId id="527" r:id="rId27"/>
    <p:sldId id="525" r:id="rId28"/>
    <p:sldId id="528" r:id="rId29"/>
    <p:sldId id="530" r:id="rId30"/>
    <p:sldId id="526" r:id="rId31"/>
    <p:sldId id="531" r:id="rId32"/>
    <p:sldId id="522" r:id="rId33"/>
    <p:sldId id="532" r:id="rId34"/>
    <p:sldId id="533" r:id="rId35"/>
    <p:sldId id="534" r:id="rId36"/>
    <p:sldId id="536" r:id="rId37"/>
    <p:sldId id="537" r:id="rId38"/>
    <p:sldId id="539" r:id="rId39"/>
    <p:sldId id="535" r:id="rId40"/>
    <p:sldId id="538" r:id="rId41"/>
    <p:sldId id="540" r:id="rId42"/>
    <p:sldId id="518" r:id="rId43"/>
    <p:sldId id="497" r:id="rId44"/>
    <p:sldId id="529" r:id="rId45"/>
    <p:sldId id="257" r:id="rId46"/>
    <p:sldId id="346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80000"/>
    <a:srgbClr val="683104"/>
    <a:srgbClr val="407739"/>
    <a:srgbClr val="21A72E"/>
    <a:srgbClr val="5D380F"/>
    <a:srgbClr val="C05B08"/>
    <a:srgbClr val="FF6600"/>
    <a:srgbClr val="BC5908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kscape.ru.uptodown.com/windows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Relationship Id="rId9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Relationship Id="rId9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nkscape-guide.narod.ru/content/ink-guide-total.html" TargetMode="External"/><Relationship Id="rId7" Type="http://schemas.openxmlformats.org/officeDocument/2006/relationships/hyperlink" Target="https://enascor.ru/instrumenty-inkscape/" TargetMode="External"/><Relationship Id="rId2" Type="http://schemas.openxmlformats.org/officeDocument/2006/relationships/hyperlink" Target="http://inkscape.paint-net.ru/?id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ascor.ru/uroki-inkscape/" TargetMode="External"/><Relationship Id="rId5" Type="http://schemas.openxmlformats.org/officeDocument/2006/relationships/hyperlink" Target="http://inkscape.paint-net.ru/?id=3" TargetMode="External"/><Relationship Id="rId4" Type="http://schemas.openxmlformats.org/officeDocument/2006/relationships/hyperlink" Target="https://losst.ru/kak-polzovatsya-inkscap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593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Черилова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Ксения Алексеевна, МБДОУ №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6191250" cy="436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439" y="1412776"/>
            <a:ext cx="61912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Афанасьева Валентина Викторовна, МБДОУ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1" y="20026"/>
            <a:ext cx="6191250" cy="4381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048" y="1567780"/>
            <a:ext cx="6191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18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Яковлева Наталья Викторовна,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6667500" cy="472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5375"/>
            <a:ext cx="32575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18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Яковлева Наталья Викторовна,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6667500" cy="472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2286"/>
            <a:ext cx="32575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538" y="1340768"/>
            <a:ext cx="9126462" cy="37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и обработка рисунков</a:t>
            </a:r>
            <a:endParaRPr lang="en-US" sz="4400" dirty="0" smtClean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редакторе векторной графики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Inkscape</a:t>
            </a:r>
            <a:r>
              <a:rPr lang="ru-RU" sz="4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lang="ru-RU" sz="4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Способ представления объектов и изображений в компьютерной графике, основанный на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математическом описании элементарных геометрических объектов</a:t>
            </a:r>
            <a:r>
              <a:rPr lang="ru-RU" sz="2600" dirty="0"/>
              <a:t>, обычно называемых примитивами, </a:t>
            </a:r>
            <a:endParaRPr lang="ru-RU" sz="2600" dirty="0" smtClean="0"/>
          </a:p>
          <a:p>
            <a:r>
              <a:rPr lang="ru-RU" sz="2600" dirty="0" smtClean="0"/>
              <a:t>таких </a:t>
            </a:r>
            <a:r>
              <a:rPr lang="ru-RU" sz="2600" dirty="0"/>
              <a:t>как: точки, линии, сплайны, кривые Безье, круги и окружности, многоугольники.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7353" y="-27384"/>
            <a:ext cx="3622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 графика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04542"/>
            <a:ext cx="28575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652" y="3584029"/>
            <a:ext cx="2857500" cy="2581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087" y="3004542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72" y="557391"/>
            <a:ext cx="86864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Основным </a:t>
            </a:r>
            <a:r>
              <a:rPr lang="ru-RU" sz="2800" dirty="0"/>
              <a:t>объектом векторной графики является линия. В некоторых редакторах ее называют </a:t>
            </a:r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кривой</a:t>
            </a:r>
            <a:r>
              <a:rPr lang="ru-RU" sz="2800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или </a:t>
            </a:r>
            <a:r>
              <a:rPr lang="ru-RU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контуром</a:t>
            </a:r>
            <a:r>
              <a:rPr lang="ru-RU" sz="2800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path</a:t>
            </a:r>
            <a:r>
              <a:rPr lang="ru-RU" sz="2800" b="1" dirty="0"/>
              <a:t>). </a:t>
            </a:r>
            <a:r>
              <a:rPr lang="ru-RU" sz="2800" dirty="0" smtClean="0"/>
              <a:t>При </a:t>
            </a:r>
            <a:r>
              <a:rPr lang="ru-RU" sz="2800" dirty="0"/>
              <a:t>этом прямая (</a:t>
            </a:r>
            <a:r>
              <a:rPr lang="ru-RU" sz="2800" dirty="0" err="1"/>
              <a:t>line</a:t>
            </a:r>
            <a:r>
              <a:rPr lang="ru-RU" sz="2800" dirty="0"/>
              <a:t>) рассматривается как частный случай кривой. 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2. Каждый векторный контур может иметь две или более опорных точек (узлов). В некоторых редакторах их называют узлами (</a:t>
            </a:r>
            <a:r>
              <a:rPr lang="ru-RU" sz="2800" dirty="0" err="1" smtClean="0"/>
              <a:t>nodes</a:t>
            </a:r>
            <a:r>
              <a:rPr lang="ru-RU" sz="2800" dirty="0" smtClean="0"/>
              <a:t>).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77353" y="-27384"/>
            <a:ext cx="3622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 графика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14" y="5173563"/>
            <a:ext cx="2857500" cy="847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14" y="2343150"/>
            <a:ext cx="2857500" cy="1085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883" y="5048804"/>
            <a:ext cx="630914" cy="548621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4621279" y="4869160"/>
            <a:ext cx="2117585" cy="304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584" y="2400300"/>
            <a:ext cx="3333750" cy="10287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5083075"/>
            <a:ext cx="3333750" cy="10287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02610" y="5229200"/>
            <a:ext cx="616074" cy="454721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563888" y="4869160"/>
            <a:ext cx="864096" cy="4568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72" y="548680"/>
            <a:ext cx="86864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</a:t>
            </a:r>
            <a:r>
              <a:rPr lang="ru-RU" sz="2800" dirty="0"/>
              <a:t>. Элемент векторного контура, заключенный между двумя опорными точками (узлами), называется сегментом векторного контура. </a:t>
            </a:r>
            <a:endParaRPr lang="ru-RU" sz="2800" dirty="0" smtClean="0"/>
          </a:p>
          <a:p>
            <a:r>
              <a:rPr lang="ru-RU" sz="2800" dirty="0" smtClean="0"/>
              <a:t>Форму </a:t>
            </a:r>
            <a:r>
              <a:rPr lang="ru-RU" sz="2800" dirty="0"/>
              <a:t>векторного контура изменяют перемещением опорных точек (узлов), изменением их свойств, добавлением новых опорных точек или удалением части опорных точек векторного контура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7353" y="-27384"/>
            <a:ext cx="3622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 графика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72" y="4023114"/>
            <a:ext cx="4140000" cy="1926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618" y="4023114"/>
            <a:ext cx="4140000" cy="192616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563888" y="3657223"/>
            <a:ext cx="864096" cy="1328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617" y="3930590"/>
            <a:ext cx="4140000" cy="192616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427984" y="3657223"/>
            <a:ext cx="3528392" cy="1328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126" y="555491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4. Векторный контур может быть открытым или </a:t>
            </a:r>
            <a:r>
              <a:rPr lang="ru-RU" sz="2600" dirty="0" smtClean="0"/>
              <a:t>замкнутым.</a:t>
            </a:r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/>
          </a:p>
          <a:p>
            <a:r>
              <a:rPr lang="ru-RU" sz="2600" dirty="0" smtClean="0"/>
              <a:t>Если </a:t>
            </a:r>
            <a:r>
              <a:rPr lang="ru-RU" sz="2600" dirty="0"/>
              <a:t>последняя опорная точка (узел) векторного контура одновременно является и его первой </a:t>
            </a:r>
            <a:r>
              <a:rPr lang="ru-RU" sz="2600" dirty="0" smtClean="0"/>
              <a:t>точкой (простого геометрического совпадения этих точек недостаточно), </a:t>
            </a:r>
            <a:r>
              <a:rPr lang="ru-RU" sz="2600" dirty="0"/>
              <a:t>то векторный контур считается замкнутым. В противном случае он открыт. </a:t>
            </a:r>
            <a:endParaRPr lang="ru-RU" sz="2600" dirty="0" smtClean="0"/>
          </a:p>
          <a:p>
            <a:r>
              <a:rPr lang="ru-RU" sz="2600" dirty="0" smtClean="0"/>
              <a:t>5</a:t>
            </a:r>
            <a:r>
              <a:rPr lang="ru-RU" sz="2600" dirty="0"/>
              <a:t>. Векторный контур является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элементарным графическим объектом</a:t>
            </a:r>
            <a:r>
              <a:rPr lang="ru-RU" sz="2600" dirty="0"/>
              <a:t>. Из контуров можно создавать новые объекты или их группы. С несколькими контурами можно выполнить операции группирования, комбинирования и объединения.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7353" y="-27384"/>
            <a:ext cx="3622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 графика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980630"/>
            <a:ext cx="628650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391" y="1049653"/>
            <a:ext cx="5223357" cy="15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5" y="620688"/>
            <a:ext cx="892899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/>
              <a:t>Свободно распространяемый векторный графический редактор, удобен для создания как художественных, так и технических иллюстраций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Программу можно скачать с сайта</a:t>
            </a:r>
            <a:endParaRPr lang="ru-RU" sz="2800" dirty="0"/>
          </a:p>
          <a:p>
            <a:r>
              <a:rPr lang="en-US" sz="2700" dirty="0">
                <a:hlinkClick r:id="rId3"/>
              </a:rPr>
              <a:t>https://</a:t>
            </a:r>
            <a:r>
              <a:rPr lang="en-US" sz="2700" dirty="0" smtClean="0">
                <a:hlinkClick r:id="rId3"/>
              </a:rPr>
              <a:t>inkscape.ru.uptodown.com/windows/download</a:t>
            </a:r>
            <a:r>
              <a:rPr lang="ru-RU" sz="2700" dirty="0" smtClean="0"/>
              <a:t> </a:t>
            </a: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-2738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векторной </a:t>
            </a:r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 «</a:t>
            </a:r>
            <a:r>
              <a:rPr lang="ru-RU" sz="3200" dirty="0" err="1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Inkscape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nkscape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251" y="3452291"/>
            <a:ext cx="1825625" cy="1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80" y="2852068"/>
            <a:ext cx="6493572" cy="357146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71600" y="4293096"/>
            <a:ext cx="1296144" cy="79706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программы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48680"/>
            <a:ext cx="8874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400" dirty="0" smtClean="0"/>
              <a:t>Главное </a:t>
            </a:r>
            <a:r>
              <a:rPr lang="ru-RU" sz="2400" dirty="0"/>
              <a:t>меню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400" dirty="0" smtClean="0"/>
              <a:t>Панель инструментов </a:t>
            </a:r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400" dirty="0" smtClean="0"/>
              <a:t>Контекстная </a:t>
            </a:r>
            <a:r>
              <a:rPr lang="ru-RU" sz="2400" dirty="0"/>
              <a:t>панель </a:t>
            </a:r>
            <a:r>
              <a:rPr lang="ru-RU" sz="2400" dirty="0" smtClean="0"/>
              <a:t>управления  </a:t>
            </a:r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ru-RU" sz="2400" dirty="0" smtClean="0"/>
              <a:t>Разметка</a:t>
            </a:r>
            <a:r>
              <a:rPr lang="ru-RU" sz="2400" dirty="0"/>
              <a:t>, линейки, направляющие </a:t>
            </a:r>
            <a:r>
              <a:rPr lang="ru-RU" sz="2400" dirty="0" smtClean="0"/>
              <a:t>и сетки</a:t>
            </a:r>
          </a:p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sz="2400" dirty="0" smtClean="0"/>
              <a:t>Панель параметров </a:t>
            </a:r>
            <a:r>
              <a:rPr lang="ru-RU" sz="2400" dirty="0"/>
              <a:t>прилипания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12" y="1727842"/>
            <a:ext cx="6984776" cy="444444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3704" y="6093296"/>
            <a:ext cx="8722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ru-RU" sz="2400" dirty="0" smtClean="0"/>
              <a:t>Окно инструментов  </a:t>
            </a:r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/>
              <a:t>Холст  </a:t>
            </a:r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ru-RU" sz="2400" dirty="0" smtClean="0"/>
              <a:t>Палитра  </a:t>
            </a:r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ru-RU" sz="2400" dirty="0" smtClean="0"/>
              <a:t>Строка </a:t>
            </a:r>
            <a:r>
              <a:rPr lang="ru-RU" sz="2400" dirty="0"/>
              <a:t>состояния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619672" y="1916832"/>
            <a:ext cx="468000" cy="1116072"/>
            <a:chOff x="1619672" y="1916832"/>
            <a:chExt cx="468000" cy="1116072"/>
          </a:xfrm>
        </p:grpSpPr>
        <p:cxnSp>
          <p:nvCxnSpPr>
            <p:cNvPr id="10" name="Прямая со стрелкой 9"/>
            <p:cNvCxnSpPr>
              <a:stCxn id="5" idx="0"/>
            </p:cNvCxnSpPr>
            <p:nvPr/>
          </p:nvCxnSpPr>
          <p:spPr>
            <a:xfrm flipH="1" flipV="1">
              <a:off x="1619672" y="1916832"/>
              <a:ext cx="234000" cy="648072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Овал 4"/>
            <p:cNvSpPr/>
            <p:nvPr/>
          </p:nvSpPr>
          <p:spPr>
            <a:xfrm>
              <a:off x="1619672" y="2564904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75236" y="1988840"/>
            <a:ext cx="468000" cy="1008111"/>
            <a:chOff x="2627784" y="2060849"/>
            <a:chExt cx="468000" cy="1008111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H="1" flipV="1">
              <a:off x="2627784" y="2060849"/>
              <a:ext cx="210164" cy="659172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27784" y="2600960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11760" y="2204864"/>
            <a:ext cx="468000" cy="1289221"/>
            <a:chOff x="2411760" y="2240868"/>
            <a:chExt cx="468000" cy="1289221"/>
          </a:xfrm>
        </p:grpSpPr>
        <p:sp>
          <p:nvSpPr>
            <p:cNvPr id="9" name="Овал 8"/>
            <p:cNvSpPr/>
            <p:nvPr/>
          </p:nvSpPr>
          <p:spPr>
            <a:xfrm>
              <a:off x="2411760" y="3062089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2517780" y="2240868"/>
              <a:ext cx="117000" cy="810239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930288" y="2648012"/>
            <a:ext cx="1026088" cy="573336"/>
            <a:chOff x="6930288" y="2648012"/>
            <a:chExt cx="1026088" cy="573336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V="1">
              <a:off x="7358503" y="2648012"/>
              <a:ext cx="597873" cy="313004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6930288" y="2753348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90205" y="2312943"/>
            <a:ext cx="473931" cy="1024317"/>
            <a:chOff x="5790205" y="2312943"/>
            <a:chExt cx="473931" cy="1024317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H="1" flipV="1">
              <a:off x="5790205" y="2312943"/>
              <a:ext cx="234000" cy="648072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5796136" y="2869260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76061" y="3804254"/>
            <a:ext cx="962651" cy="573336"/>
            <a:chOff x="1237823" y="4581128"/>
            <a:chExt cx="962651" cy="573336"/>
          </a:xfrm>
        </p:grpSpPr>
        <p:cxnSp>
          <p:nvCxnSpPr>
            <p:cNvPr id="32" name="Прямая со стрелкой 31"/>
            <p:cNvCxnSpPr/>
            <p:nvPr/>
          </p:nvCxnSpPr>
          <p:spPr>
            <a:xfrm flipH="1" flipV="1">
              <a:off x="1237823" y="4581128"/>
              <a:ext cx="597873" cy="313004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1732474" y="4686464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48935" y="4952574"/>
            <a:ext cx="962492" cy="940353"/>
            <a:chOff x="4848935" y="4952574"/>
            <a:chExt cx="962492" cy="940353"/>
          </a:xfrm>
        </p:grpSpPr>
        <p:cxnSp>
          <p:nvCxnSpPr>
            <p:cNvPr id="34" name="Прямая со стрелкой 33"/>
            <p:cNvCxnSpPr/>
            <p:nvPr/>
          </p:nvCxnSpPr>
          <p:spPr>
            <a:xfrm flipH="1">
              <a:off x="4848935" y="5352037"/>
              <a:ext cx="602819" cy="540890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5343427" y="4952574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608328" y="4478824"/>
            <a:ext cx="828040" cy="980440"/>
            <a:chOff x="3608328" y="4478824"/>
            <a:chExt cx="828040" cy="980440"/>
          </a:xfrm>
        </p:grpSpPr>
        <p:cxnSp>
          <p:nvCxnSpPr>
            <p:cNvPr id="38" name="Прямая со стрелкой 37"/>
            <p:cNvCxnSpPr/>
            <p:nvPr/>
          </p:nvCxnSpPr>
          <p:spPr>
            <a:xfrm flipV="1">
              <a:off x="3991261" y="4478824"/>
              <a:ext cx="445107" cy="624502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608328" y="4991264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51754" y="5104974"/>
            <a:ext cx="1882725" cy="988322"/>
            <a:chOff x="5451754" y="5104974"/>
            <a:chExt cx="1882725" cy="988322"/>
          </a:xfrm>
        </p:grpSpPr>
        <p:cxnSp>
          <p:nvCxnSpPr>
            <p:cNvPr id="41" name="Прямая со стрелкой 40"/>
            <p:cNvCxnSpPr/>
            <p:nvPr/>
          </p:nvCxnSpPr>
          <p:spPr>
            <a:xfrm flipH="1">
              <a:off x="5451754" y="5420574"/>
              <a:ext cx="1648725" cy="672722"/>
            </a:xfrm>
            <a:prstGeom prst="straightConnector1">
              <a:avLst/>
            </a:prstGeom>
            <a:ln>
              <a:solidFill>
                <a:srgbClr val="A5002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6866479" y="5104974"/>
              <a:ext cx="468000" cy="46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5002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8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2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0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125" y="5925272"/>
            <a:ext cx="5409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Хохлова Олеся Сергеевна, МБДОУ №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715000" cy="407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27" y="1831681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5864" y="112474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Главное меню </a:t>
            </a:r>
            <a:r>
              <a:rPr lang="ru-RU" sz="2400" dirty="0" err="1" smtClean="0"/>
              <a:t>Inkscape</a:t>
            </a:r>
            <a:r>
              <a:rPr lang="ru-RU" sz="2400" dirty="0"/>
              <a:t> содержит основные функции работы с программой: работа с файлами, функции редактирования и просмотра, функции редактора работы с текстом, фильтрами, объектами и контурами, дополнения и </a:t>
            </a:r>
            <a:r>
              <a:rPr lang="ru-RU" sz="2400" dirty="0" smtClean="0"/>
              <a:t>справку.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3" y="2806907"/>
            <a:ext cx="3350172" cy="3613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3013"/>
            <a:ext cx="4286250" cy="595312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092280" y="2276872"/>
            <a:ext cx="1368152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8252" y="4613470"/>
            <a:ext cx="1833467" cy="32769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8164" y="1032488"/>
            <a:ext cx="451417" cy="175417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385" y="1588468"/>
            <a:ext cx="6909230" cy="4320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385" y="1588468"/>
            <a:ext cx="6909230" cy="4320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043608" y="4077072"/>
            <a:ext cx="1440160" cy="28803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2348880"/>
            <a:ext cx="2736304" cy="230425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331640" y="1011393"/>
            <a:ext cx="451417" cy="83199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83" y="1556792"/>
            <a:ext cx="5689487" cy="4536504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2069243" y="992756"/>
            <a:ext cx="451417" cy="70805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низ 11"/>
          <p:cNvSpPr/>
          <p:nvPr/>
        </p:nvSpPr>
        <p:spPr>
          <a:xfrm>
            <a:off x="2664290" y="980728"/>
            <a:ext cx="451417" cy="78251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96" y="1763241"/>
            <a:ext cx="3962400" cy="360997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30205" y="1691232"/>
            <a:ext cx="1440160" cy="28803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461356" y="1417683"/>
            <a:ext cx="3190875" cy="3829425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rot="16200000">
            <a:off x="4767570" y="1725124"/>
            <a:ext cx="451417" cy="93615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475208"/>
            <a:ext cx="3105150" cy="3771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075" y="2771352"/>
            <a:ext cx="2495550" cy="134302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24128" y="1835248"/>
            <a:ext cx="1656184" cy="28803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64088" y="2924944"/>
            <a:ext cx="3288143" cy="43621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7883"/>
            <a:ext cx="9144000" cy="328223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855707" y="2833226"/>
            <a:ext cx="3288143" cy="43621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532596" y="2276872"/>
            <a:ext cx="3839604" cy="494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347864" y="1979264"/>
            <a:ext cx="3204356" cy="1953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9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3995936" y="1120676"/>
            <a:ext cx="4952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Перед тем, как применить к объекту какое-либо действие, объект необходимо выделить. По контуру появятся двойные стрелочки, потянув за которые можно объект трансформировать.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68760"/>
            <a:ext cx="3121323" cy="5172731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3183893" y="908720"/>
            <a:ext cx="451417" cy="65261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43233" y="2696083"/>
            <a:ext cx="3024336" cy="4490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04145" y="3814158"/>
            <a:ext cx="3046372" cy="23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88" y="1127720"/>
            <a:ext cx="8572500" cy="5181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35310" y="3638894"/>
            <a:ext cx="2448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Выравнивание</a:t>
            </a:r>
          </a:p>
        </p:txBody>
      </p:sp>
    </p:spTree>
    <p:extLst>
      <p:ext uri="{BB962C8B-B14F-4D97-AF65-F5344CB8AC3E}">
        <p14:creationId xmlns:p14="http://schemas.microsoft.com/office/powerpoint/2010/main" val="41322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8" y="1056184"/>
            <a:ext cx="3048000" cy="2790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291" y="1573908"/>
            <a:ext cx="3312368" cy="48134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низ 11"/>
          <p:cNvSpPr/>
          <p:nvPr/>
        </p:nvSpPr>
        <p:spPr>
          <a:xfrm>
            <a:off x="4346291" y="908719"/>
            <a:ext cx="451417" cy="66518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55608" y="2708920"/>
            <a:ext cx="1352496" cy="28803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96" y="4421652"/>
            <a:ext cx="3048000" cy="1959676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1660479" y="3756462"/>
            <a:ext cx="451417" cy="66518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9581" y="4462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с контурами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14096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0100" y="3140968"/>
            <a:ext cx="229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Пересечение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19662"/>
            <a:ext cx="2992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Исключающее ИЛИ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92165" y="5919662"/>
            <a:ext cx="1832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Объединить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8" y="1137716"/>
            <a:ext cx="4000500" cy="1885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8" y="1137716"/>
            <a:ext cx="4000500" cy="1885950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16200000">
            <a:off x="2181996" y="1727127"/>
            <a:ext cx="451417" cy="64807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988" y="1137716"/>
            <a:ext cx="4000500" cy="1885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988" y="1137716"/>
            <a:ext cx="4000500" cy="188595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rot="16200000">
            <a:off x="7006531" y="1727127"/>
            <a:ext cx="451417" cy="64807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91587"/>
            <a:ext cx="4000500" cy="1885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91587"/>
            <a:ext cx="4000500" cy="1885950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16200000">
            <a:off x="2150047" y="4510526"/>
            <a:ext cx="451417" cy="64807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2" y="3891587"/>
            <a:ext cx="4000500" cy="18859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2" y="3891587"/>
            <a:ext cx="4000500" cy="1885950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 rot="16200000">
            <a:off x="6358458" y="4510526"/>
            <a:ext cx="451417" cy="64807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28" y="1108614"/>
            <a:ext cx="8484404" cy="51585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вал 15"/>
          <p:cNvSpPr/>
          <p:nvPr/>
        </p:nvSpPr>
        <p:spPr>
          <a:xfrm>
            <a:off x="1917051" y="1043160"/>
            <a:ext cx="566717" cy="4416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436096" y="908720"/>
            <a:ext cx="201622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7" y="1269320"/>
            <a:ext cx="8524313" cy="50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7" y="1269320"/>
            <a:ext cx="8524314" cy="504000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7782050" y="2708920"/>
            <a:ext cx="936104" cy="4416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7" y="1269320"/>
            <a:ext cx="8524314" cy="5040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984710" y="3159894"/>
            <a:ext cx="1475722" cy="62942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86142" y="5733256"/>
            <a:ext cx="936104" cy="4416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7" y="1269320"/>
            <a:ext cx="8524314" cy="504000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516216" y="1844824"/>
            <a:ext cx="1440160" cy="1305720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7" y="1269320"/>
            <a:ext cx="8524314" cy="50400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68529" y="4005064"/>
            <a:ext cx="566717" cy="4416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по контуру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81062"/>
            <a:ext cx="8572500" cy="509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81062"/>
            <a:ext cx="8572500" cy="50958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68529" y="2492896"/>
            <a:ext cx="443031" cy="4416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81062"/>
            <a:ext cx="8572500" cy="5095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81062"/>
            <a:ext cx="8572500" cy="5095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81062"/>
            <a:ext cx="8572500" cy="509587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987824" y="3428999"/>
            <a:ext cx="1368152" cy="1080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87824" y="3428999"/>
            <a:ext cx="504056" cy="1080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81061"/>
            <a:ext cx="8572500" cy="509587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68529" y="5378785"/>
            <a:ext cx="443031" cy="4416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51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Шаройкина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 Анатольевна, МБДОУ №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6191250" cy="436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572742"/>
            <a:ext cx="61912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</a:p>
        </p:txBody>
      </p:sp>
      <p:pic>
        <p:nvPicPr>
          <p:cNvPr id="5" name="Рисунок 4" descr="главное меню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8" y="548680"/>
            <a:ext cx="849694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32" y="1268760"/>
            <a:ext cx="8572500" cy="50387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6249353" y="954322"/>
            <a:ext cx="151216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979712" y="1124744"/>
            <a:ext cx="936104" cy="360040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32112" y="3140968"/>
            <a:ext cx="1503784" cy="360040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32" y="1268760"/>
            <a:ext cx="8572500" cy="5038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32" y="1268760"/>
            <a:ext cx="8572500" cy="5038725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843808" y="3212976"/>
            <a:ext cx="936104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24128" y="476672"/>
            <a:ext cx="1008112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1" grpId="0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9581" y="-27384"/>
            <a:ext cx="7184839" cy="6688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86035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Выпуклость </a:t>
            </a:r>
            <a:r>
              <a:rPr lang="ru-RU" sz="2400" dirty="0" smtClean="0"/>
              <a:t>– Вельветовые шишки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886035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Кромки</a:t>
            </a:r>
            <a:r>
              <a:rPr lang="ru-RU" sz="2400" dirty="0" smtClean="0"/>
              <a:t> –Светящийся пузырь</a:t>
            </a:r>
          </a:p>
          <a:p>
            <a:pPr algn="ctr"/>
            <a:r>
              <a:rPr lang="ru-RU" sz="2400" dirty="0" smtClean="0"/>
              <a:t>+ </a:t>
            </a: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1966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Перекрытие</a:t>
            </a:r>
            <a:r>
              <a:rPr lang="ru-RU" sz="2400" dirty="0" smtClean="0"/>
              <a:t> - Жидкость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1" y="591966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Текстура</a:t>
            </a:r>
            <a:r>
              <a:rPr lang="ru-RU" sz="2400" dirty="0" smtClean="0"/>
              <a:t> - Кора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1" y="985181"/>
            <a:ext cx="4448175" cy="1781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985181"/>
            <a:ext cx="4448175" cy="178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57148" y="836712"/>
            <a:ext cx="2114851" cy="192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9148" y="836712"/>
            <a:ext cx="3165340" cy="192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3952081"/>
            <a:ext cx="4448175" cy="17811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85141" y="3990018"/>
            <a:ext cx="2114851" cy="192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364" y="3952081"/>
            <a:ext cx="4448175" cy="17811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61606" y="3877846"/>
            <a:ext cx="2114851" cy="192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4" y="1412776"/>
            <a:ext cx="8424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инструментов </a:t>
            </a:r>
            <a:r>
              <a:rPr lang="en-US" sz="2800" dirty="0" smtClean="0"/>
              <a:t>I</a:t>
            </a:r>
            <a:r>
              <a:rPr lang="ru-RU" sz="2800" dirty="0" err="1" smtClean="0"/>
              <a:t>nkscape</a:t>
            </a:r>
            <a:r>
              <a:rPr lang="ru-RU" sz="2800" dirty="0"/>
              <a:t> - это основной элемент для работы в векторном редакторе </a:t>
            </a:r>
            <a:r>
              <a:rPr lang="ru-RU" sz="2800" dirty="0" err="1"/>
              <a:t>Inkscape</a:t>
            </a:r>
            <a:r>
              <a:rPr lang="ru-RU" sz="2800" dirty="0"/>
              <a:t>. </a:t>
            </a:r>
            <a:endParaRPr lang="ru-RU" sz="2800" dirty="0" smtClean="0"/>
          </a:p>
          <a:p>
            <a:r>
              <a:rPr lang="ru-RU" sz="2800" dirty="0" smtClean="0"/>
              <a:t>Окно </a:t>
            </a:r>
            <a:r>
              <a:rPr lang="ru-RU" sz="2800" dirty="0"/>
              <a:t>инструментов </a:t>
            </a:r>
            <a:r>
              <a:rPr lang="ru-RU" sz="2800" dirty="0" err="1"/>
              <a:t>inkscape</a:t>
            </a:r>
            <a:r>
              <a:rPr lang="ru-RU" sz="2800" dirty="0"/>
              <a:t> содержит основной набор графических инструментов для создания и редактирования фигур. 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 окне инструментов </a:t>
            </a:r>
            <a:r>
              <a:rPr lang="en-US" sz="2800" dirty="0" smtClean="0"/>
              <a:t>I</a:t>
            </a:r>
            <a:r>
              <a:rPr lang="ru-RU" sz="2800" dirty="0" err="1" smtClean="0"/>
              <a:t>nkscape</a:t>
            </a:r>
            <a:r>
              <a:rPr lang="ru-RU" sz="2800" dirty="0"/>
              <a:t> присутствуют инструменты для работы с геометрическими фигурами, а также свободной трансформации фигур и линий, инструменты для работы с текстом и цветом (заливка и градиенты).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pic>
        <p:nvPicPr>
          <p:cNvPr id="11" name="Рисунок 10" descr="Окно инструментов inksca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8568951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43" y="292387"/>
            <a:ext cx="333375" cy="6124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05467"/>
          </a:xfrm>
          <a:prstGeom prst="rect">
            <a:avLst/>
          </a:prstGeom>
        </p:spPr>
      </p:pic>
      <p:sp>
        <p:nvSpPr>
          <p:cNvPr id="6" name="Выноска со стрелкой влево 5"/>
          <p:cNvSpPr/>
          <p:nvPr/>
        </p:nvSpPr>
        <p:spPr>
          <a:xfrm>
            <a:off x="805732" y="836712"/>
            <a:ext cx="7942731" cy="720080"/>
          </a:xfrm>
          <a:prstGeom prst="leftArrowCallout">
            <a:avLst>
              <a:gd name="adj1" fmla="val 25000"/>
              <a:gd name="adj2" fmla="val 42701"/>
              <a:gd name="adj3" fmla="val 43625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Выделение и трансформация объектов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6920" y="1132002"/>
            <a:ext cx="7977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Используя </a:t>
            </a:r>
            <a:r>
              <a:rPr lang="ru-RU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Контекстную панель управления </a:t>
            </a:r>
            <a:r>
              <a:rPr lang="ru-RU" sz="2800" dirty="0" smtClean="0"/>
              <a:t>инструмента, можно вставлять и удалять узлы, менять тип узла (острый, симметричный, сглаженный), делать выделенные сегменты прямыми или кривыми.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827584" y="1484784"/>
            <a:ext cx="7942731" cy="864096"/>
          </a:xfrm>
          <a:prstGeom prst="leftArrowCallout">
            <a:avLst>
              <a:gd name="adj1" fmla="val 25000"/>
              <a:gd name="adj2" fmla="val 42701"/>
              <a:gd name="adj3" fmla="val 43625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Редактировать узлы контура или рычаги узлов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10" y="764704"/>
            <a:ext cx="8477250" cy="323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35" y="3524969"/>
            <a:ext cx="6553200" cy="3000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35" y="3524969"/>
            <a:ext cx="6553200" cy="3000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35" y="3524969"/>
            <a:ext cx="6553200" cy="30003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36296" y="2955923"/>
            <a:ext cx="85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узел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42417" y="3001749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рычаг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436096" y="3453527"/>
            <a:ext cx="1368152" cy="407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380312" y="3321208"/>
            <a:ext cx="282767" cy="1043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настроим узлы кривой в inkscap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961" y="751171"/>
            <a:ext cx="5653976" cy="55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55776" y="836712"/>
            <a:ext cx="720080" cy="93610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animBg="1"/>
      <p:bldP spid="8" grpId="1" animBg="1"/>
      <p:bldP spid="14" grpId="0"/>
      <p:bldP spid="15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sp>
        <p:nvSpPr>
          <p:cNvPr id="8" name="Выноска со стрелкой влево 7"/>
          <p:cNvSpPr/>
          <p:nvPr/>
        </p:nvSpPr>
        <p:spPr>
          <a:xfrm>
            <a:off x="827584" y="1844824"/>
            <a:ext cx="7942731" cy="864096"/>
          </a:xfrm>
          <a:prstGeom prst="leftArrowCallout">
            <a:avLst>
              <a:gd name="adj1" fmla="val 25000"/>
              <a:gd name="adj2" fmla="val 42701"/>
              <a:gd name="adj3" fmla="val 43625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Корректировать объекты лепкой и раскрашиванием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62472"/>
            <a:ext cx="8208912" cy="394320"/>
          </a:xfrm>
          <a:prstGeom prst="rect">
            <a:avLst/>
          </a:prstGeom>
        </p:spPr>
      </p:pic>
      <p:sp>
        <p:nvSpPr>
          <p:cNvPr id="10" name="Выноска со стрелкой влево 9"/>
          <p:cNvSpPr/>
          <p:nvPr/>
        </p:nvSpPr>
        <p:spPr>
          <a:xfrm>
            <a:off x="827584" y="2636912"/>
            <a:ext cx="7942731" cy="864096"/>
          </a:xfrm>
          <a:prstGeom prst="leftArrowCallout">
            <a:avLst>
              <a:gd name="adj1" fmla="val 25000"/>
              <a:gd name="adj2" fmla="val 42701"/>
              <a:gd name="adj3" fmla="val 43625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Лупа – увеличивает или уменьшает размер изображения</a:t>
            </a:r>
            <a:endParaRPr lang="ru-RU" sz="2800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805733" y="3356992"/>
            <a:ext cx="7942731" cy="576064"/>
          </a:xfrm>
          <a:prstGeom prst="leftArrowCallout">
            <a:avLst>
              <a:gd name="adj1" fmla="val 30852"/>
              <a:gd name="adj2" fmla="val 42701"/>
              <a:gd name="adj3" fmla="val 67771"/>
              <a:gd name="adj4" fmla="val 902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Измеритель размера объектов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4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8601" y="2564904"/>
            <a:ext cx="7977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Чтобы закруглить углы в прямоугольнике, потяните за любой из узлов вниз или вверх.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805732" y="3933056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прямоугольники и квадраты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741494"/>
            <a:ext cx="5314950" cy="196215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6732240" y="1268760"/>
            <a:ext cx="1224136" cy="1434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732240" y="2348880"/>
            <a:ext cx="1224136" cy="354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805732" y="450912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параллелепипеды в 3</a:t>
            </a:r>
            <a:r>
              <a:rPr lang="en-US" sz="2800" dirty="0" smtClean="0"/>
              <a:t>D</a:t>
            </a:r>
            <a:r>
              <a:rPr lang="ru-RU" sz="2800" dirty="0" smtClean="0"/>
              <a:t> формате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156" y="1412776"/>
            <a:ext cx="47529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805733" y="5117997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круги, эллипсы и дуги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901" y="2132854"/>
            <a:ext cx="5924681" cy="23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1044122"/>
            <a:ext cx="5715000" cy="45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901" y="2132854"/>
            <a:ext cx="5924681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837" y="1570595"/>
            <a:ext cx="6941013" cy="25064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805733" y="558924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звезды и многоугольники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343" y="4250190"/>
            <a:ext cx="7560000" cy="373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343" y="908720"/>
            <a:ext cx="7560000" cy="373843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548259" y="1282563"/>
            <a:ext cx="807517" cy="7200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156176" y="3500380"/>
            <a:ext cx="56063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805733" y="558924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звезды и многоугольники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7438399" cy="4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581775"/>
            <a:ext cx="7438399" cy="4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573" y="1763699"/>
            <a:ext cx="6226207" cy="252939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811564" y="3789040"/>
            <a:ext cx="56063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77098" y="1412129"/>
            <a:ext cx="905564" cy="648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388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Бреславцева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Михайловна, МБДОУ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25" y="233766"/>
            <a:ext cx="6191250" cy="4362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849419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sp>
        <p:nvSpPr>
          <p:cNvPr id="10" name="Выноска со стрелкой влево 9"/>
          <p:cNvSpPr/>
          <p:nvPr/>
        </p:nvSpPr>
        <p:spPr>
          <a:xfrm>
            <a:off x="805733" y="836712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спирали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27" y="764703"/>
            <a:ext cx="5038725" cy="2228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69" y="1312694"/>
            <a:ext cx="5038725" cy="2228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27" y="3543412"/>
            <a:ext cx="5038725" cy="2228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69" y="4152478"/>
            <a:ext cx="50387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sp>
        <p:nvSpPr>
          <p:cNvPr id="10" name="Выноска со стрелкой влево 9"/>
          <p:cNvSpPr/>
          <p:nvPr/>
        </p:nvSpPr>
        <p:spPr>
          <a:xfrm>
            <a:off x="811601" y="126876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произвольные контуры</a:t>
            </a:r>
            <a:endParaRPr lang="ru-RU" sz="2800" dirty="0"/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811601" y="198884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кривые Безье и прямые линии</a:t>
            </a:r>
            <a:endParaRPr lang="ru-RU" sz="2800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811601" y="270892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Рисовать каллиграфическим пером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63274"/>
            <a:ext cx="4071961" cy="3124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887474"/>
            <a:ext cx="5325106" cy="21944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5599767"/>
            <a:ext cx="297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Замкнутый контур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2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" y="764703"/>
            <a:ext cx="700207" cy="55410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0419" y="0"/>
            <a:ext cx="36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805733" y="4941168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Заливать замкнутые области</a:t>
            </a:r>
            <a:endParaRPr lang="ru-RU" sz="2800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805733" y="5716910"/>
            <a:ext cx="7942731" cy="576064"/>
          </a:xfrm>
          <a:prstGeom prst="leftArrowCallout">
            <a:avLst>
              <a:gd name="adj1" fmla="val 42778"/>
              <a:gd name="adj2" fmla="val 50000"/>
              <a:gd name="adj3" fmla="val 62673"/>
              <a:gd name="adj4" fmla="val 90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Создавать и править градиенты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79" y="646332"/>
            <a:ext cx="8198917" cy="49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к уроку inkscape грустный кам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836712"/>
            <a:ext cx="43204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 к уроку inkscape грустный камен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836712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6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86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снежинка в inks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29450"/>
            <a:ext cx="2664590" cy="25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510506" y="44624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71" y="980728"/>
            <a:ext cx="87856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новогоднюю открытку в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программе </a:t>
            </a: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en-US" sz="24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Inkscape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Фон выполнить с помощью градиентной заливки.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Не менее 4- х объектов.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Использовать разные инструменты для объектов (овал, прямоугольники, свободный контур и т.д.)</a:t>
            </a:r>
            <a:endParaRPr lang="ru-RU" sz="2400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Текст - поздравление.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Сохранить в формате редактора - *.</a:t>
            </a:r>
            <a:r>
              <a:rPr lang="en-US" sz="2400" dirty="0" err="1" smtClean="0">
                <a:latin typeface="+mn-lt"/>
              </a:rPr>
              <a:t>svg</a:t>
            </a:r>
            <a:endParaRPr lang="ru-RU" sz="2400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</a:t>
            </a:r>
            <a:r>
              <a:rPr lang="ru-RU" sz="2400" b="1" dirty="0" smtClean="0">
                <a:latin typeface="+mn-lt"/>
              </a:rPr>
              <a:t>Школа </a:t>
            </a:r>
            <a:r>
              <a:rPr lang="en-US" sz="2400" b="1" dirty="0" smtClean="0">
                <a:latin typeface="+mn-lt"/>
              </a:rPr>
              <a:t>IT</a:t>
            </a:r>
            <a:r>
              <a:rPr lang="ru-RU" sz="2400" b="1" dirty="0" smtClean="0">
                <a:latin typeface="+mn-lt"/>
              </a:rPr>
              <a:t>-2год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683512"/>
            <a:ext cx="8640960" cy="56258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Интерфейс </a:t>
            </a:r>
            <a:r>
              <a:rPr lang="ru-RU" sz="2800" dirty="0" err="1"/>
              <a:t>Inkscape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hlinkClick r:id="rId2"/>
              </a:rPr>
              <a:t>http://inkscape.paint-net.ru/?id=2</a:t>
            </a:r>
            <a:r>
              <a:rPr lang="ru-RU" sz="2800" dirty="0"/>
              <a:t> </a:t>
            </a:r>
          </a:p>
          <a:p>
            <a:r>
              <a:rPr lang="ru-RU" sz="2800" dirty="0"/>
              <a:t>Путеводитель по </a:t>
            </a:r>
            <a:r>
              <a:rPr lang="en-US" sz="2800" dirty="0" err="1" smtClean="0"/>
              <a:t>Inkscape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inkscape-guide.narod.ru/content/ink-guide-total.html</a:t>
            </a:r>
            <a:r>
              <a:rPr lang="ru-RU" sz="2800" dirty="0" smtClean="0"/>
              <a:t> </a:t>
            </a:r>
          </a:p>
          <a:p>
            <a:r>
              <a:rPr lang="ru-RU" sz="2800" cap="all" dirty="0"/>
              <a:t>КАК ПОЛЬЗОВАТЬСЯ </a:t>
            </a:r>
            <a:r>
              <a:rPr lang="en-US" sz="2800" cap="all" dirty="0"/>
              <a:t>INKSCAPE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losst.ru/kak-polzovatsya-inkscape</a:t>
            </a:r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Уроки </a:t>
            </a:r>
            <a:r>
              <a:rPr lang="ru-RU" sz="2800" dirty="0" err="1"/>
              <a:t>Inkscape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hlinkClick r:id="rId5"/>
              </a:rPr>
              <a:t>http://inkscape.paint-net.ru/?</a:t>
            </a:r>
            <a:r>
              <a:rPr lang="ru-RU" sz="2800" dirty="0" smtClean="0">
                <a:hlinkClick r:id="rId5"/>
              </a:rPr>
              <a:t>id=3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hlinkClick r:id="rId6"/>
              </a:rPr>
              <a:t>https://enascor.ru/uroki-inkscape</a:t>
            </a:r>
            <a:r>
              <a:rPr lang="ru-RU" sz="2800" dirty="0" smtClean="0">
                <a:hlinkClick r:id="rId6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hlinkClick r:id="rId7"/>
              </a:rPr>
              <a:t>https://enascor.ru/instrumenty-inkscape</a:t>
            </a:r>
            <a:r>
              <a:rPr lang="ru-RU" sz="2800" dirty="0" smtClean="0">
                <a:hlinkClick r:id="rId7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4792" y="0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5872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Шалыт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Александровна, МБДОУ №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0"/>
            <a:ext cx="6191250" cy="436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86830"/>
            <a:ext cx="61912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Коробейникова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Григорьевна, МБДОУ №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6191250" cy="4343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412776"/>
            <a:ext cx="61912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07"/>
            <a:ext cx="5824678" cy="414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7125" y="5925272"/>
            <a:ext cx="576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Тарасова Ирина Викторовна, МБДОУ №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322" y="1777988"/>
            <a:ext cx="582467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125" y="5925272"/>
            <a:ext cx="576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Тарасова Ирина Викторовна, МБДОУ №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5875977" cy="417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504807"/>
            <a:ext cx="31242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Афанасьева Валентина Викторовна,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№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6191250" cy="4381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230" y="1495772"/>
            <a:ext cx="6191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114935218</TotalTime>
  <Words>706</Words>
  <Application>Microsoft Office PowerPoint</Application>
  <PresentationFormat>Экран (4:3)</PresentationFormat>
  <Paragraphs>136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Копылова</dc:creator>
  <cp:lastModifiedBy>Татьяна Копылова</cp:lastModifiedBy>
  <cp:revision>670</cp:revision>
  <dcterms:created xsi:type="dcterms:W3CDTF">2017-08-18T03:59:39Z</dcterms:created>
  <dcterms:modified xsi:type="dcterms:W3CDTF">2018-12-17T01:55:09Z</dcterms:modified>
</cp:coreProperties>
</file>