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9" r:id="rId2"/>
    <p:sldId id="329" r:id="rId3"/>
    <p:sldId id="453" r:id="rId4"/>
    <p:sldId id="454" r:id="rId5"/>
    <p:sldId id="463" r:id="rId6"/>
    <p:sldId id="455" r:id="rId7"/>
    <p:sldId id="458" r:id="rId8"/>
    <p:sldId id="459" r:id="rId9"/>
    <p:sldId id="460" r:id="rId10"/>
    <p:sldId id="461" r:id="rId11"/>
    <p:sldId id="456" r:id="rId12"/>
    <p:sldId id="462" r:id="rId13"/>
    <p:sldId id="471" r:id="rId14"/>
    <p:sldId id="472" r:id="rId15"/>
    <p:sldId id="432" r:id="rId16"/>
    <p:sldId id="473" r:id="rId17"/>
    <p:sldId id="457" r:id="rId18"/>
    <p:sldId id="475" r:id="rId19"/>
    <p:sldId id="476" r:id="rId20"/>
    <p:sldId id="477" r:id="rId21"/>
    <p:sldId id="474" r:id="rId22"/>
    <p:sldId id="479" r:id="rId23"/>
    <p:sldId id="478" r:id="rId24"/>
    <p:sldId id="467" r:id="rId25"/>
    <p:sldId id="464" r:id="rId26"/>
    <p:sldId id="465" r:id="rId27"/>
    <p:sldId id="466" r:id="rId28"/>
    <p:sldId id="468" r:id="rId29"/>
    <p:sldId id="469" r:id="rId30"/>
    <p:sldId id="470" r:id="rId31"/>
    <p:sldId id="257" r:id="rId32"/>
    <p:sldId id="34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83104"/>
    <a:srgbClr val="407739"/>
    <a:srgbClr val="21A72E"/>
    <a:srgbClr val="5D380F"/>
    <a:srgbClr val="680000"/>
    <a:srgbClr val="C05B08"/>
    <a:srgbClr val="FF6600"/>
    <a:srgbClr val="BC5908"/>
    <a:srgbClr val="CD6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9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9928AF-2094-43DE-BBF3-59F5B0F651B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0467D8-531A-4737-BB08-9340EBCB9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07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2EF5-57EF-4DF6-A6B7-FAEDD875230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C99F-2DFC-4BDC-83EF-DBF53377E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09F4-75FB-4A05-BC0B-CEF559E880D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96BC-5AAF-44D8-922E-21B98EF80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0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8591-11FA-4DCC-8EAF-C63B74F2F571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22E78-D0DE-482F-90B3-ABE80A661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3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A954-8308-4256-821C-8921E86A2A38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2AA8-8621-48C6-B44B-9A14DB147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74F2-2F11-44DF-9268-3EB2D0E22774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67D0-F4A7-426F-BBDC-7001E0E9D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8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D413-28C8-4AAB-8273-DD7700F8E56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4339-8D86-4A86-A1BF-691BF4754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7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68FB-D244-49DA-A152-680C7A6FB44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D3D6-0165-4251-B824-49003B479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6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5D9C-2209-42AC-95F4-00DC1AB767DF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A5A2-AC24-474A-ADBD-06A738C21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2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92CD-3ADF-485A-A6F6-F570AFDBA23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FDC1-11F0-4D17-8404-C46382E2E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1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2925E-9790-41BF-94E9-2072E5FA52AB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0C56-F5E4-443A-89A4-56EB6C782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6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30D50-2142-412A-94C0-C3486F0C5C10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15EA-1ACC-4AED-A4A4-749DED0C5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4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C1E668-229A-48EC-AB1C-C3DF76A22D4E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F08B45-DD36-4733-89E5-24F072209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microsoft.com/office/2007/relationships/hdphoto" Target="../media/hdphoto7.wdp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microsoft.com/office/2007/relationships/hdphoto" Target="../media/hdphoto10.wdp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tvkum@yandex.ru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kpfu.ru/docs/F1363895552/Word_2010.pdf" TargetMode="External"/><Relationship Id="rId2" Type="http://schemas.openxmlformats.org/officeDocument/2006/relationships/hyperlink" Target="http://www.compbegin.ru/articles/view/_36#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amoychiteli.ru/document19366.html" TargetMode="External"/><Relationship Id="rId5" Type="http://schemas.openxmlformats.org/officeDocument/2006/relationships/hyperlink" Target="http://office-guru.ru/word" TargetMode="External"/><Relationship Id="rId4" Type="http://schemas.openxmlformats.org/officeDocument/2006/relationships/hyperlink" Target="http://www.taurion.ru/wor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538" y="1340768"/>
            <a:ext cx="9126462" cy="37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«Технологии обработки </a:t>
            </a:r>
            <a:endParaRPr lang="en-US" sz="4000" b="1" dirty="0" smtClean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сложной </a:t>
            </a:r>
            <a:r>
              <a:rPr lang="ru-RU" sz="4000" b="1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текстовой информации</a:t>
            </a:r>
            <a:r>
              <a:rPr lang="ru-RU" sz="40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endParaRPr lang="ru-RU" sz="40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152400"/>
            <a:ext cx="14128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7"/>
          <p:cNvSpPr txBox="1">
            <a:spLocks/>
          </p:cNvSpPr>
          <p:nvPr/>
        </p:nvSpPr>
        <p:spPr>
          <a:xfrm>
            <a:off x="5967413" y="333375"/>
            <a:ext cx="3203575" cy="5445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«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 bwMode="auto">
          <a:xfrm>
            <a:off x="1944688" y="5299075"/>
            <a:ext cx="70913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800" b="1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Копылова Татьяна Владимировна,</a:t>
            </a:r>
          </a:p>
          <a:p>
            <a:pPr algn="r">
              <a:defRPr/>
            </a:pPr>
            <a:r>
              <a:rPr lang="ru-RU" sz="2400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МКУ КИМЦ</a:t>
            </a:r>
            <a:endParaRPr lang="ru-RU" sz="2400" dirty="0">
              <a:solidFill>
                <a:srgbClr val="CD62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450" y="518184"/>
            <a:ext cx="892899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/>
              <a:t>Для того, чтобы избавиться от «рваных» краев и придать тексту аккуратный вид, используем настройки в </a:t>
            </a:r>
            <a:r>
              <a:rPr lang="ru-RU" sz="2500" dirty="0" err="1" smtClean="0"/>
              <a:t>в</a:t>
            </a:r>
            <a:r>
              <a:rPr lang="ru-RU" sz="2500" dirty="0" smtClean="0"/>
              <a:t> окне «Абзац».</a:t>
            </a:r>
          </a:p>
          <a:p>
            <a:pPr algn="just"/>
            <a:r>
              <a:rPr lang="ru-RU" sz="2500" dirty="0" smtClean="0"/>
              <a:t>В </a:t>
            </a:r>
            <a:r>
              <a:rPr lang="ru-RU" sz="2500" dirty="0"/>
              <a:t>разделе  </a:t>
            </a:r>
            <a:r>
              <a:rPr lang="ru-RU" sz="25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«Отступы и интервалы» </a:t>
            </a:r>
            <a:r>
              <a:rPr lang="ru-RU" sz="2500" dirty="0" smtClean="0"/>
              <a:t>настраиваем  </a:t>
            </a:r>
            <a:r>
              <a:rPr lang="ru-RU" sz="2500" dirty="0"/>
              <a:t>следующие  параметры: </a:t>
            </a:r>
          </a:p>
          <a:p>
            <a:pPr algn="just"/>
            <a:r>
              <a:rPr lang="ru-RU" sz="2500" dirty="0"/>
              <a:t>- Общие: </a:t>
            </a:r>
          </a:p>
          <a:p>
            <a:pPr algn="just"/>
            <a:r>
              <a:rPr lang="ru-RU" sz="2500" dirty="0"/>
              <a:t>    Выравнивание – по ширине.</a:t>
            </a:r>
          </a:p>
          <a:p>
            <a:pPr algn="just"/>
            <a:r>
              <a:rPr lang="ru-RU" sz="2500" dirty="0"/>
              <a:t>- Отступ:</a:t>
            </a:r>
          </a:p>
          <a:p>
            <a:pPr algn="just"/>
            <a:r>
              <a:rPr lang="ru-RU" sz="2500" dirty="0"/>
              <a:t>   Слева: 0 см.</a:t>
            </a:r>
          </a:p>
          <a:p>
            <a:pPr algn="just"/>
            <a:r>
              <a:rPr lang="ru-RU" sz="2500" dirty="0"/>
              <a:t>   Справа: 0 см.</a:t>
            </a:r>
          </a:p>
          <a:p>
            <a:pPr algn="just"/>
            <a:r>
              <a:rPr lang="ru-RU" sz="2500" dirty="0"/>
              <a:t>   Первая строка: отступ на 1,25 см.</a:t>
            </a:r>
          </a:p>
          <a:p>
            <a:pPr algn="just"/>
            <a:r>
              <a:rPr lang="ru-RU" sz="2500" dirty="0"/>
              <a:t>- Интервал:</a:t>
            </a:r>
          </a:p>
          <a:p>
            <a:pPr algn="just"/>
            <a:r>
              <a:rPr lang="ru-RU" sz="2500" dirty="0"/>
              <a:t>   Перед: Авто </a:t>
            </a:r>
            <a:r>
              <a:rPr lang="ru-RU" sz="2500" dirty="0" smtClean="0"/>
              <a:t>или (6 пт)</a:t>
            </a:r>
            <a:endParaRPr lang="ru-RU" sz="2500" dirty="0"/>
          </a:p>
          <a:p>
            <a:pPr algn="just"/>
            <a:r>
              <a:rPr lang="ru-RU" sz="2500" dirty="0"/>
              <a:t>   После: Авто </a:t>
            </a:r>
            <a:r>
              <a:rPr lang="ru-RU" sz="2500" dirty="0" smtClean="0"/>
              <a:t>или (6 пт)</a:t>
            </a:r>
            <a:endParaRPr lang="ru-RU" sz="2500" dirty="0"/>
          </a:p>
          <a:p>
            <a:pPr algn="just"/>
            <a:r>
              <a:rPr lang="ru-RU" sz="2500" dirty="0"/>
              <a:t>  Междустрочный: одинарный (или 1,5  строки</a:t>
            </a:r>
            <a:r>
              <a:rPr lang="ru-RU" sz="2500" dirty="0" smtClean="0"/>
              <a:t>).</a:t>
            </a:r>
            <a:endParaRPr lang="ru-RU" sz="2500" dirty="0"/>
          </a:p>
          <a:p>
            <a:pPr algn="just"/>
            <a:r>
              <a:rPr lang="ru-RU" sz="2500" dirty="0"/>
              <a:t>После  всех настроек  не  забываем  нажать </a:t>
            </a:r>
            <a:r>
              <a:rPr lang="ru-RU" sz="2500" dirty="0" smtClean="0"/>
              <a:t>ОК.</a:t>
            </a:r>
            <a:endParaRPr lang="ru-RU" sz="25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06250" y="-27384"/>
            <a:ext cx="6439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с диалоговым окном </a:t>
            </a:r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Абзац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720274"/>
            <a:ext cx="3175050" cy="375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92899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Использование списков позволяет привлечь внимание к тем частям документа, которые содержат перечень из нескольких пунктов. </a:t>
            </a:r>
          </a:p>
          <a:p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Списки могут быть различных типов:</a:t>
            </a:r>
          </a:p>
          <a:p>
            <a:pPr marL="1614488" indent="-355600">
              <a:buFont typeface="Arial" panose="020B0604020202020204" pitchFamily="34" charset="0"/>
              <a:buChar char="•"/>
            </a:pPr>
            <a:r>
              <a:rPr lang="ru-RU" sz="2600" dirty="0"/>
              <a:t>нумерованные,</a:t>
            </a:r>
          </a:p>
          <a:p>
            <a:pPr marL="1614488" indent="-355600">
              <a:buFont typeface="Arial" panose="020B0604020202020204" pitchFamily="34" charset="0"/>
              <a:buChar char="•"/>
            </a:pPr>
            <a:r>
              <a:rPr lang="ru-RU" sz="2600" dirty="0"/>
              <a:t>маркированные,</a:t>
            </a:r>
          </a:p>
          <a:p>
            <a:pPr marL="1614488" indent="-355600">
              <a:buFont typeface="Arial" panose="020B0604020202020204" pitchFamily="34" charset="0"/>
              <a:buChar char="•"/>
            </a:pPr>
            <a:r>
              <a:rPr lang="ru-RU" sz="2600" dirty="0" smtClean="0"/>
              <a:t>многоуровневые. </a:t>
            </a:r>
          </a:p>
          <a:p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оформлении списка (перечня) учитывается следующее: </a:t>
            </a:r>
            <a:endParaRPr lang="ru-RU" sz="26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/>
              <a:t>Если </a:t>
            </a:r>
            <a:r>
              <a:rPr lang="ru-RU" sz="2600" dirty="0"/>
              <a:t>его пункты (абзацы) — это самостоятельные предложения, то начинать каждый из них следует с прописной буквы, а завершать — точкой. </a:t>
            </a:r>
            <a:endParaRPr lang="ru-RU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/>
              <a:t>В </a:t>
            </a:r>
            <a:r>
              <a:rPr lang="ru-RU" sz="2600" dirty="0"/>
              <a:t>иных случаях пункты списка нужно начинать со строчной буквы и завершать запятой либо точкой с </a:t>
            </a:r>
            <a:r>
              <a:rPr lang="ru-RU" sz="2600" dirty="0" smtClean="0"/>
              <a:t>запятой.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/>
              <a:t>В </a:t>
            </a:r>
            <a:r>
              <a:rPr lang="ru-RU" sz="2600" dirty="0"/>
              <a:t>последнем пункте списка ставится точка.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22828" y="-27384"/>
            <a:ext cx="3333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списков</a:t>
            </a:r>
          </a:p>
        </p:txBody>
      </p:sp>
    </p:spTree>
    <p:extLst>
      <p:ext uri="{BB962C8B-B14F-4D97-AF65-F5344CB8AC3E}">
        <p14:creationId xmlns:p14="http://schemas.microsoft.com/office/powerpoint/2010/main" val="13814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документе создать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(перечень):</a:t>
            </a:r>
          </a:p>
          <a:p>
            <a:r>
              <a:rPr lang="ru-RU" sz="2400" dirty="0" smtClean="0"/>
              <a:t>выделите фрагмент текста, в верхнем меню </a:t>
            </a:r>
            <a:r>
              <a:rPr lang="ru-RU" sz="2400" dirty="0"/>
              <a:t>на вкладке </a:t>
            </a: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</a:t>
            </a:r>
            <a:r>
              <a:rPr lang="ru-RU" sz="2400" dirty="0"/>
              <a:t> в группе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Абзац</a:t>
            </a:r>
            <a:r>
              <a:rPr lang="ru-RU" sz="2400" dirty="0" smtClean="0"/>
              <a:t> выберите значок «Маркеры» или «Нумерация» для создания соответствующего списка.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/>
              <a:t>выделите фрагмент текста, </a:t>
            </a:r>
            <a:r>
              <a:rPr lang="ru-RU" sz="2400" dirty="0" smtClean="0"/>
              <a:t>щелкните по нему ПК мыши, из выплывающего окна выберите </a:t>
            </a:r>
            <a:r>
              <a:rPr lang="ru-RU" sz="2400" dirty="0"/>
              <a:t>«Маркеры» или «Нумерация»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22828" y="-27384"/>
            <a:ext cx="3333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списков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628800"/>
            <a:ext cx="857250" cy="666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1628800"/>
            <a:ext cx="857250" cy="666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931" y="3105336"/>
            <a:ext cx="7711501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3732" y="107921"/>
            <a:ext cx="3040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Вкладка Вставка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696"/>
            <a:ext cx="9144000" cy="870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582296"/>
            <a:ext cx="3197843" cy="5275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20" y="1673073"/>
            <a:ext cx="4536504" cy="2241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943438"/>
            <a:ext cx="4536000" cy="24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3732" y="107921"/>
            <a:ext cx="3115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Вставка Таблицы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199" y="836711"/>
            <a:ext cx="2692453" cy="49369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7461" y="836712"/>
            <a:ext cx="5722837" cy="5135663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460828" y="620688"/>
            <a:ext cx="936104" cy="648072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" y="1624098"/>
            <a:ext cx="9144000" cy="74295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6113038" y="620688"/>
            <a:ext cx="936104" cy="648072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75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36712"/>
            <a:ext cx="885698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Самый быстрый способ создания таблицы — выделить таблицу необходимого размера в </a:t>
            </a:r>
            <a:r>
              <a:rPr lang="ru-RU" sz="2600" dirty="0" smtClean="0"/>
              <a:t>сетке </a:t>
            </a:r>
            <a:r>
              <a:rPr lang="ru-RU" sz="2600" b="1" dirty="0" smtClean="0"/>
              <a:t>Таблица</a:t>
            </a:r>
            <a:r>
              <a:rPr lang="ru-RU" sz="2600" dirty="0"/>
              <a:t>. </a:t>
            </a:r>
            <a:endParaRPr lang="ru-RU" sz="2600" dirty="0" smtClean="0"/>
          </a:p>
          <a:p>
            <a:r>
              <a:rPr lang="ru-RU" sz="2600" dirty="0" smtClean="0"/>
              <a:t>Для </a:t>
            </a:r>
            <a:r>
              <a:rPr lang="ru-RU" sz="2600" dirty="0"/>
              <a:t>этого нужно </a:t>
            </a:r>
            <a:r>
              <a:rPr lang="ru-RU" sz="2600" dirty="0" smtClean="0"/>
              <a:t>в верхнем меню выбрать раздел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«Вставка», </a:t>
            </a:r>
            <a:r>
              <a:rPr lang="ru-RU" sz="2600" dirty="0"/>
              <a:t>нажать кнопку </a:t>
            </a:r>
            <a:r>
              <a:rPr lang="ru-RU" sz="2600" b="1" dirty="0"/>
              <a:t>Таблица</a:t>
            </a:r>
            <a:r>
              <a:rPr lang="ru-RU" sz="2600" dirty="0"/>
              <a:t> и выбрать необходимое число строк и столбцов будущей таблицы</a:t>
            </a:r>
            <a:r>
              <a:rPr lang="ru-RU" sz="2600" dirty="0" smtClean="0"/>
              <a:t>.</a:t>
            </a:r>
          </a:p>
          <a:p>
            <a:endParaRPr lang="ru-RU" sz="2600" dirty="0" smtClean="0"/>
          </a:p>
          <a:p>
            <a:r>
              <a:rPr lang="ru-RU" sz="2800" dirty="0"/>
              <a:t>Для того, чтобы  изменить стиль оформления таблицы, выделите таблицу, щелкнув по крестику, расположенному в левом верхнем углу таблицы или поставьте курсор внутри любой ячейки таблицы и выберите пункт верхнего меню </a:t>
            </a:r>
            <a:r>
              <a:rPr lang="ru-RU" sz="2800" b="1" dirty="0"/>
              <a:t>Конструктор.</a:t>
            </a:r>
            <a:r>
              <a:rPr lang="ru-RU" sz="2800" dirty="0"/>
              <a:t> Выберите нужный тип оформления таблицы.</a:t>
            </a:r>
          </a:p>
          <a:p>
            <a:endParaRPr lang="en-US" sz="26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199" y="836711"/>
            <a:ext cx="2692453" cy="49369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7461" y="813617"/>
            <a:ext cx="5722837" cy="513566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460828" y="620688"/>
            <a:ext cx="936104" cy="648072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" y="1624098"/>
            <a:ext cx="9144000" cy="74295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6113038" y="620688"/>
            <a:ext cx="936104" cy="648072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78422" y="35913"/>
            <a:ext cx="3115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Вставка Таблицы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20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1848"/>
            <a:ext cx="6947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Преобразовать: Текст – Таблица - Текст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2204864"/>
            <a:ext cx="2535994" cy="41127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524" y="2204864"/>
            <a:ext cx="4358950" cy="31371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692696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1. Выделить текстовый фрагмент - выбрать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Вставка таблицы</a:t>
            </a:r>
            <a:r>
              <a:rPr lang="ru-RU" sz="2800" dirty="0"/>
              <a:t> - Преобразовать в таблицу</a:t>
            </a:r>
          </a:p>
          <a:p>
            <a:r>
              <a:rPr lang="ru-RU" sz="2800" dirty="0"/>
              <a:t>2. Выделить таблицу - выбрать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Макет</a:t>
            </a:r>
            <a:r>
              <a:rPr lang="ru-RU" sz="2800" dirty="0"/>
              <a:t> - Преобразовать в текст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11760" y="1484784"/>
            <a:ext cx="1584176" cy="4248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403648" y="2204864"/>
            <a:ext cx="410445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99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496" y="836712"/>
            <a:ext cx="9144000" cy="38062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87824" y="107921"/>
            <a:ext cx="3001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Вставка Рисунка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907" y="4725144"/>
            <a:ext cx="885698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Для изменения яркости и контрастности рисунка – выбираем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Коррекция</a:t>
            </a:r>
          </a:p>
          <a:p>
            <a:r>
              <a:rPr lang="ru-RU" sz="2600" dirty="0" smtClean="0"/>
              <a:t>Для изменения цветовой гаммы –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</a:t>
            </a:r>
          </a:p>
          <a:p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Установить прозрачным цвет  - </a:t>
            </a:r>
            <a:endParaRPr lang="ru-RU" sz="28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496" y="836712"/>
            <a:ext cx="9144000" cy="38062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496" y="836712"/>
            <a:ext cx="9144000" cy="380626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5496" y="908720"/>
            <a:ext cx="1728192" cy="720080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755576" y="3284984"/>
            <a:ext cx="3733204" cy="2880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87" y="1462087"/>
            <a:ext cx="7591425" cy="3933825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3923928" y="2924944"/>
            <a:ext cx="717252" cy="3392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1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07921"/>
            <a:ext cx="2701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Стили Рисунка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369" y="4797152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 Выделить рисунок</a:t>
            </a:r>
          </a:p>
          <a:p>
            <a:r>
              <a:rPr lang="ru-RU" sz="2800" dirty="0" smtClean="0"/>
              <a:t>2. Выбрать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</a:t>
            </a:r>
          </a:p>
          <a:p>
            <a:r>
              <a:rPr lang="ru-RU" sz="2800" dirty="0" smtClean="0"/>
              <a:t>3. Применить любой выбранный стиль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903030"/>
            <a:ext cx="7980015" cy="3606089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2627784" y="2706075"/>
            <a:ext cx="3744416" cy="32432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2583374" y="3789041"/>
            <a:ext cx="3788826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5689590" y="2556521"/>
            <a:ext cx="682610" cy="3392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4338706" y="3356992"/>
            <a:ext cx="2033494" cy="25922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5036"/>
            <a:ext cx="9144000" cy="532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8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1266" y="88098"/>
            <a:ext cx="4474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Выравнивание Рисунков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016" y="63676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Обтекание текстом</a:t>
            </a:r>
          </a:p>
          <a:p>
            <a:r>
              <a:rPr lang="ru-RU" sz="2800" dirty="0" smtClean="0"/>
              <a:t>Выделить рисунок, Выбрать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</a:t>
            </a:r>
            <a:r>
              <a:rPr lang="ru-RU" sz="2800" dirty="0" smtClean="0"/>
              <a:t>,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Обтекание текстом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296" y="1624510"/>
            <a:ext cx="5966817" cy="4584294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5724128" y="1412776"/>
            <a:ext cx="2664296" cy="756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130" y="1594988"/>
            <a:ext cx="5591150" cy="477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348" y="666556"/>
            <a:ext cx="892899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1</a:t>
            </a:r>
            <a:r>
              <a:rPr lang="ru-RU" sz="2600" dirty="0" smtClean="0"/>
              <a:t>. Между словами всегда нужно ставить только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</a:t>
            </a:r>
            <a:r>
              <a:rPr lang="ru-RU" sz="2600" dirty="0" smtClean="0"/>
              <a:t> пробел.</a:t>
            </a:r>
          </a:p>
          <a:p>
            <a:r>
              <a:rPr lang="ru-RU" sz="2600" dirty="0" smtClean="0"/>
              <a:t>2. Перед знаками препинания: </a:t>
            </a: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(.)</a:t>
            </a:r>
            <a:r>
              <a:rPr lang="ru-RU" sz="3200" dirty="0" smtClean="0">
                <a:solidFill>
                  <a:srgbClr val="A50021"/>
                </a:solidFill>
              </a:rPr>
              <a:t>,</a:t>
            </a: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(,)</a:t>
            </a:r>
            <a:r>
              <a:rPr lang="ru-RU" sz="3200" dirty="0" smtClean="0">
                <a:solidFill>
                  <a:srgbClr val="A50021"/>
                </a:solidFill>
              </a:rPr>
              <a:t>,</a:t>
            </a: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(…)</a:t>
            </a:r>
            <a:r>
              <a:rPr lang="ru-RU" sz="3200" dirty="0" smtClean="0">
                <a:solidFill>
                  <a:srgbClr val="A50021"/>
                </a:solidFill>
              </a:rPr>
              <a:t>,</a:t>
            </a: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(:)</a:t>
            </a:r>
            <a:r>
              <a:rPr lang="ru-RU" sz="3200" dirty="0" smtClean="0">
                <a:solidFill>
                  <a:srgbClr val="A50021"/>
                </a:solidFill>
              </a:rPr>
              <a:t>,</a:t>
            </a: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(;)</a:t>
            </a:r>
            <a:r>
              <a:rPr lang="ru-RU" sz="3200" dirty="0" smtClean="0">
                <a:solidFill>
                  <a:srgbClr val="A50021"/>
                </a:solidFill>
              </a:rPr>
              <a:t>,</a:t>
            </a: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(?)</a:t>
            </a:r>
            <a:r>
              <a:rPr lang="ru-RU" sz="3200" dirty="0" smtClean="0">
                <a:solidFill>
                  <a:srgbClr val="A50021"/>
                </a:solidFill>
              </a:rPr>
              <a:t>,</a:t>
            </a: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(!) </a:t>
            </a:r>
            <a:r>
              <a:rPr lang="ru-RU" sz="2600" dirty="0" smtClean="0"/>
              <a:t>пробел не ставится.</a:t>
            </a:r>
          </a:p>
          <a:p>
            <a:r>
              <a:rPr lang="ru-RU" sz="2600" dirty="0" smtClean="0"/>
              <a:t>3. Между цифрой и знаками  </a:t>
            </a: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(%)</a:t>
            </a:r>
            <a:r>
              <a:rPr lang="ru-RU" sz="2600" dirty="0" smtClean="0">
                <a:solidFill>
                  <a:srgbClr val="A50021"/>
                </a:solidFill>
              </a:rPr>
              <a:t>, </a:t>
            </a: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(°)</a:t>
            </a:r>
            <a:r>
              <a:rPr lang="ru-RU" sz="2600" dirty="0" smtClean="0">
                <a:solidFill>
                  <a:srgbClr val="A50021"/>
                </a:solidFill>
              </a:rPr>
              <a:t>, </a:t>
            </a:r>
            <a:r>
              <a:rPr lang="ru-RU" sz="2600" dirty="0" smtClean="0"/>
              <a:t>минуты </a:t>
            </a: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(′)</a:t>
            </a:r>
            <a:r>
              <a:rPr lang="ru-RU" sz="2600" dirty="0" smtClean="0">
                <a:solidFill>
                  <a:srgbClr val="A50021"/>
                </a:solidFill>
              </a:rPr>
              <a:t>,</a:t>
            </a:r>
            <a:r>
              <a:rPr lang="ru-RU" sz="2600" dirty="0" smtClean="0"/>
              <a:t> секунды</a:t>
            </a:r>
            <a:r>
              <a:rPr lang="ru-RU" sz="2600" dirty="0" smtClean="0">
                <a:solidFill>
                  <a:srgbClr val="A50021"/>
                </a:solidFill>
              </a:rPr>
              <a:t> </a:t>
            </a: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(″)</a:t>
            </a:r>
            <a:r>
              <a:rPr lang="ru-RU" sz="2600" dirty="0" smtClean="0">
                <a:solidFill>
                  <a:srgbClr val="A50021"/>
                </a:solidFill>
              </a:rPr>
              <a:t> </a:t>
            </a:r>
            <a:r>
              <a:rPr lang="ru-RU" sz="2600" dirty="0" smtClean="0"/>
              <a:t>не принято ставить пробел.</a:t>
            </a:r>
          </a:p>
          <a:p>
            <a:r>
              <a:rPr lang="ru-RU" sz="2600" dirty="0" smtClean="0"/>
              <a:t>4. Между словами и для обозначения прямой речи используется длинное тире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(—)</a:t>
            </a:r>
            <a:r>
              <a:rPr lang="ru-RU" sz="2800" dirty="0" smtClean="0">
                <a:solidFill>
                  <a:srgbClr val="A50021"/>
                </a:solidFill>
              </a:rPr>
              <a:t>.</a:t>
            </a:r>
          </a:p>
          <a:p>
            <a:r>
              <a:rPr lang="ru-RU" sz="2600" dirty="0"/>
              <a:t>Нажмите </a:t>
            </a:r>
            <a:r>
              <a:rPr lang="ru-RU" sz="28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Ctrl+минус</a:t>
            </a:r>
            <a:r>
              <a:rPr lang="ru-RU" sz="26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/>
              <a:t>на </a:t>
            </a:r>
            <a:r>
              <a:rPr lang="ru-RU" sz="2600" b="1" dirty="0"/>
              <a:t>цифровой клавиатуре</a:t>
            </a:r>
            <a:r>
              <a:rPr lang="ru-RU" sz="2600" dirty="0"/>
              <a:t> для получения среднего тире и </a:t>
            </a:r>
            <a:r>
              <a:rPr lang="ru-RU" sz="28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Ctrl+Alt+минус</a:t>
            </a:r>
            <a:r>
              <a:rPr lang="ru-RU" sz="2800" dirty="0"/>
              <a:t> </a:t>
            </a:r>
            <a:r>
              <a:rPr lang="ru-RU" sz="2600" dirty="0"/>
              <a:t>– для большого</a:t>
            </a:r>
            <a:r>
              <a:rPr lang="ru-RU" sz="2600" dirty="0" smtClean="0"/>
              <a:t>.</a:t>
            </a:r>
          </a:p>
          <a:p>
            <a:r>
              <a:rPr lang="en-US" sz="2600" dirty="0" smtClean="0"/>
              <a:t>5</a:t>
            </a:r>
            <a:r>
              <a:rPr lang="ru-RU" sz="2600" dirty="0" smtClean="0"/>
              <a:t>. Длинное тире отбивается пробелами с обеих сторон, при этом пробел перед тире должен быть неразрывным.</a:t>
            </a:r>
          </a:p>
          <a:p>
            <a:r>
              <a:rPr lang="ru-RU" sz="2600" dirty="0" smtClean="0"/>
              <a:t>Для </a:t>
            </a:r>
            <a:r>
              <a:rPr lang="ru-RU" sz="2600" dirty="0"/>
              <a:t>ввода неразрывн</a:t>
            </a:r>
            <a:r>
              <a:rPr lang="ru-RU" sz="2600" dirty="0" smtClean="0"/>
              <a:t>ого </a:t>
            </a:r>
            <a:r>
              <a:rPr lang="ru-RU" sz="2600" dirty="0"/>
              <a:t>пробела существует специальная комбинация </a:t>
            </a:r>
            <a:r>
              <a:rPr lang="ru-RU" sz="2600" dirty="0" smtClean="0"/>
              <a:t>клавиш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8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Ctrl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8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</a:t>
            </a:r>
            <a:r>
              <a:rPr lang="ru-RU" sz="28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t+пробел</a:t>
            </a:r>
            <a:r>
              <a:rPr lang="ru-RU" sz="2800" dirty="0" smtClean="0">
                <a:solidFill>
                  <a:srgbClr val="A50021"/>
                </a:solidFill>
              </a:rPr>
              <a:t> </a:t>
            </a:r>
            <a:r>
              <a:rPr lang="ru-RU" sz="2800" dirty="0" smtClean="0"/>
              <a:t>. </a:t>
            </a:r>
            <a:endParaRPr 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70302" y="81781"/>
            <a:ext cx="4203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набора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25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653" y="2468617"/>
            <a:ext cx="5508104" cy="38407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01266" y="88098"/>
            <a:ext cx="4474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Выравнивание Рисунков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016" y="620688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и границы</a:t>
            </a:r>
          </a:p>
          <a:p>
            <a:r>
              <a:rPr lang="ru-RU" sz="2800" dirty="0" smtClean="0"/>
              <a:t>Выделить все рисунки, щелкая по ним с нажатой клавишей </a:t>
            </a:r>
            <a:r>
              <a:rPr lang="en-US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</a:t>
            </a:r>
            <a:r>
              <a:rPr lang="ru-RU" sz="2800" dirty="0" smtClean="0"/>
              <a:t>, выбрать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</a:t>
            </a:r>
            <a:r>
              <a:rPr lang="ru-RU" sz="2800" dirty="0" smtClean="0"/>
              <a:t>, выбрать порядок выравнивания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555776" y="2204864"/>
            <a:ext cx="3312368" cy="756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9584" y="3443734"/>
            <a:ext cx="1434264" cy="286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8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303" y="88098"/>
            <a:ext cx="4612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Вставка рисунка </a:t>
            </a:r>
            <a:r>
              <a:rPr lang="en-US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SmartArt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908720"/>
            <a:ext cx="7629525" cy="511492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187625" y="728700"/>
            <a:ext cx="1080120" cy="936104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3612"/>
            <a:ext cx="9144000" cy="4130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3612"/>
            <a:ext cx="9144000" cy="4130775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335779" y="1484784"/>
            <a:ext cx="1080120" cy="936104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020272" y="1532565"/>
            <a:ext cx="1080120" cy="936104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15" grpId="1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25" y="762000"/>
            <a:ext cx="7677150" cy="5334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71800" y="88098"/>
            <a:ext cx="3402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Вставка Диаграмм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20058" y="908720"/>
            <a:ext cx="1080120" cy="936104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800178" y="3609020"/>
            <a:ext cx="1080120" cy="936104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2558"/>
            <a:ext cx="9144000" cy="4292884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634018" y="2276872"/>
            <a:ext cx="2610390" cy="1872208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2558"/>
            <a:ext cx="9144000" cy="429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15" grpId="1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3732" y="107921"/>
            <a:ext cx="3309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Вставка символов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907" y="5157192"/>
            <a:ext cx="88569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Чтобы поставить ударение, установите </a:t>
            </a:r>
            <a:r>
              <a:rPr lang="ru-RU" sz="2600" dirty="0" smtClean="0"/>
              <a:t>курсор после нужной буквы, перейдите </a:t>
            </a:r>
            <a:r>
              <a:rPr lang="ru-RU" sz="2600" dirty="0"/>
              <a:t>на английскую раскладку, наберите комбинацию </a:t>
            </a:r>
            <a:r>
              <a:rPr lang="ru-RU" sz="2600" dirty="0" smtClean="0"/>
              <a:t>0301, нажмите комбинацию </a:t>
            </a:r>
            <a:r>
              <a:rPr lang="ru-RU" sz="2600" dirty="0"/>
              <a:t>клавиш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26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lt+x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600" dirty="0" smtClean="0"/>
              <a:t>.</a:t>
            </a:r>
            <a:endParaRPr lang="ru-RU" sz="28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843" y="980728"/>
            <a:ext cx="72716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Чтобы вставить </a:t>
            </a:r>
            <a:r>
              <a:rPr lang="ru-RU" sz="2600" dirty="0"/>
              <a:t>в </a:t>
            </a:r>
            <a:r>
              <a:rPr lang="ru-RU" sz="2600" dirty="0" smtClean="0"/>
              <a:t>текст специальные символы, воспользуйтесь меню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«Вставка» - «Символ»</a:t>
            </a:r>
            <a:endParaRPr lang="ru-RU" sz="26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33" y="2097192"/>
            <a:ext cx="4247344" cy="30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144" y="2097192"/>
            <a:ext cx="4247344" cy="30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288" y="228659"/>
            <a:ext cx="1352391" cy="176018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020272" y="1700808"/>
            <a:ext cx="1728192" cy="396384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827584" y="1873280"/>
            <a:ext cx="6192688" cy="54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220072" y="2255714"/>
            <a:ext cx="1080120" cy="396384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-20867"/>
            <a:ext cx="3562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Разметка страницы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141" y="1628800"/>
            <a:ext cx="888189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Стандартная бумага, на которой печатается большинство документов, имеет размер А4. Именно ее Word считает стандартной страницей, элементы которой (поля и прочее) </a:t>
            </a:r>
            <a:r>
              <a:rPr lang="ru-RU" sz="2600" dirty="0" smtClean="0"/>
              <a:t>можно изменять </a:t>
            </a:r>
            <a:r>
              <a:rPr lang="ru-RU" sz="2600" dirty="0"/>
              <a:t>по своему усмотрению. </a:t>
            </a:r>
            <a:endParaRPr lang="ru-RU" sz="2600" dirty="0" smtClean="0"/>
          </a:p>
          <a:p>
            <a:r>
              <a:rPr lang="ru-RU" sz="2600" dirty="0" smtClean="0"/>
              <a:t>Но </a:t>
            </a:r>
            <a:r>
              <a:rPr lang="ru-RU" sz="2600" dirty="0"/>
              <a:t>можно выбрать и другой формат страницы</a:t>
            </a:r>
            <a:r>
              <a:rPr lang="ru-RU" sz="2600" dirty="0" smtClean="0"/>
              <a:t>. В верхнем меню выбираем раздел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«Разметка страницы» </a:t>
            </a:r>
            <a:r>
              <a:rPr lang="ru-RU" sz="2600" dirty="0" smtClean="0"/>
              <a:t>и настраиваем «Поля», «Ориентация», «Размер».</a:t>
            </a:r>
          </a:p>
          <a:p>
            <a:r>
              <a:rPr lang="ru-RU" sz="2600" dirty="0" smtClean="0"/>
              <a:t>Для вставки новой страницы не рекомендуется использовать клавишу «</a:t>
            </a:r>
            <a:r>
              <a:rPr lang="en-US" sz="2600" dirty="0" smtClean="0"/>
              <a:t>Enter</a:t>
            </a:r>
            <a:r>
              <a:rPr lang="ru-RU" sz="2600" dirty="0" smtClean="0"/>
              <a:t>». В верхнем меню в разделе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«Вставка» </a:t>
            </a:r>
            <a:r>
              <a:rPr lang="ru-RU" sz="2600" dirty="0" smtClean="0"/>
              <a:t>выберите или  «Пустая страница» или «Разрыв страницы».  </a:t>
            </a:r>
            <a:r>
              <a:rPr lang="ru-RU" sz="2600" dirty="0"/>
              <a:t>Опция «Разрыв страницы</a:t>
            </a:r>
            <a:r>
              <a:rPr lang="ru-RU" sz="2600" dirty="0" smtClean="0"/>
              <a:t>» доступна и в разделе «Разметка страницы». </a:t>
            </a:r>
            <a:endParaRPr lang="ru-RU" sz="2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620688"/>
            <a:ext cx="9108000" cy="910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210" y="4941168"/>
            <a:ext cx="2367744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7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32" y="643961"/>
            <a:ext cx="8811345" cy="8811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71800" y="-20867"/>
            <a:ext cx="3562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Разметка страницы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98335"/>
            <a:ext cx="3671380" cy="48424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6877" y="643961"/>
            <a:ext cx="2476500" cy="58967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705359"/>
            <a:ext cx="2376264" cy="206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4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7849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В Word можно разделять </a:t>
            </a:r>
            <a:r>
              <a:rPr lang="ru-RU" sz="2600" dirty="0"/>
              <a:t>текст на страницах документа на несколько печатных колонок. </a:t>
            </a:r>
            <a:r>
              <a:rPr lang="ru-RU" sz="2600" dirty="0" smtClean="0"/>
              <a:t>Для этого выделяем фрагмент текста/весь текст и применяем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«Разметка страницы» </a:t>
            </a:r>
            <a:r>
              <a:rPr lang="ru-RU" sz="2600" dirty="0" smtClean="0"/>
              <a:t>- «Колонки».</a:t>
            </a:r>
            <a:endParaRPr lang="ru-RU" sz="2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30709"/>
            <a:ext cx="1668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0126" y="2385467"/>
            <a:ext cx="2683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 страницы</a:t>
            </a:r>
            <a:endParaRPr lang="ru-RU" sz="32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2194" y="3068960"/>
            <a:ext cx="87849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Для оформления страницы можно использовать в разделе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«Разметка страницы» </a:t>
            </a:r>
            <a:r>
              <a:rPr lang="ru-RU" sz="2600" dirty="0" smtClean="0"/>
              <a:t>опции «Подложка», «Цвет страницы»,  «Границы и заливка».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88840"/>
            <a:ext cx="2232248" cy="4478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382" y="2261376"/>
            <a:ext cx="5172075" cy="3933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980" y="4653136"/>
            <a:ext cx="2788577" cy="141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6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15454"/>
            <a:ext cx="88569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Сначала пронумеруем все страницы документа. На </a:t>
            </a:r>
            <a:r>
              <a:rPr lang="ru-RU" sz="2600" dirty="0"/>
              <a:t>ленте выберите вкладку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«Вставка» </a:t>
            </a:r>
            <a:r>
              <a:rPr lang="ru-RU" sz="2600" dirty="0"/>
              <a:t>и нажмите на кнопку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Номер страницы.</a:t>
            </a:r>
            <a:r>
              <a:rPr lang="ru-RU" sz="2600" dirty="0"/>
              <a:t> В ниспадающем меню вы увидите возможные варианты размещения номеров страниц. </a:t>
            </a:r>
          </a:p>
          <a:p>
            <a:r>
              <a:rPr lang="ru-RU" sz="2600" dirty="0"/>
              <a:t>Автоматическое содержание создается в верхнем меню в разделе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«Ссылки». </a:t>
            </a:r>
            <a:r>
              <a:rPr lang="ru-RU" sz="2600" dirty="0"/>
              <a:t>Для этого нужно поставить курсор мышки напротив названия главы. В левом верхнем углу нажать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«Добавить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текст» </a:t>
            </a:r>
            <a:r>
              <a:rPr lang="ru-RU" sz="2600" dirty="0"/>
              <a:t>и выбрать уровень 1. Важно проделать такие действия перед всеми заголовками и нужными пунктами вашей работы. </a:t>
            </a:r>
            <a:endParaRPr lang="ru-RU" sz="2600" dirty="0" smtClean="0"/>
          </a:p>
          <a:p>
            <a:r>
              <a:rPr lang="ru-RU" sz="2600" dirty="0"/>
              <a:t>Расставив везде необходимые уровни, следует вернуться к странице, на которой будет размещено оглавление работы. Затем во вкладке 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«Ссылки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600" dirty="0" smtClean="0"/>
              <a:t>, </a:t>
            </a:r>
            <a:r>
              <a:rPr lang="ru-RU" sz="2600" dirty="0"/>
              <a:t>нажимаем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«Оглавление», </a:t>
            </a:r>
            <a:r>
              <a:rPr lang="ru-RU" sz="2600" dirty="0" smtClean="0"/>
              <a:t>и выбираем </a:t>
            </a:r>
            <a:r>
              <a:rPr lang="ru-RU" sz="2600" dirty="0"/>
              <a:t>нужный вариант. </a:t>
            </a:r>
            <a:endParaRPr lang="en-US" sz="2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0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Оглавление</a:t>
            </a:r>
            <a:endParaRPr lang="ru-RU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80728"/>
            <a:ext cx="3328764" cy="35784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757361"/>
            <a:ext cx="5644935" cy="3954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665678"/>
            <a:ext cx="3847593" cy="57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11047"/>
            <a:ext cx="4286250" cy="6200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11047"/>
            <a:ext cx="428625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95275"/>
            <a:ext cx="4286250" cy="6267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95275"/>
            <a:ext cx="428625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61565"/>
            <a:ext cx="89289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6. Если </a:t>
            </a:r>
            <a:r>
              <a:rPr lang="ru-RU" sz="2600" dirty="0"/>
              <a:t>длинное или короткое тире используется для обозначения числового диапазона (например,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2014—18 гг.</a:t>
            </a:r>
            <a:r>
              <a:rPr lang="ru-RU" sz="2600" dirty="0" smtClean="0"/>
              <a:t>), </a:t>
            </a:r>
            <a:r>
              <a:rPr lang="ru-RU" sz="2600" dirty="0"/>
              <a:t>то отбивка пробелами не нужна.</a:t>
            </a:r>
          </a:p>
          <a:p>
            <a:r>
              <a:rPr lang="ru-RU" sz="2600" dirty="0" smtClean="0"/>
              <a:t>7. Дефис </a:t>
            </a:r>
            <a:r>
              <a:rPr lang="ru-RU" sz="2600" dirty="0"/>
              <a:t>пробелами не отбивается </a:t>
            </a:r>
            <a:r>
              <a:rPr lang="ru-RU" sz="2600" dirty="0" smtClean="0"/>
              <a:t>(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«где-то», 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«Рио-де-Жанейро»</a:t>
            </a:r>
            <a:r>
              <a:rPr lang="ru-RU" sz="2600" dirty="0"/>
              <a:t>).</a:t>
            </a:r>
          </a:p>
          <a:p>
            <a:r>
              <a:rPr lang="ru-RU" sz="2600" dirty="0" smtClean="0"/>
              <a:t>8. Между </a:t>
            </a:r>
            <a:r>
              <a:rPr lang="ru-RU" sz="2600" dirty="0"/>
              <a:t>цифрами дефис не ставится, а ставится тире (чаще всего короткое) без отбивки пробелами. </a:t>
            </a:r>
            <a:r>
              <a:rPr lang="ru-RU" sz="2600" dirty="0" smtClean="0"/>
              <a:t>Пример: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«4–5 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шт.»,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I–</a:t>
            </a:r>
            <a:r>
              <a:rPr lang="en-US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век»</a:t>
            </a:r>
            <a:r>
              <a:rPr lang="ru-RU" sz="2600" dirty="0" smtClean="0"/>
              <a:t>.</a:t>
            </a:r>
            <a:endParaRPr lang="ru-RU" sz="2600" dirty="0"/>
          </a:p>
          <a:p>
            <a:r>
              <a:rPr lang="en-US" sz="2600" dirty="0" smtClean="0"/>
              <a:t>9</a:t>
            </a:r>
            <a:r>
              <a:rPr lang="ru-RU" sz="2600" dirty="0" smtClean="0"/>
              <a:t>. Знаки </a:t>
            </a:r>
            <a:r>
              <a:rPr lang="ru-RU" sz="2600" dirty="0"/>
              <a:t>«плюс» </a:t>
            </a:r>
            <a:r>
              <a:rPr lang="ru-RU" sz="2800" dirty="0"/>
              <a:t>(</a:t>
            </a:r>
            <a:r>
              <a:rPr lang="ru-RU" sz="32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«+»</a:t>
            </a:r>
            <a:r>
              <a:rPr lang="ru-RU" sz="2800" dirty="0"/>
              <a:t>)</a:t>
            </a:r>
            <a:r>
              <a:rPr lang="ru-RU" sz="2600" dirty="0"/>
              <a:t> и минус (</a:t>
            </a:r>
            <a:r>
              <a:rPr lang="ru-RU" sz="32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«–»</a:t>
            </a:r>
            <a:r>
              <a:rPr lang="ru-RU" sz="2600" dirty="0"/>
              <a:t>) не отделяются пробелом от цифры в случаях подобного написания: 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«+20», «–15». </a:t>
            </a:r>
            <a:r>
              <a:rPr lang="ru-RU" sz="2600" dirty="0"/>
              <a:t>Однако при написании выражений </a:t>
            </a:r>
            <a:r>
              <a:rPr lang="ru-RU" sz="2600" dirty="0" smtClean="0"/>
              <a:t>типа: 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«2 + 2 = 4» </a:t>
            </a:r>
            <a:r>
              <a:rPr lang="ru-RU" sz="2600" dirty="0"/>
              <a:t>неразрывные пробелы необходимы.</a:t>
            </a:r>
          </a:p>
          <a:p>
            <a:r>
              <a:rPr lang="ru-RU" sz="2600" dirty="0" smtClean="0"/>
              <a:t>10. </a:t>
            </a:r>
            <a:r>
              <a:rPr lang="ru-RU" sz="2600" dirty="0"/>
              <a:t>Содержимое, заключенное в кавычки либо скобки, не отделяется от них пробелами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2320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52" y="404664"/>
            <a:ext cx="8208912" cy="581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1689100" y="260350"/>
            <a:ext cx="6122988" cy="6207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32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altLang="ru-RU" sz="32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1124744"/>
            <a:ext cx="864235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Создать буклет на любую тему:</a:t>
            </a:r>
          </a:p>
          <a:p>
            <a:pPr eaLnBrk="0" hangingPunct="0">
              <a:defRPr/>
            </a:pPr>
            <a:r>
              <a:rPr lang="ru-RU" sz="2400" dirty="0" smtClean="0">
                <a:latin typeface="+mn-lt"/>
              </a:rPr>
              <a:t>(Программа концерта, семинара; дидактическое пособие; рекламный проспект; советы родителям, ученикам; памятка и т.д.)</a:t>
            </a:r>
          </a:p>
          <a:p>
            <a:pPr eaLnBrk="0" hangingPunct="0"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Формат страницы альбомный.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На странице 3 колонки.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В тексте разместить: картинки, списки, таблицу.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Буклет оформить.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Готовую работу выслать на адрес: </a:t>
            </a:r>
            <a:r>
              <a:rPr lang="en-US" sz="2400" dirty="0" smtClean="0">
                <a:latin typeface="+mn-lt"/>
                <a:hlinkClick r:id="rId2"/>
              </a:rPr>
              <a:t>tvkum@yandex.ru</a:t>
            </a:r>
            <a:r>
              <a:rPr lang="ru-RU" sz="2400" dirty="0" smtClean="0">
                <a:latin typeface="+mn-lt"/>
              </a:rPr>
              <a:t> , указав в теме сообщения – </a:t>
            </a:r>
            <a:r>
              <a:rPr lang="ru-RU" sz="2400" b="1" dirty="0" smtClean="0">
                <a:latin typeface="+mn-lt"/>
              </a:rPr>
              <a:t>Школа </a:t>
            </a:r>
            <a:r>
              <a:rPr lang="en-US" sz="2400" b="1" dirty="0" smtClean="0">
                <a:latin typeface="+mn-lt"/>
              </a:rPr>
              <a:t>IT</a:t>
            </a:r>
            <a:r>
              <a:rPr lang="ru-RU" sz="2400" b="1" dirty="0" smtClean="0">
                <a:latin typeface="+mn-lt"/>
              </a:rPr>
              <a:t>-2год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899536"/>
            <a:ext cx="8784976" cy="54097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/>
              <a:t>Microsoft</a:t>
            </a:r>
            <a:r>
              <a:rPr lang="ru-RU" sz="2400" dirty="0"/>
              <a:t> Word 2010 для начинающих: Первые </a:t>
            </a:r>
            <a:r>
              <a:rPr lang="ru-RU" sz="2400" dirty="0" smtClean="0"/>
              <a:t>шаги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://www.compbegin.ru/articles/view/_</a:t>
            </a:r>
            <a:r>
              <a:rPr lang="en-US" sz="2400" dirty="0" smtClean="0">
                <a:hlinkClick r:id="rId2"/>
              </a:rPr>
              <a:t>36#8</a:t>
            </a:r>
            <a:endParaRPr lang="ru-RU" sz="2400" dirty="0" smtClean="0"/>
          </a:p>
          <a:p>
            <a:r>
              <a:rPr lang="ru-RU" sz="2400" dirty="0" smtClean="0"/>
              <a:t>«Word </a:t>
            </a:r>
            <a:r>
              <a:rPr lang="ru-RU" sz="2400" dirty="0"/>
              <a:t>2010 в </a:t>
            </a:r>
            <a:r>
              <a:rPr lang="ru-RU" sz="2400" dirty="0" smtClean="0"/>
              <a:t>примерах», </a:t>
            </a:r>
            <a:r>
              <a:rPr lang="ru-RU" sz="2400" dirty="0" err="1"/>
              <a:t>Учебноe</a:t>
            </a:r>
            <a:r>
              <a:rPr lang="ru-RU" sz="2400" dirty="0"/>
              <a:t> пособие, Е.М. </a:t>
            </a:r>
            <a:r>
              <a:rPr lang="ru-RU" sz="2400" dirty="0" err="1"/>
              <a:t>Карчевский</a:t>
            </a:r>
            <a:r>
              <a:rPr lang="ru-RU" sz="2400" dirty="0"/>
              <a:t>, И.Е. Филиппов, И.А. Филиппова</a:t>
            </a:r>
          </a:p>
          <a:p>
            <a:pPr marL="0" indent="0">
              <a:buNone/>
            </a:pPr>
            <a:r>
              <a:rPr lang="ru-RU" sz="2400" dirty="0">
                <a:hlinkClick r:id="rId3"/>
              </a:rPr>
              <a:t>http://</a:t>
            </a:r>
            <a:r>
              <a:rPr lang="ru-RU" sz="2400" dirty="0" smtClean="0">
                <a:hlinkClick r:id="rId3"/>
              </a:rPr>
              <a:t>kpfu.ru/docs/F1363895552/Word_2010.pdf</a:t>
            </a:r>
            <a:endParaRPr lang="ru-RU" sz="2400" dirty="0" smtClean="0"/>
          </a:p>
          <a:p>
            <a:r>
              <a:rPr lang="ru-RU" sz="2400" dirty="0"/>
              <a:t>Иллюстрированный самоучитель по </a:t>
            </a:r>
            <a:r>
              <a:rPr lang="ru-RU" sz="2400" dirty="0" err="1"/>
              <a:t>Microsoft</a:t>
            </a:r>
            <a:r>
              <a:rPr lang="ru-RU" sz="2400" dirty="0"/>
              <a:t> Word </a:t>
            </a:r>
            <a:r>
              <a:rPr lang="ru-RU" sz="2400" dirty="0" smtClean="0"/>
              <a:t>2003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www.taurion.ru/word</a:t>
            </a:r>
            <a:endParaRPr lang="ru-RU" sz="2400" dirty="0" smtClean="0"/>
          </a:p>
          <a:p>
            <a:r>
              <a:rPr lang="ru-RU" sz="2400" dirty="0"/>
              <a:t>Уроки MS WORD</a:t>
            </a:r>
          </a:p>
          <a:p>
            <a:pPr marL="0" indent="0">
              <a:buNone/>
            </a:pPr>
            <a:r>
              <a:rPr lang="ru-RU" sz="2400" dirty="0">
                <a:hlinkClick r:id="rId5"/>
              </a:rPr>
              <a:t>http://</a:t>
            </a:r>
            <a:r>
              <a:rPr lang="ru-RU" sz="2400" dirty="0" smtClean="0">
                <a:hlinkClick r:id="rId5"/>
              </a:rPr>
              <a:t>office-guru.ru/word</a:t>
            </a:r>
            <a:endParaRPr lang="ru-RU" sz="2400" dirty="0" smtClean="0"/>
          </a:p>
          <a:p>
            <a:r>
              <a:rPr lang="ru-RU" sz="2400" dirty="0"/>
              <a:t>Иллюстрированный</a:t>
            </a:r>
            <a:r>
              <a:rPr lang="ru-RU" sz="2400" b="1" dirty="0"/>
              <a:t> </a:t>
            </a:r>
            <a:r>
              <a:rPr lang="ru-RU" sz="2400" dirty="0"/>
              <a:t>самоучитель по </a:t>
            </a:r>
            <a:r>
              <a:rPr lang="ru-RU" sz="2400" dirty="0" err="1"/>
              <a:t>Microsoft</a:t>
            </a:r>
            <a:r>
              <a:rPr lang="ru-RU" sz="2400" dirty="0"/>
              <a:t> Word 2003</a:t>
            </a:r>
          </a:p>
          <a:p>
            <a:pPr marL="0" indent="0">
              <a:buNone/>
            </a:pPr>
            <a:r>
              <a:rPr lang="en-US" sz="2400" dirty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samoychiteli.ru/document19366.html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68363" y="3687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/>
            </a:r>
            <a:br>
              <a:rPr lang="ru-RU" altLang="ru-RU" sz="1800">
                <a:latin typeface="Arial" charset="0"/>
                <a:cs typeface="Arial" charset="0"/>
              </a:rPr>
            </a:br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1560" y="188640"/>
            <a:ext cx="8229600" cy="5762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ресурсы сети</a:t>
            </a:r>
          </a:p>
        </p:txBody>
      </p:sp>
    </p:spTree>
    <p:extLst>
      <p:ext uri="{BB962C8B-B14F-4D97-AF65-F5344CB8AC3E}">
        <p14:creationId xmlns:p14="http://schemas.microsoft.com/office/powerpoint/2010/main" val="28252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726" y="260648"/>
            <a:ext cx="885698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11.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 заголовка точка не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ставится! </a:t>
            </a:r>
            <a:r>
              <a:rPr lang="ru-RU" sz="2600" dirty="0"/>
              <a:t>При этом иные знаки препинания </a:t>
            </a:r>
            <a:r>
              <a:rPr lang="ru-RU" sz="2600" dirty="0" smtClean="0"/>
              <a:t>(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«…», «!», «?»</a:t>
            </a:r>
            <a:r>
              <a:rPr lang="ru-RU" sz="2600" dirty="0" smtClean="0"/>
              <a:t>) ставить можно.</a:t>
            </a:r>
            <a:endParaRPr lang="ru-RU" sz="2600" dirty="0"/>
          </a:p>
          <a:p>
            <a:r>
              <a:rPr lang="ru-RU" sz="2600" dirty="0" smtClean="0"/>
              <a:t>12. Между </a:t>
            </a:r>
            <a:r>
              <a:rPr lang="ru-RU" sz="2600" dirty="0"/>
              <a:t>инициалами и после </a:t>
            </a:r>
            <a:r>
              <a:rPr lang="ru-RU" sz="2600" dirty="0" smtClean="0"/>
              <a:t>них  рекомендуется </a:t>
            </a:r>
            <a:r>
              <a:rPr lang="ru-RU" sz="2600" dirty="0"/>
              <a:t>ставить неразрывный </a:t>
            </a:r>
            <a:r>
              <a:rPr lang="ru-RU" sz="2600" dirty="0" smtClean="0"/>
              <a:t>пробел ( «</a:t>
            </a:r>
            <a:r>
              <a:rPr lang="ru-RU" sz="2600" dirty="0"/>
              <a:t>Н. В. Гоголь</a:t>
            </a:r>
            <a:r>
              <a:rPr lang="ru-RU" sz="2600" dirty="0" smtClean="0"/>
              <a:t>» ), </a:t>
            </a:r>
            <a:r>
              <a:rPr lang="ru-RU" sz="2600" dirty="0"/>
              <a:t>чтобы избежать некрасивого разрыва при переносе строки.</a:t>
            </a:r>
          </a:p>
          <a:p>
            <a:r>
              <a:rPr lang="ru-RU" sz="2600" dirty="0" smtClean="0"/>
              <a:t>13. После </a:t>
            </a:r>
            <a:r>
              <a:rPr lang="ru-RU" sz="2600" dirty="0"/>
              <a:t>и внутри сокращений </a:t>
            </a:r>
            <a:r>
              <a:rPr lang="ru-RU" sz="2600" dirty="0" smtClean="0"/>
              <a:t>(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Прага», «12 кв. м»</a:t>
            </a:r>
            <a:r>
              <a:rPr lang="ru-RU" sz="2600" dirty="0" smtClean="0"/>
              <a:t>), </a:t>
            </a:r>
            <a:r>
              <a:rPr lang="ru-RU" sz="2600" dirty="0"/>
              <a:t>между числами и единицами измерения </a:t>
            </a:r>
            <a:r>
              <a:rPr lang="ru-RU" sz="2600" dirty="0" smtClean="0"/>
              <a:t>(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кг»,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«2018 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</a:t>
            </a:r>
            <a:r>
              <a:rPr lang="ru-RU" sz="2600" dirty="0" smtClean="0"/>
              <a:t>), </a:t>
            </a:r>
            <a:r>
              <a:rPr lang="ru-RU" sz="2600" dirty="0"/>
              <a:t>между названием и версией продукта </a:t>
            </a:r>
            <a:r>
              <a:rPr lang="ru-RU" sz="2600" dirty="0" smtClean="0"/>
              <a:t>(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6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iPhone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600" dirty="0" smtClean="0"/>
              <a:t>) </a:t>
            </a:r>
            <a:r>
              <a:rPr lang="ru-RU" sz="2600" dirty="0"/>
              <a:t>необходим неразрывный пробел.</a:t>
            </a:r>
          </a:p>
          <a:p>
            <a:r>
              <a:rPr lang="ru-RU" sz="2600" dirty="0" smtClean="0"/>
              <a:t>14. При </a:t>
            </a:r>
            <a:r>
              <a:rPr lang="ru-RU" sz="2600" dirty="0"/>
              <a:t>написании сокращений </a:t>
            </a:r>
            <a:r>
              <a:rPr lang="ru-RU" sz="2600" dirty="0" smtClean="0"/>
              <a:t>(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м/с», «б/у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600" dirty="0" smtClean="0"/>
              <a:t>), </a:t>
            </a:r>
            <a:r>
              <a:rPr lang="ru-RU" sz="2600" dirty="0"/>
              <a:t>дробных чисел </a:t>
            </a:r>
            <a:r>
              <a:rPr lang="ru-RU" sz="2600" dirty="0" smtClean="0"/>
              <a:t>(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1/3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600" dirty="0" smtClean="0"/>
              <a:t>) </a:t>
            </a:r>
            <a:r>
              <a:rPr lang="ru-RU" sz="2600" dirty="0"/>
              <a:t>и разделении одиночных слов </a:t>
            </a:r>
            <a:r>
              <a:rPr lang="ru-RU" sz="2600" dirty="0" smtClean="0"/>
              <a:t>(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«и/или»</a:t>
            </a:r>
            <a:r>
              <a:rPr lang="ru-RU" sz="2600" dirty="0" smtClean="0"/>
              <a:t>), косая черта (слэш) -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«/» </a:t>
            </a:r>
            <a:r>
              <a:rPr lang="ru-RU" sz="2600" dirty="0" smtClean="0"/>
              <a:t>пробелами </a:t>
            </a:r>
            <a:r>
              <a:rPr lang="ru-RU" sz="2600" dirty="0"/>
              <a:t>не отделяется.</a:t>
            </a:r>
          </a:p>
          <a:p>
            <a:r>
              <a:rPr lang="ru-RU" sz="2600" dirty="0" smtClean="0"/>
              <a:t>15. Если </a:t>
            </a: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«/» </a:t>
            </a:r>
            <a:r>
              <a:rPr lang="ru-RU" sz="2600" dirty="0" smtClean="0"/>
              <a:t>используется </a:t>
            </a:r>
            <a:r>
              <a:rPr lang="ru-RU" sz="2600" dirty="0"/>
              <a:t>для разделения словосочетаний </a:t>
            </a:r>
            <a:r>
              <a:rPr lang="ru-RU" sz="2600" dirty="0" smtClean="0"/>
              <a:t>и/или слов (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начальная позиция / окончание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600" dirty="0" smtClean="0"/>
              <a:t>), </a:t>
            </a:r>
            <a:r>
              <a:rPr lang="ru-RU" sz="2600" dirty="0"/>
              <a:t>требуется отбивка </a:t>
            </a:r>
            <a:r>
              <a:rPr lang="ru-RU" sz="2600" dirty="0" smtClean="0"/>
              <a:t>слэша </a:t>
            </a:r>
            <a:r>
              <a:rPr lang="ru-RU" sz="2600" dirty="0"/>
              <a:t>неразрывными пробелами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6302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240" y="528152"/>
            <a:ext cx="87934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16. Использование </a:t>
            </a:r>
            <a:r>
              <a:rPr lang="ru-RU" sz="2800" dirty="0"/>
              <a:t>двух и больше вопросительных или восклицательных знаков подряд </a:t>
            </a:r>
            <a:r>
              <a:rPr lang="ru-RU" sz="2800" dirty="0" smtClean="0"/>
              <a:t>(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«??», «!!!</a:t>
            </a:r>
            <a:r>
              <a:rPr lang="ru-RU" sz="2800" dirty="0" smtClean="0"/>
              <a:t>» ) считается </a:t>
            </a:r>
            <a:r>
              <a:rPr lang="ru-RU" sz="2800" dirty="0"/>
              <a:t>ошибкой.</a:t>
            </a:r>
          </a:p>
          <a:p>
            <a:r>
              <a:rPr lang="ru-RU" sz="2800" dirty="0" smtClean="0"/>
              <a:t>17. Сочетать </a:t>
            </a:r>
            <a:r>
              <a:rPr lang="ru-RU" sz="2800" dirty="0"/>
              <a:t>вопросительный и восклицательный знаки можно только в такой последовательности 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«?!»</a:t>
            </a:r>
            <a:r>
              <a:rPr lang="ru-RU" sz="2800" dirty="0"/>
              <a:t>, но не наоборот.</a:t>
            </a:r>
          </a:p>
          <a:p>
            <a:r>
              <a:rPr lang="ru-RU" sz="2800" dirty="0" smtClean="0"/>
              <a:t>18. Правильные </a:t>
            </a:r>
            <a:r>
              <a:rPr lang="ru-RU" sz="2800" dirty="0"/>
              <a:t>кавычки — это «ёлочки» 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(«»)</a:t>
            </a:r>
            <a:r>
              <a:rPr lang="ru-RU" sz="2800" dirty="0"/>
              <a:t>. </a:t>
            </a:r>
          </a:p>
          <a:p>
            <a:r>
              <a:rPr lang="ru-RU" sz="2800" dirty="0" smtClean="0"/>
              <a:t>19. После </a:t>
            </a:r>
            <a:r>
              <a:rPr lang="ru-RU" sz="2800" dirty="0"/>
              <a:t>сокращенной записи единиц измерения точка не ставится </a:t>
            </a:r>
            <a:r>
              <a:rPr lang="ru-RU" sz="2800" dirty="0" smtClean="0"/>
              <a:t>(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мм», «г», «с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800" dirty="0" smtClean="0"/>
              <a:t>).</a:t>
            </a:r>
            <a:endParaRPr lang="ru-RU" sz="2800" dirty="0"/>
          </a:p>
          <a:p>
            <a:r>
              <a:rPr lang="ru-RU" sz="2800" dirty="0" smtClean="0"/>
              <a:t>20. Правильная </a:t>
            </a:r>
            <a:r>
              <a:rPr lang="ru-RU" sz="2800" dirty="0"/>
              <a:t>сокращенная запись дней недели такая (по порядку):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пн.», «вт.», «ср.», «чт.», «пт.», «сб.», «вс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.». </a:t>
            </a:r>
            <a:r>
              <a:rPr lang="ru-RU" sz="2800" dirty="0" smtClean="0"/>
              <a:t>Иные </a:t>
            </a:r>
            <a:r>
              <a:rPr lang="ru-RU" sz="2800" dirty="0"/>
              <a:t>варианты сокращений </a:t>
            </a:r>
            <a:r>
              <a:rPr lang="ru-RU" sz="2800" dirty="0" smtClean="0"/>
              <a:t>считаются </a:t>
            </a:r>
            <a:r>
              <a:rPr lang="ru-RU" sz="2800" dirty="0"/>
              <a:t>ошибочными</a:t>
            </a:r>
            <a:r>
              <a:rPr lang="ru-RU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48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140" y="2471985"/>
            <a:ext cx="88723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При вводе текста редактор Word предупреждает о наличии грамматических или орфографических ошибок, подчеркивая их волнистой зеленой или красной линией. </a:t>
            </a:r>
            <a:endParaRPr lang="ru-RU" sz="2600" dirty="0" smtClean="0"/>
          </a:p>
          <a:p>
            <a:r>
              <a:rPr lang="ru-RU" sz="2600" dirty="0" smtClean="0">
                <a:solidFill>
                  <a:srgbClr val="21A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Зеленое</a:t>
            </a:r>
            <a:r>
              <a:rPr lang="ru-RU" sz="2600" dirty="0" smtClean="0">
                <a:solidFill>
                  <a:srgbClr val="21A72E"/>
                </a:solidFill>
              </a:rPr>
              <a:t> </a:t>
            </a:r>
            <a:r>
              <a:rPr lang="ru-RU" sz="2600" dirty="0"/>
              <a:t>подчеркивание указывает на то, что необходимо проверить </a:t>
            </a:r>
            <a:r>
              <a:rPr lang="ru-RU" sz="2600" dirty="0" smtClean="0"/>
              <a:t>грамматику. </a:t>
            </a:r>
          </a:p>
          <a:p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Красное</a:t>
            </a:r>
            <a:r>
              <a:rPr lang="ru-RU" sz="2600" dirty="0" smtClean="0"/>
              <a:t> </a:t>
            </a:r>
            <a:r>
              <a:rPr lang="ru-RU" sz="2600" dirty="0"/>
              <a:t>указывает на возможные орфографические ошибки или на то, что слово (к примеру, имя собственное или географические названия) не распознано, то есть отсутствуют в словаре редактора Word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4562" y="599777"/>
            <a:ext cx="8901934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680000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ru-RU" sz="2600" dirty="0" smtClean="0"/>
              <a:t>В процессе набора текста или в конце, рекомендуется выполнять </a:t>
            </a:r>
            <a:r>
              <a:rPr lang="ru-RU" sz="2600" dirty="0"/>
              <a:t>проверку правописания. </a:t>
            </a:r>
            <a:endParaRPr lang="ru-RU" sz="2600" dirty="0" smtClean="0"/>
          </a:p>
          <a:p>
            <a:r>
              <a:rPr lang="ru-RU" sz="2600" dirty="0" smtClean="0"/>
              <a:t>Для </a:t>
            </a:r>
            <a:r>
              <a:rPr lang="ru-RU" sz="2600" dirty="0"/>
              <a:t>этого выберите </a:t>
            </a:r>
            <a:r>
              <a:rPr lang="ru-RU" sz="2600" dirty="0" smtClean="0"/>
              <a:t>на панели </a:t>
            </a:r>
            <a:r>
              <a:rPr lang="ru-RU" sz="2600" dirty="0"/>
              <a:t>верхнего меню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«Рецензирование» - «Правописание»</a:t>
            </a:r>
            <a:endParaRPr lang="ru-RU" sz="26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80312" y="1103833"/>
            <a:ext cx="1584176" cy="108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63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20"/>
            <a:ext cx="87849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атрибутам форматирования относят: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n-lt"/>
              </a:rPr>
              <a:t>Гарнитуру, размер, начертание, цвет и регистра шрифта, интервал между символами, фоновое выделение текста </a:t>
            </a:r>
            <a:r>
              <a:rPr lang="ru-RU" sz="2600" dirty="0" smtClean="0">
                <a:latin typeface="+mn-lt"/>
              </a:rPr>
              <a:t>- «</a:t>
            </a:r>
            <a:r>
              <a:rPr lang="ru-RU" sz="2600" dirty="0">
                <a:latin typeface="+mn-lt"/>
              </a:rPr>
              <a:t>Шрифт</a:t>
            </a:r>
            <a:r>
              <a:rPr lang="ru-RU" sz="2600" dirty="0" smtClean="0">
                <a:latin typeface="+mn-lt"/>
              </a:rPr>
              <a:t>».</a:t>
            </a:r>
            <a:endParaRPr lang="ru-RU" sz="26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n-lt"/>
              </a:rPr>
              <a:t>Выравнивание текста (левый или правый край, центр, ширина), отступы, межстрочный интервал, маркированные и нумерованные списки, цветная заливка общего фона </a:t>
            </a:r>
            <a:r>
              <a:rPr lang="ru-RU" sz="2600" dirty="0" smtClean="0">
                <a:latin typeface="+mn-lt"/>
              </a:rPr>
              <a:t>- «</a:t>
            </a:r>
            <a:r>
              <a:rPr lang="ru-RU" sz="2600" dirty="0">
                <a:latin typeface="+mn-lt"/>
              </a:rPr>
              <a:t>Абзац</a:t>
            </a:r>
            <a:r>
              <a:rPr lang="ru-RU" sz="2600" dirty="0" smtClean="0">
                <a:latin typeface="+mn-lt"/>
              </a:rPr>
              <a:t>».</a:t>
            </a:r>
            <a:endParaRPr lang="ru-RU" sz="26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n-lt"/>
              </a:rPr>
              <a:t>Размер и ориентация страницы, границы рабочего поля текстового редактора </a:t>
            </a:r>
            <a:r>
              <a:rPr lang="en-US" sz="2600" dirty="0" smtClean="0">
                <a:latin typeface="+mn-lt"/>
              </a:rPr>
              <a:t>Word</a:t>
            </a:r>
            <a:r>
              <a:rPr lang="ru-RU" sz="2600" dirty="0" smtClean="0">
                <a:latin typeface="+mn-lt"/>
              </a:rPr>
              <a:t>  - «Разметка </a:t>
            </a:r>
            <a:r>
              <a:rPr lang="ru-RU" sz="2600" dirty="0">
                <a:latin typeface="+mn-lt"/>
              </a:rPr>
              <a:t>страницы</a:t>
            </a:r>
            <a:r>
              <a:rPr lang="ru-RU" sz="2600" dirty="0" smtClean="0">
                <a:latin typeface="+mn-lt"/>
              </a:rPr>
              <a:t>».</a:t>
            </a:r>
            <a:endParaRPr lang="ru-RU" sz="26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n-lt"/>
              </a:rPr>
              <a:t>Создание колонок, новых разделов, </a:t>
            </a:r>
            <a:r>
              <a:rPr lang="ru-RU" sz="2600" dirty="0" smtClean="0">
                <a:latin typeface="+mn-lt"/>
              </a:rPr>
              <a:t>колонтитулов.</a:t>
            </a:r>
            <a:endParaRPr lang="ru-RU" sz="26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n-lt"/>
              </a:rPr>
              <a:t>Оформление оглавления и добавление </a:t>
            </a:r>
            <a:r>
              <a:rPr lang="ru-RU" sz="2600" dirty="0" smtClean="0">
                <a:latin typeface="+mn-lt"/>
              </a:rPr>
              <a:t>нумерации страниц.</a:t>
            </a:r>
            <a:endParaRPr lang="en-US" sz="2600" dirty="0" smtClean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07920"/>
            <a:ext cx="4396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Форматирование текста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5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6250" y="-36095"/>
            <a:ext cx="6622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с диалоговым окном Шрифт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8569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В меню «Главная» открыть диалоговое окно «Шрифт</a:t>
            </a:r>
            <a:r>
              <a:rPr lang="ru-RU" sz="2600" dirty="0" smtClean="0"/>
              <a:t>».</a:t>
            </a:r>
          </a:p>
          <a:p>
            <a:endParaRPr lang="ru-RU" sz="2600" dirty="0"/>
          </a:p>
          <a:p>
            <a:endParaRPr lang="ru-RU" sz="2600" dirty="0"/>
          </a:p>
          <a:p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  <a:r>
              <a:rPr lang="ru-RU" sz="2600" dirty="0" smtClean="0"/>
              <a:t>  </a:t>
            </a:r>
          </a:p>
          <a:p>
            <a:r>
              <a:rPr lang="ru-RU" sz="2600" dirty="0" smtClean="0"/>
              <a:t>Выделить </a:t>
            </a:r>
            <a:r>
              <a:rPr lang="ru-RU" sz="2600" dirty="0"/>
              <a:t>текст, щелкнуть право кнопкой мыши, из выплывшего окна выбрать  «Шрифт». </a:t>
            </a:r>
            <a:endParaRPr lang="ru-RU" sz="26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546" y="896055"/>
            <a:ext cx="5904148" cy="116479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170122" y="1255934"/>
            <a:ext cx="216024" cy="19922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852936"/>
            <a:ext cx="3265613" cy="36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852936"/>
            <a:ext cx="326561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6250" y="44624"/>
            <a:ext cx="6439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с диалоговым окном </a:t>
            </a:r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Абзац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 descr="Иллюстрированный самоучитель по Microsoft Word 2003 › Форматирование абзацев › Как установить специальный интервал между строкам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26" y="1844824"/>
            <a:ext cx="4307758" cy="44422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427984" y="1628800"/>
            <a:ext cx="46085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Выравнивание </a:t>
            </a:r>
            <a:r>
              <a:rPr lang="ru-RU" sz="2600" dirty="0" smtClean="0"/>
              <a:t>можно задавать перед набором текста. Все последующие абзацы (после нажатия клавиши «</a:t>
            </a:r>
            <a:r>
              <a:rPr lang="en-US" sz="2600" dirty="0" smtClean="0"/>
              <a:t>Enter</a:t>
            </a:r>
            <a:r>
              <a:rPr lang="ru-RU" sz="2600" dirty="0" smtClean="0"/>
              <a:t>» автоматически будут отформатированы по выбранному шаблону.</a:t>
            </a:r>
          </a:p>
          <a:p>
            <a:pPr algn="just"/>
            <a:r>
              <a:rPr lang="ru-RU" sz="2600" dirty="0" smtClean="0"/>
              <a:t>Или набираем текст, потом его выделяем и применяем форматирование ко всему выделенному тексту.</a:t>
            </a:r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0226" y="629399"/>
            <a:ext cx="89162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Абзац </a:t>
            </a:r>
            <a:r>
              <a:rPr lang="ru-RU" sz="2600" dirty="0"/>
              <a:t>– это фрагмент текста между двумя маркерами конца абзаца (¶), который вводится при нажатии клавиши [Enter]. </a:t>
            </a:r>
          </a:p>
        </p:txBody>
      </p:sp>
    </p:spTree>
    <p:extLst>
      <p:ext uri="{BB962C8B-B14F-4D97-AF65-F5344CB8AC3E}">
        <p14:creationId xmlns:p14="http://schemas.microsoft.com/office/powerpoint/2010/main" val="34150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83226485</TotalTime>
  <Words>1640</Words>
  <Application>Microsoft Office PowerPoint</Application>
  <PresentationFormat>Экран (4:3)</PresentationFormat>
  <Paragraphs>144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Копылова</dc:creator>
  <cp:lastModifiedBy>Татьяна Копылова</cp:lastModifiedBy>
  <cp:revision>493</cp:revision>
  <dcterms:created xsi:type="dcterms:W3CDTF">2017-08-18T03:59:39Z</dcterms:created>
  <dcterms:modified xsi:type="dcterms:W3CDTF">2018-10-24T09:14:07Z</dcterms:modified>
</cp:coreProperties>
</file>