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6" r:id="rId3"/>
    <p:sldId id="330" r:id="rId4"/>
    <p:sldId id="344" r:id="rId5"/>
    <p:sldId id="361" r:id="rId6"/>
    <p:sldId id="362" r:id="rId7"/>
    <p:sldId id="346" r:id="rId8"/>
    <p:sldId id="363" r:id="rId9"/>
    <p:sldId id="345" r:id="rId10"/>
    <p:sldId id="347" r:id="rId11"/>
    <p:sldId id="326" r:id="rId12"/>
    <p:sldId id="348" r:id="rId13"/>
    <p:sldId id="364" r:id="rId14"/>
    <p:sldId id="365" r:id="rId15"/>
    <p:sldId id="349" r:id="rId16"/>
    <p:sldId id="350" r:id="rId17"/>
    <p:sldId id="351" r:id="rId18"/>
    <p:sldId id="352" r:id="rId19"/>
    <p:sldId id="353" r:id="rId20"/>
    <p:sldId id="366" r:id="rId21"/>
    <p:sldId id="355" r:id="rId22"/>
    <p:sldId id="356" r:id="rId23"/>
    <p:sldId id="354" r:id="rId24"/>
    <p:sldId id="367" r:id="rId25"/>
    <p:sldId id="368" r:id="rId26"/>
    <p:sldId id="359" r:id="rId27"/>
    <p:sldId id="369" r:id="rId28"/>
    <p:sldId id="371" r:id="rId29"/>
    <p:sldId id="341" r:id="rId30"/>
    <p:sldId id="342" r:id="rId31"/>
    <p:sldId id="343" r:id="rId32"/>
    <p:sldId id="335" r:id="rId33"/>
    <p:sldId id="336" r:id="rId34"/>
    <p:sldId id="338" r:id="rId35"/>
    <p:sldId id="331" r:id="rId36"/>
    <p:sldId id="332" r:id="rId37"/>
    <p:sldId id="333" r:id="rId38"/>
    <p:sldId id="334" r:id="rId39"/>
    <p:sldId id="340" r:id="rId40"/>
    <p:sldId id="307" r:id="rId41"/>
    <p:sldId id="329" r:id="rId42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40000"/>
    <a:srgbClr val="000066"/>
    <a:srgbClr val="0000CC"/>
    <a:srgbClr val="000099"/>
    <a:srgbClr val="D20000"/>
    <a:srgbClr val="4C0000"/>
    <a:srgbClr val="FFD5D5"/>
    <a:srgbClr val="860000"/>
    <a:srgbClr val="76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8" autoAdjust="0"/>
    <p:restoredTop sz="94660"/>
  </p:normalViewPr>
  <p:slideViewPr>
    <p:cSldViewPr>
      <p:cViewPr>
        <p:scale>
          <a:sx n="80" d="100"/>
          <a:sy n="80" d="100"/>
        </p:scale>
        <p:origin x="-576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DAF13-3B3F-4174-9730-D0728BD8E862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B417A-24D9-4A1B-91A6-FCE6EC4C40C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209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FA144-1834-4B62-A85D-3168CBA2CDB6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BEEC1-31B7-4595-94E6-7260D01DE68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04390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1939E-4B96-45F3-A5ED-CE83E1D73259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C96446-0319-448E-83B3-B8383AA7D4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0597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19ED6-4CBF-4256-8681-2AB0761C85F4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E87F9-0FA9-4F5C-B3D7-4B4F28CBBA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8413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3A134-2085-4236-9C75-3B3441AE3379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AB8CF-B3D0-477F-96AB-1E695E0540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7613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549A3-80EC-4C61-A7A9-CB4DA825FDE9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B875D-4F88-47A2-AB6F-3E7610A449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6559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2DDDE-2BFA-4D50-B55F-1A6F1CB04292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F3AC5-FEC0-43CA-88EB-2083786E05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575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D90BF-3A09-4334-A06D-2649CA8148F5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87CA9-1D94-4C59-A78B-4812B9D24A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56373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F69C8-F4FC-43AF-903B-EE044F1FA6B5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63AE2-7436-49CA-978C-A97B714B9D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54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9581A-8A88-44DC-8FEB-EF77473DE1D2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5024F-9FB6-4422-B4F7-B7C317E9C50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1781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69703-F618-4597-B05E-78B73A854636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0EF14-0934-4567-90C5-356AFBF97A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8887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0A09E3-796C-4988-B07D-7A343D19AF0B}" type="datetimeFigureOut">
              <a:rPr lang="ru-RU"/>
              <a:pPr>
                <a:defRPr/>
              </a:pPr>
              <a:t>15.11.2014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6821C4-3F50-44D0-93E6-24589C38A7B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19.xml"/><Relationship Id="rId7" Type="http://schemas.openxmlformats.org/officeDocument/2006/relationships/slide" Target="slide2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5" Type="http://schemas.openxmlformats.org/officeDocument/2006/relationships/slide" Target="slide29.xml"/><Relationship Id="rId4" Type="http://schemas.openxmlformats.org/officeDocument/2006/relationships/slide" Target="slide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slide" Target="slide17.xml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26.png"/><Relationship Id="rId7" Type="http://schemas.microsoft.com/office/2007/relationships/hdphoto" Target="../media/hdphoto2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microsoft.com/office/2007/relationships/hdphoto" Target="../media/hdphoto2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slide" Target="slide17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slide" Target="slide17.xml"/><Relationship Id="rId4" Type="http://schemas.openxmlformats.org/officeDocument/2006/relationships/image" Target="../media/image27.png"/><Relationship Id="rId9" Type="http://schemas.openxmlformats.org/officeDocument/2006/relationships/image" Target="../media/image38.jpg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microsoft.com/office/2007/relationships/hdphoto" Target="../media/hdphoto3.wdp"/><Relationship Id="rId5" Type="http://schemas.openxmlformats.org/officeDocument/2006/relationships/image" Target="../media/image28.png"/><Relationship Id="rId10" Type="http://schemas.openxmlformats.org/officeDocument/2006/relationships/image" Target="../media/image39.jpeg"/><Relationship Id="rId4" Type="http://schemas.openxmlformats.org/officeDocument/2006/relationships/image" Target="../media/image27.png"/><Relationship Id="rId9" Type="http://schemas.openxmlformats.org/officeDocument/2006/relationships/slide" Target="slide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microsoft.com/office/2007/relationships/hdphoto" Target="../media/hdphoto4.wdp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microsoft.com/office/2007/relationships/hdphoto" Target="../media/hdphoto4.wdp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microsoft.com/office/2007/relationships/hdphoto" Target="../media/hdphoto4.wdp"/><Relationship Id="rId10" Type="http://schemas.openxmlformats.org/officeDocument/2006/relationships/image" Target="../media/image47.png"/><Relationship Id="rId4" Type="http://schemas.openxmlformats.org/officeDocument/2006/relationships/image" Target="../media/image42.png"/><Relationship Id="rId9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audio" Target="../media/audio5.wav"/><Relationship Id="rId4" Type="http://schemas.openxmlformats.org/officeDocument/2006/relationships/audio" Target="../media/audio1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audio" Target="../media/audio6.wav"/><Relationship Id="rId4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mailto:tvkum@yandex.ru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utmagazine.ru/posts/9829-informacionnaya-kultura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648"/>
            <a:ext cx="1413520" cy="971795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547664" y="4725144"/>
            <a:ext cx="7596336" cy="545852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Школа «</a:t>
            </a:r>
            <a:r>
              <a:rPr lang="en-US" sz="36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</a:t>
            </a:r>
            <a:r>
              <a:rPr lang="ru-RU" sz="3600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600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Текст 7"/>
          <p:cNvSpPr txBox="1">
            <a:spLocks/>
          </p:cNvSpPr>
          <p:nvPr/>
        </p:nvSpPr>
        <p:spPr bwMode="auto">
          <a:xfrm>
            <a:off x="1662102" y="548680"/>
            <a:ext cx="7344816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Элементы ИКТ в организации образовательного </a:t>
            </a:r>
            <a:r>
              <a:rPr lang="ru-RU" sz="4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процесса: </a:t>
            </a:r>
          </a:p>
          <a:p>
            <a:pPr algn="ctr"/>
            <a:r>
              <a:rPr lang="ru-RU" sz="44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Интерактивные презентации</a:t>
            </a:r>
            <a:endParaRPr lang="ru-RU" sz="44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Текст 7"/>
          <p:cNvSpPr txBox="1">
            <a:spLocks/>
          </p:cNvSpPr>
          <p:nvPr/>
        </p:nvSpPr>
        <p:spPr bwMode="auto">
          <a:xfrm>
            <a:off x="2051720" y="5589240"/>
            <a:ext cx="709228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Копылова Татьяна Владимировна,</a:t>
            </a:r>
          </a:p>
          <a:p>
            <a:pPr algn="r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методист МКУ КИМЦ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135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451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504056"/>
          </a:xfrm>
        </p:spPr>
        <p:txBody>
          <a:bodyPr/>
          <a:lstStyle/>
          <a:p>
            <a:pPr algn="l"/>
            <a:r>
              <a:rPr lang="ru-RU" sz="32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нтерактивность</a:t>
            </a:r>
            <a:endParaRPr lang="ru-RU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6208" y="836712"/>
            <a:ext cx="824426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+mn-lt"/>
              </a:rPr>
              <a:t>Отличительной особенностью презентации является её интерактивность, то есть создаваемая для пользователя возможность взаимодействия через элементы </a:t>
            </a:r>
            <a:r>
              <a:rPr lang="ru-RU" sz="2800" dirty="0" smtClean="0">
                <a:latin typeface="+mn-lt"/>
              </a:rPr>
              <a:t>управления.</a:t>
            </a:r>
          </a:p>
          <a:p>
            <a:r>
              <a:rPr lang="ru-RU" sz="2800" b="1" dirty="0">
                <a:latin typeface="+mn-lt"/>
              </a:rPr>
              <a:t>В </a:t>
            </a:r>
            <a:r>
              <a:rPr lang="ru-RU" sz="2800" b="1" dirty="0" err="1">
                <a:latin typeface="+mn-lt"/>
              </a:rPr>
              <a:t>PowerPoint</a:t>
            </a:r>
            <a:r>
              <a:rPr lang="ru-RU" sz="2800" b="1" dirty="0">
                <a:latin typeface="+mn-lt"/>
              </a:rPr>
              <a:t> интерактивность можно создать </a:t>
            </a:r>
            <a:r>
              <a:rPr lang="ru-RU" sz="2800" b="1" dirty="0" smtClean="0">
                <a:latin typeface="+mn-lt"/>
              </a:rPr>
              <a:t>следующими  </a:t>
            </a:r>
            <a:r>
              <a:rPr lang="ru-RU" sz="2800" b="1" dirty="0">
                <a:latin typeface="+mn-lt"/>
              </a:rPr>
              <a:t>способами: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+mn-lt"/>
              </a:rPr>
              <a:t>с помощью гиперссылок;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>
                <a:latin typeface="+mn-lt"/>
              </a:rPr>
              <a:t>с помощью управляющих </a:t>
            </a:r>
            <a:r>
              <a:rPr lang="ru-RU" sz="2800" dirty="0" smtClean="0">
                <a:latin typeface="+mn-lt"/>
              </a:rPr>
              <a:t>кнопок;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+mn-lt"/>
              </a:rPr>
              <a:t>с помощью анимационных эффектов с настройкой триггеров.</a:t>
            </a: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899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60648"/>
            <a:ext cx="842493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Гиперссылка</a:t>
            </a:r>
            <a:r>
              <a:rPr lang="ru-RU" sz="2800" dirty="0">
                <a:latin typeface="+mn-lt"/>
              </a:rPr>
              <a:t> – это объект на слайде, при нажатии на который в процессе демонстрации презентации происходит переход на указанный слайд или документ. В качестве объекта может быть слово, рисунок и др.</a:t>
            </a:r>
          </a:p>
          <a:p>
            <a:r>
              <a:rPr lang="ru-RU" sz="2800" dirty="0">
                <a:latin typeface="+mn-lt"/>
              </a:rPr>
              <a:t>Чтобы преобразовать объект на слайде в гиперссылку, нужно:</a:t>
            </a:r>
          </a:p>
          <a:p>
            <a:r>
              <a:rPr lang="ru-RU" sz="2800" dirty="0">
                <a:latin typeface="+mn-lt"/>
              </a:rPr>
              <a:t>1) выделить объект;</a:t>
            </a:r>
          </a:p>
          <a:p>
            <a:r>
              <a:rPr lang="ru-RU" sz="2800" dirty="0">
                <a:latin typeface="+mn-lt"/>
              </a:rPr>
              <a:t>2) выполнить команду меню Вставка/Гиперссылка;</a:t>
            </a:r>
          </a:p>
          <a:p>
            <a:r>
              <a:rPr lang="ru-RU" sz="2800" dirty="0">
                <a:latin typeface="+mn-lt"/>
              </a:rPr>
              <a:t>3) в появившемся окне Добавление гиперссылки выбрать существующий документ или место (слайд) в существующем документе (презентации), с которым будет связана ссылка.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53" y="836712"/>
            <a:ext cx="8346143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35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83529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Добавление </a:t>
            </a:r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гиперссылки </a:t>
            </a: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документ:</a:t>
            </a:r>
          </a:p>
          <a:p>
            <a:r>
              <a:rPr lang="ru-RU" sz="2600" dirty="0" smtClean="0">
                <a:latin typeface="+mn-lt"/>
              </a:rPr>
              <a:t>позволяет открыть документ в текущем окне, не прерывая демонстрации презентации.</a:t>
            </a:r>
            <a:endParaRPr lang="ru-RU" sz="2600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13" y="1628800"/>
            <a:ext cx="8127406" cy="39604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49" y="1541115"/>
            <a:ext cx="737235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18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835292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Добавление </a:t>
            </a:r>
            <a:r>
              <a:rPr lang="ru-RU" sz="2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гиперссылки </a:t>
            </a:r>
            <a:r>
              <a:rPr lang="ru-RU" sz="2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 слайд в презентации:</a:t>
            </a:r>
          </a:p>
          <a:p>
            <a:r>
              <a:rPr lang="ru-RU" sz="2600" dirty="0" smtClean="0">
                <a:latin typeface="+mn-lt"/>
              </a:rPr>
              <a:t>позволяет осуществить переход на указанный слайд в презентации.</a:t>
            </a:r>
            <a:endParaRPr lang="ru-RU" sz="2600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124913"/>
            <a:ext cx="8280921" cy="475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97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16633"/>
            <a:ext cx="828092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Управляющая кнопка </a:t>
            </a:r>
            <a:r>
              <a:rPr lang="ru-RU" sz="2600" dirty="0">
                <a:latin typeface="+mn-lt"/>
              </a:rPr>
              <a:t>– это кнопка, при нажатии на которую в процессе демонстрации презентации, происходит переход на слайд или документ</a:t>
            </a:r>
            <a:r>
              <a:rPr lang="ru-RU" sz="2600" dirty="0" smtClean="0">
                <a:latin typeface="+mn-lt"/>
              </a:rPr>
              <a:t>.</a:t>
            </a:r>
          </a:p>
          <a:p>
            <a:endParaRPr lang="ru-RU" sz="2000" dirty="0">
              <a:latin typeface="+mn-lt"/>
            </a:endParaRPr>
          </a:p>
          <a:p>
            <a:r>
              <a:rPr lang="ru-RU" sz="2600" dirty="0">
                <a:latin typeface="+mn-lt"/>
              </a:rPr>
              <a:t>Чтобы добавить кнопку на слайд, нужно:</a:t>
            </a:r>
          </a:p>
          <a:p>
            <a:r>
              <a:rPr lang="ru-RU" sz="2600" dirty="0">
                <a:latin typeface="+mn-lt"/>
              </a:rPr>
              <a:t>1) </a:t>
            </a:r>
            <a:r>
              <a:rPr lang="ru-RU" sz="2600" dirty="0" smtClean="0">
                <a:latin typeface="+mn-lt"/>
              </a:rPr>
              <a:t>на </a:t>
            </a:r>
            <a:r>
              <a:rPr lang="ru-RU" sz="2600" dirty="0">
                <a:latin typeface="+mn-lt"/>
              </a:rPr>
              <a:t>панели </a:t>
            </a:r>
            <a:r>
              <a:rPr lang="ru-RU" sz="2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Вставка</a:t>
            </a:r>
            <a:r>
              <a:rPr lang="ru-RU" sz="2600" dirty="0" smtClean="0">
                <a:latin typeface="+mn-lt"/>
              </a:rPr>
              <a:t> выбрать </a:t>
            </a:r>
            <a:r>
              <a:rPr lang="ru-RU" sz="2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Фигуры</a:t>
            </a:r>
            <a:r>
              <a:rPr lang="ru-RU" sz="2600" dirty="0" smtClean="0">
                <a:latin typeface="+mn-lt"/>
              </a:rPr>
              <a:t> (Рисование </a:t>
            </a:r>
            <a:r>
              <a:rPr lang="ru-RU" sz="2600" dirty="0">
                <a:latin typeface="+mn-lt"/>
              </a:rPr>
              <a:t>в разделе </a:t>
            </a:r>
            <a:r>
              <a:rPr lang="ru-RU" sz="2600" dirty="0" smtClean="0">
                <a:latin typeface="+mn-lt"/>
              </a:rPr>
              <a:t>Автофигуры) </a:t>
            </a:r>
            <a:r>
              <a:rPr lang="ru-RU" sz="2600" dirty="0">
                <a:latin typeface="+mn-lt"/>
              </a:rPr>
              <a:t>выбрать </a:t>
            </a:r>
            <a:r>
              <a:rPr lang="ru-RU" sz="2600" b="1" dirty="0" smtClean="0">
                <a:solidFill>
                  <a:srgbClr val="000066"/>
                </a:solidFill>
                <a:latin typeface="+mn-lt"/>
              </a:rPr>
              <a:t>Управляющие кнопки</a:t>
            </a:r>
            <a:r>
              <a:rPr lang="ru-RU" sz="2600" dirty="0" smtClean="0">
                <a:latin typeface="+mn-lt"/>
              </a:rPr>
              <a:t>;</a:t>
            </a:r>
            <a:endParaRPr lang="ru-RU" sz="2600" dirty="0">
              <a:latin typeface="+mn-lt"/>
            </a:endParaRPr>
          </a:p>
          <a:p>
            <a:r>
              <a:rPr lang="ru-RU" sz="2600" dirty="0">
                <a:latin typeface="+mn-lt"/>
              </a:rPr>
              <a:t>2) в раскрывшейся панели Кнопки действий выбрать тип кнопки (Вперед, Назад, Возврат и т.д.).</a:t>
            </a:r>
          </a:p>
          <a:p>
            <a:r>
              <a:rPr lang="ru-RU" sz="2600" dirty="0">
                <a:latin typeface="+mn-lt"/>
              </a:rPr>
              <a:t>3) разместить кнопку на слайде;</a:t>
            </a:r>
          </a:p>
          <a:p>
            <a:r>
              <a:rPr lang="ru-RU" sz="2600" dirty="0">
                <a:latin typeface="+mn-lt"/>
              </a:rPr>
              <a:t>4) после размещения кнопки в появившемся окне </a:t>
            </a:r>
            <a:r>
              <a:rPr lang="ru-RU" sz="2600" dirty="0" smtClean="0">
                <a:latin typeface="+mn-lt"/>
              </a:rPr>
              <a:t>«Настройка действия» </a:t>
            </a:r>
            <a:r>
              <a:rPr lang="ru-RU" sz="2600" dirty="0">
                <a:latin typeface="+mn-lt"/>
              </a:rPr>
              <a:t>при необходимости изменить действие, которое будет выполняться при нажатии на кнопку, либо при наведении курсора мыши на кнопку.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7171" y="476559"/>
            <a:ext cx="2486025" cy="573405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3316027" y="5733256"/>
            <a:ext cx="2808312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158" y="871711"/>
            <a:ext cx="3448050" cy="3781425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16416" y="6021288"/>
            <a:ext cx="57606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39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5840" y="188640"/>
            <a:ext cx="6564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триггеров в презентации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6939" y="836712"/>
            <a:ext cx="79208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+mn-lt"/>
              </a:rPr>
              <a:t>В презентации триггер — это объект на слайде (надпись, фигура), при нажатии на который запускается анимация одного или нескольких объектов. </a:t>
            </a:r>
            <a:endParaRPr lang="ru-RU" sz="2800" dirty="0" smtClean="0">
              <a:latin typeface="+mn-lt"/>
            </a:endParaRPr>
          </a:p>
          <a:p>
            <a:r>
              <a:rPr lang="ru-RU" sz="2800" dirty="0">
                <a:latin typeface="+mn-lt"/>
              </a:rPr>
              <a:t>Таким образом, использование триггеров в презентации позволяет </a:t>
            </a:r>
            <a:r>
              <a:rPr lang="ru-RU" sz="2800" b="1" dirty="0">
                <a:latin typeface="+mn-lt"/>
              </a:rPr>
              <a:t>запускать анимацию объектов в произвольном порядке</a:t>
            </a:r>
            <a:r>
              <a:rPr lang="ru-RU" sz="2800" dirty="0">
                <a:latin typeface="+mn-lt"/>
              </a:rPr>
              <a:t>, а не по очереди, как это происходит обычно.</a:t>
            </a:r>
          </a:p>
          <a:p>
            <a:endParaRPr lang="ru-RU" sz="28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03314" y="4581128"/>
            <a:ext cx="2016224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яблоко</a:t>
            </a:r>
            <a:endParaRPr lang="ru-RU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012160" y="4581128"/>
            <a:ext cx="2520280" cy="72008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апельсин</a:t>
            </a:r>
            <a:endParaRPr lang="ru-RU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824" y="3780195"/>
            <a:ext cx="1905000" cy="21717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9026" y="3924211"/>
            <a:ext cx="2291699" cy="2005237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316416" y="6021288"/>
            <a:ext cx="57606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7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6136"/>
            <a:ext cx="9001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создания интерактивной презентации</a:t>
            </a:r>
            <a:endParaRPr lang="ru-RU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9530" y="569356"/>
            <a:ext cx="863446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n-lt"/>
              </a:rPr>
              <a:t>Шаг 1. Создаем новый слайд</a:t>
            </a:r>
          </a:p>
          <a:p>
            <a:r>
              <a:rPr lang="ru-RU" sz="2800" dirty="0" smtClean="0">
                <a:latin typeface="+mn-lt"/>
              </a:rPr>
              <a:t>Шаг 2. </a:t>
            </a:r>
            <a:r>
              <a:rPr lang="ru-RU" sz="2800" dirty="0">
                <a:latin typeface="+mn-lt"/>
              </a:rPr>
              <a:t>Вставим фон через команду «Формат фона</a:t>
            </a:r>
            <a:r>
              <a:rPr lang="ru-RU" sz="2800" dirty="0" smtClean="0">
                <a:latin typeface="+mn-lt"/>
              </a:rPr>
              <a:t>»</a:t>
            </a:r>
            <a:endParaRPr lang="ru-RU" sz="2800" dirty="0">
              <a:latin typeface="+mn-lt"/>
            </a:endParaRPr>
          </a:p>
          <a:p>
            <a:r>
              <a:rPr lang="ru-RU" sz="2800" dirty="0" smtClean="0">
                <a:latin typeface="+mn-lt"/>
              </a:rPr>
              <a:t>Шаг 3. Добавляем картинки: персонажи, предметы  </a:t>
            </a:r>
          </a:p>
          <a:p>
            <a:r>
              <a:rPr lang="ru-RU" sz="2800" dirty="0" smtClean="0">
                <a:latin typeface="+mn-lt"/>
              </a:rPr>
              <a:t>Шаг 4. Создаем объекты вопрос и ответы</a:t>
            </a:r>
          </a:p>
          <a:p>
            <a:r>
              <a:rPr lang="ru-RU" sz="2800" dirty="0" smtClean="0">
                <a:latin typeface="+mn-lt"/>
              </a:rPr>
              <a:t>Шаг 5. Настраиваем анимацию и триггеры</a:t>
            </a:r>
          </a:p>
          <a:p>
            <a:r>
              <a:rPr lang="ru-RU" sz="2800" dirty="0" smtClean="0">
                <a:latin typeface="+mn-lt"/>
              </a:rPr>
              <a:t>Шаг 6. Устанавливаем смену слайдов</a:t>
            </a:r>
          </a:p>
          <a:p>
            <a:r>
              <a:rPr lang="ru-RU" sz="2800" dirty="0" smtClean="0">
                <a:latin typeface="+mn-lt"/>
              </a:rPr>
              <a:t>Шаг 7. Добавляем кнопку перехода</a:t>
            </a:r>
          </a:p>
          <a:p>
            <a:r>
              <a:rPr lang="ru-RU" sz="2800" dirty="0" smtClean="0">
                <a:latin typeface="+mn-lt"/>
              </a:rPr>
              <a:t>Шаг 8. Дублируем слайд</a:t>
            </a:r>
          </a:p>
          <a:p>
            <a:r>
              <a:rPr lang="ru-RU" sz="2800" dirty="0" smtClean="0">
                <a:latin typeface="+mn-lt"/>
              </a:rPr>
              <a:t>Шаг 9. Изменяем текстовую строку в вопросе и ответах</a:t>
            </a:r>
          </a:p>
          <a:p>
            <a:r>
              <a:rPr lang="ru-RU" sz="2800" dirty="0" smtClean="0">
                <a:latin typeface="+mn-lt"/>
              </a:rPr>
              <a:t>Шаг 10. Изменяем порядок ответов, перемещаем предметы и настраиваем триггер</a:t>
            </a:r>
          </a:p>
          <a:p>
            <a:r>
              <a:rPr lang="ru-RU" sz="2800" dirty="0" smtClean="0">
                <a:latin typeface="+mn-lt"/>
              </a:rPr>
              <a:t>Шаги 8 - 10 повторяем, пока презентация не будет сделана </a:t>
            </a:r>
          </a:p>
          <a:p>
            <a:endParaRPr lang="ru-RU" sz="2800" dirty="0" smtClean="0">
              <a:latin typeface="+mn-lt"/>
            </a:endParaRPr>
          </a:p>
          <a:p>
            <a:endParaRPr lang="ru-RU" sz="2800" dirty="0">
              <a:latin typeface="+mn-lt"/>
            </a:endParaRPr>
          </a:p>
        </p:txBody>
      </p:sp>
      <p:sp>
        <p:nvSpPr>
          <p:cNvPr id="4" name="Стрелка вправо 3">
            <a:hlinkClick r:id="rId2" action="ppaction://hlinksldjump"/>
          </p:cNvPr>
          <p:cNvSpPr/>
          <p:nvPr/>
        </p:nvSpPr>
        <p:spPr>
          <a:xfrm>
            <a:off x="7884368" y="692696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>
            <a:hlinkClick r:id="rId3" action="ppaction://hlinksldjump"/>
          </p:cNvPr>
          <p:cNvSpPr/>
          <p:nvPr/>
        </p:nvSpPr>
        <p:spPr>
          <a:xfrm>
            <a:off x="8461763" y="1556792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>
            <a:hlinkClick r:id="rId4" action="ppaction://hlinksldjump"/>
          </p:cNvPr>
          <p:cNvSpPr/>
          <p:nvPr/>
        </p:nvSpPr>
        <p:spPr>
          <a:xfrm>
            <a:off x="7884368" y="1980047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алее 6">
            <a:hlinkClick r:id="rId5" action="ppaction://hlinksldjump" highlightClick="1"/>
          </p:cNvPr>
          <p:cNvSpPr/>
          <p:nvPr/>
        </p:nvSpPr>
        <p:spPr>
          <a:xfrm>
            <a:off x="8316416" y="6021288"/>
            <a:ext cx="576064" cy="50405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>
            <a:hlinkClick r:id="rId6" action="ppaction://hlinksldjump"/>
          </p:cNvPr>
          <p:cNvSpPr/>
          <p:nvPr/>
        </p:nvSpPr>
        <p:spPr>
          <a:xfrm>
            <a:off x="7875047" y="2420888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>
            <a:hlinkClick r:id="rId7" action="ppaction://hlinksldjump"/>
          </p:cNvPr>
          <p:cNvSpPr/>
          <p:nvPr/>
        </p:nvSpPr>
        <p:spPr>
          <a:xfrm>
            <a:off x="7884368" y="2852936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>
            <a:hlinkClick r:id="rId8" action="ppaction://hlinksldjump"/>
          </p:cNvPr>
          <p:cNvSpPr/>
          <p:nvPr/>
        </p:nvSpPr>
        <p:spPr>
          <a:xfrm>
            <a:off x="7884368" y="3667156"/>
            <a:ext cx="648072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6205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051720" y="260648"/>
            <a:ext cx="145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Шаг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1-2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Управляющая кнопка: возврат 1">
            <a:hlinkClick r:id="rId3" action="ppaction://hlinksldjump" highlightClick="1"/>
          </p:cNvPr>
          <p:cNvSpPr/>
          <p:nvPr/>
        </p:nvSpPr>
        <p:spPr>
          <a:xfrm>
            <a:off x="8388424" y="6266475"/>
            <a:ext cx="64807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722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701" y="3645024"/>
            <a:ext cx="1462803" cy="30689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5805293"/>
            <a:ext cx="858391" cy="8583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25409">
            <a:off x="2299611" y="5456867"/>
            <a:ext cx="926655" cy="12899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823287"/>
            <a:ext cx="1200803" cy="10446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87" y="4260676"/>
            <a:ext cx="743599" cy="1328564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2051720" y="260648"/>
            <a:ext cx="1157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Шаг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041123"/>
            <a:ext cx="8568952" cy="5055681"/>
          </a:xfrm>
          <a:prstGeom prst="rect">
            <a:avLst/>
          </a:prstGeom>
        </p:spPr>
      </p:pic>
      <p:sp>
        <p:nvSpPr>
          <p:cNvPr id="10" name="Управляющая кнопка: возврат 9">
            <a:hlinkClick r:id="rId10" action="ppaction://hlinksldjump" highlightClick="1"/>
          </p:cNvPr>
          <p:cNvSpPr/>
          <p:nvPr/>
        </p:nvSpPr>
        <p:spPr>
          <a:xfrm>
            <a:off x="8388424" y="6266475"/>
            <a:ext cx="64807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11560" y="1038467"/>
            <a:ext cx="792088" cy="65968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0952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0411" y="2708920"/>
            <a:ext cx="4933877" cy="30590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404664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>
              <a:buFontTx/>
              <a:buNone/>
            </a:pPr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Презентация</a:t>
            </a:r>
            <a:r>
              <a:rPr lang="ru-RU" altLang="ru-RU" sz="2800" dirty="0">
                <a:latin typeface="+mn-lt"/>
              </a:rPr>
              <a:t> - мультимедийный инструмент, </a:t>
            </a:r>
            <a:r>
              <a:rPr lang="ru-RU" altLang="ru-RU" sz="2800" dirty="0" smtClean="0">
                <a:latin typeface="+mn-lt"/>
              </a:rPr>
              <a:t>используемый </a:t>
            </a:r>
            <a:r>
              <a:rPr lang="ru-RU" altLang="ru-RU" sz="2800" dirty="0">
                <a:latin typeface="+mn-lt"/>
              </a:rPr>
              <a:t>для повышения выразительности </a:t>
            </a:r>
            <a:r>
              <a:rPr lang="ru-RU" altLang="ru-RU" sz="2800" dirty="0" smtClean="0">
                <a:latin typeface="+mn-lt"/>
              </a:rPr>
              <a:t>выступления</a:t>
            </a:r>
            <a:r>
              <a:rPr lang="ru-RU" altLang="ru-RU" sz="2800" dirty="0">
                <a:latin typeface="+mn-lt"/>
              </a:rPr>
              <a:t>, более убедительной и </a:t>
            </a:r>
            <a:r>
              <a:rPr lang="ru-RU" altLang="ru-RU" sz="2800" b="1" dirty="0">
                <a:solidFill>
                  <a:srgbClr val="740000"/>
                </a:solidFill>
                <a:latin typeface="+mn-lt"/>
              </a:rPr>
              <a:t>наглядной иллюстрации</a:t>
            </a:r>
            <a:r>
              <a:rPr lang="ru-RU" altLang="ru-RU" sz="2800" dirty="0">
                <a:latin typeface="+mn-lt"/>
              </a:rPr>
              <a:t> описываемых фактов и явлений.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701" y="3645024"/>
            <a:ext cx="1462803" cy="30689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25409">
            <a:off x="2299611" y="5456867"/>
            <a:ext cx="926655" cy="12899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823287"/>
            <a:ext cx="1200803" cy="10446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87" y="4260676"/>
            <a:ext cx="743599" cy="1328564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243177" y="1772816"/>
            <a:ext cx="2663825" cy="936625"/>
          </a:xfrm>
          <a:prstGeom prst="rect">
            <a:avLst/>
          </a:prstGeom>
          <a:solidFill>
            <a:srgbClr val="FFFF99"/>
          </a:solidFill>
          <a:ln w="28575">
            <a:solidFill>
              <a:srgbClr val="760000"/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54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067944" y="2995380"/>
            <a:ext cx="899810" cy="936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54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148064" y="2996199"/>
            <a:ext cx="899810" cy="936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54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203447" y="2996199"/>
            <a:ext cx="899810" cy="936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altLang="ru-RU" sz="5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260648"/>
            <a:ext cx="1157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Шаг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225" y="276225"/>
            <a:ext cx="2495550" cy="630555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5819774" y="3202082"/>
            <a:ext cx="321672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Вставка объекта «Прямоугольник»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554"/>
          <a:stretch/>
        </p:blipFill>
        <p:spPr>
          <a:xfrm>
            <a:off x="305583" y="0"/>
            <a:ext cx="8532833" cy="5997039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05583" y="1484784"/>
            <a:ext cx="3216722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Выравнивание объектов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5660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1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701" y="3645024"/>
            <a:ext cx="1462803" cy="30689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25409">
            <a:off x="2299611" y="5456867"/>
            <a:ext cx="926655" cy="12899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823287"/>
            <a:ext cx="1200803" cy="10446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87" y="4260676"/>
            <a:ext cx="743599" cy="1328564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243177" y="1772816"/>
            <a:ext cx="2663825" cy="936625"/>
          </a:xfrm>
          <a:prstGeom prst="rect">
            <a:avLst/>
          </a:prstGeom>
          <a:solidFill>
            <a:srgbClr val="FFFF99"/>
          </a:solidFill>
          <a:ln w="28575">
            <a:solidFill>
              <a:srgbClr val="760000"/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1+3 =</a:t>
            </a:r>
            <a:endParaRPr lang="ru-RU" altLang="ru-RU" sz="54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067944" y="2995380"/>
            <a:ext cx="899810" cy="936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2</a:t>
            </a:r>
            <a:endParaRPr lang="ru-RU" altLang="ru-RU" sz="54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148064" y="2996199"/>
            <a:ext cx="899810" cy="936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4</a:t>
            </a:r>
            <a:endParaRPr lang="ru-RU" altLang="ru-RU" sz="54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203447" y="2996199"/>
            <a:ext cx="899810" cy="936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5</a:t>
            </a:r>
            <a:endParaRPr lang="ru-RU" altLang="ru-RU" sz="54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829" y="908719"/>
            <a:ext cx="8484635" cy="4963511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4967755" y="3212976"/>
            <a:ext cx="1685598" cy="360040"/>
          </a:xfrm>
          <a:prstGeom prst="ellipse">
            <a:avLst/>
          </a:prstGeom>
          <a:noFill/>
          <a:ln>
            <a:solidFill>
              <a:srgbClr val="D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260648"/>
            <a:ext cx="1157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Шаг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6" name="Управляющая кнопка: возврат 15">
            <a:hlinkClick r:id="rId9" action="ppaction://hlinksldjump" highlightClick="1"/>
          </p:cNvPr>
          <p:cNvSpPr/>
          <p:nvPr/>
        </p:nvSpPr>
        <p:spPr>
          <a:xfrm>
            <a:off x="8388424" y="6266475"/>
            <a:ext cx="64807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15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701" y="3645024"/>
            <a:ext cx="1462803" cy="30689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5805293"/>
            <a:ext cx="858391" cy="8583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25409">
            <a:off x="2446543" y="5521185"/>
            <a:ext cx="848638" cy="11813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823287"/>
            <a:ext cx="1200803" cy="10446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87" y="4260676"/>
            <a:ext cx="743599" cy="1328564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243177" y="1772816"/>
            <a:ext cx="2663825" cy="936625"/>
          </a:xfrm>
          <a:prstGeom prst="rect">
            <a:avLst/>
          </a:prstGeom>
          <a:solidFill>
            <a:srgbClr val="FFFF99"/>
          </a:solidFill>
          <a:ln w="28575">
            <a:solidFill>
              <a:srgbClr val="760000"/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1+3 =</a:t>
            </a:r>
            <a:endParaRPr lang="ru-RU" altLang="ru-RU" sz="54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067944" y="2995380"/>
            <a:ext cx="899810" cy="936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2</a:t>
            </a:r>
            <a:endParaRPr lang="ru-RU" altLang="ru-RU" sz="54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148064" y="2996199"/>
            <a:ext cx="899810" cy="936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4</a:t>
            </a:r>
            <a:endParaRPr lang="ru-RU" altLang="ru-RU" sz="54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203447" y="2996199"/>
            <a:ext cx="899810" cy="936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5</a:t>
            </a:r>
            <a:endParaRPr lang="ru-RU" altLang="ru-RU" sz="5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51720" y="260648"/>
            <a:ext cx="1157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Шаг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116219" y="6264029"/>
            <a:ext cx="495341" cy="482840"/>
          </a:xfrm>
          <a:prstGeom prst="actionButtonForwardNext">
            <a:avLst/>
          </a:prstGeom>
          <a:solidFill>
            <a:srgbClr val="FFFF99"/>
          </a:solidFill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63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031E-7 C 0.00747 -0.00601 0.01389 -0.03053 0.01684 -0.04163 C 0.01754 -0.04417 0.01754 -0.04672 0.01823 -0.04903 C 0.01962 -0.05412 0.02327 -0.06406 0.02327 -0.06383 C 0.02414 -0.08696 0.02101 -0.11702 0.02848 -0.1383 C 0.03195 -0.20097 0.054 -0.28006 0.02466 -0.33187 C 0.02188 -0.34644 0.02552 -0.33187 0.01823 -0.34806 C 0.0099 -0.36679 0.01441 -0.35846 0.00521 -0.3735 C -0.00781 -0.39431 0.01025 -0.36748 0.00122 -0.3839 C -0.00434 -0.39408 -0.0026 -0.3883 -0.00781 -0.3957 C -0.01284 -0.40287 -0.01684 -0.41327 -0.02343 -0.41813 C -0.02604 -0.42761 -0.03177 -0.43363 -0.04027 -0.43594 C -0.05191 -0.44473 -0.06284 -0.44866 -0.07673 -0.45074 C -0.08715 -0.45513 -0.09826 -0.45583 -0.1092 -0.45675 C -0.14618 -0.46277 -0.1283 -0.46115 -0.19097 -0.45837 C -0.19774 -0.45814 -0.20017 -0.45259 -0.2052 -0.44935 C -0.20764 -0.44773 -0.21302 -0.44635 -0.21302 -0.44611 C -0.21597 -0.44103 -0.21996 -0.43918 -0.22343 -0.43455 C -0.22586 -0.43108 -0.22604 -0.42599 -0.22864 -0.42253 C -0.23073 -0.41998 -0.23385 -0.41859 -0.23645 -0.41651 C -0.23767 -0.41559 -0.24027 -0.41351 -0.24027 -0.41327 C -0.2375 -0.41859 -0.23246 -0.42345 -0.23246 -0.42993 L -0.22465 -0.44033 " pathEditMode="relative" rAng="0" ptsTypes="fffffffffffffffffffff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-23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60648"/>
            <a:ext cx="9144000" cy="5416550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8532439" y="1268760"/>
            <a:ext cx="590079" cy="35473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1482" y="260648"/>
            <a:ext cx="9144000" cy="54165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5949280"/>
            <a:ext cx="8424936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Добавляем эффекты анимации на фигуры и рисунки</a:t>
            </a:r>
            <a:endParaRPr lang="ru-RU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7489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3320" y="260648"/>
            <a:ext cx="9144000" cy="54165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1560" y="5949280"/>
            <a:ext cx="8424936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Настраиваем триггеры</a:t>
            </a:r>
            <a:endParaRPr lang="ru-RU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2483768" y="1484784"/>
            <a:ext cx="1008112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004048" y="1817204"/>
            <a:ext cx="288032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33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701" y="3645024"/>
            <a:ext cx="1462803" cy="30689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5805293"/>
            <a:ext cx="858391" cy="8583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25409">
            <a:off x="2446543" y="5521185"/>
            <a:ext cx="848638" cy="11813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823287"/>
            <a:ext cx="1200803" cy="10446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87" y="4260676"/>
            <a:ext cx="743599" cy="1328564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243177" y="1772816"/>
            <a:ext cx="2663825" cy="936625"/>
          </a:xfrm>
          <a:prstGeom prst="rect">
            <a:avLst/>
          </a:prstGeom>
          <a:solidFill>
            <a:srgbClr val="FFFF99"/>
          </a:solidFill>
          <a:ln w="28575">
            <a:solidFill>
              <a:srgbClr val="760000"/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1+3 =</a:t>
            </a:r>
            <a:endParaRPr lang="ru-RU" altLang="ru-RU" sz="54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067944" y="2995380"/>
            <a:ext cx="899810" cy="936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2</a:t>
            </a:r>
            <a:endParaRPr lang="ru-RU" altLang="ru-RU" sz="54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148064" y="2996199"/>
            <a:ext cx="899810" cy="936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4</a:t>
            </a:r>
            <a:endParaRPr lang="ru-RU" altLang="ru-RU" sz="54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203447" y="2996199"/>
            <a:ext cx="899810" cy="936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5</a:t>
            </a:r>
            <a:endParaRPr lang="ru-RU" altLang="ru-RU" sz="5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51720" y="260648"/>
            <a:ext cx="1157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Шаг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Управляющая кнопка: далее 13">
            <a:hlinkClick r:id="" action="ppaction://hlinkshowjump?jump=nextslide" highlightClick="1"/>
          </p:cNvPr>
          <p:cNvSpPr/>
          <p:nvPr/>
        </p:nvSpPr>
        <p:spPr>
          <a:xfrm>
            <a:off x="116219" y="6264029"/>
            <a:ext cx="495341" cy="482840"/>
          </a:xfrm>
          <a:prstGeom prst="actionButtonForwardNext">
            <a:avLst/>
          </a:prstGeom>
          <a:solidFill>
            <a:srgbClr val="FFFF99"/>
          </a:solidFill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38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7031E-7 C 0.00747 -0.00601 0.01389 -0.03053 0.01684 -0.04163 C 0.01754 -0.04417 0.01754 -0.04672 0.01823 -0.04903 C 0.01962 -0.05412 0.02327 -0.06406 0.02327 -0.06383 C 0.02414 -0.08696 0.02101 -0.11702 0.02848 -0.1383 C 0.03195 -0.20097 0.054 -0.28006 0.02466 -0.33187 C 0.02188 -0.34644 0.02552 -0.33187 0.01823 -0.34806 C 0.0099 -0.36679 0.01441 -0.35846 0.00521 -0.3735 C -0.00781 -0.39431 0.01025 -0.36748 0.00122 -0.3839 C -0.00434 -0.39408 -0.0026 -0.3883 -0.00781 -0.3957 C -0.01284 -0.40287 -0.01684 -0.41327 -0.02343 -0.41813 C -0.02604 -0.42761 -0.03177 -0.43363 -0.04027 -0.43594 C -0.05191 -0.44473 -0.06284 -0.44866 -0.07673 -0.45074 C -0.08715 -0.45513 -0.09826 -0.45583 -0.1092 -0.45675 C -0.14618 -0.46277 -0.1283 -0.46115 -0.19097 -0.45837 C -0.19774 -0.45814 -0.20017 -0.45259 -0.2052 -0.44935 C -0.20764 -0.44773 -0.21302 -0.44635 -0.21302 -0.44611 C -0.21597 -0.44103 -0.21996 -0.43918 -0.22343 -0.43455 C -0.22586 -0.43108 -0.22604 -0.42599 -0.22864 -0.42253 C -0.23073 -0.41998 -0.23385 -0.41859 -0.23645 -0.41651 C -0.23767 -0.41559 -0.24027 -0.41351 -0.24027 -0.41327 C -0.2375 -0.41859 -0.23246 -0.42345 -0.23246 -0.42993 L -0.22465 -0.44033 " pathEditMode="relative" rAng="0" ptsTypes="fffffffffffffffffffffAA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-23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701" y="3645024"/>
            <a:ext cx="1462803" cy="30689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5805293"/>
            <a:ext cx="858391" cy="8583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25409">
            <a:off x="1023504" y="2387926"/>
            <a:ext cx="926655" cy="12899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823287"/>
            <a:ext cx="1200803" cy="10446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87" y="4260676"/>
            <a:ext cx="743599" cy="1328564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243177" y="1772816"/>
            <a:ext cx="2663825" cy="936625"/>
          </a:xfrm>
          <a:prstGeom prst="rect">
            <a:avLst/>
          </a:prstGeom>
          <a:solidFill>
            <a:srgbClr val="FFFF99"/>
          </a:solidFill>
          <a:ln w="28575">
            <a:solidFill>
              <a:srgbClr val="760000"/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1+3 =</a:t>
            </a:r>
            <a:endParaRPr lang="ru-RU" altLang="ru-RU" sz="54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067944" y="2995380"/>
            <a:ext cx="899810" cy="936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2</a:t>
            </a:r>
            <a:endParaRPr lang="ru-RU" altLang="ru-RU" sz="54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148064" y="2996199"/>
            <a:ext cx="899810" cy="936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4</a:t>
            </a:r>
            <a:endParaRPr lang="ru-RU" altLang="ru-RU" sz="54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203447" y="2996199"/>
            <a:ext cx="899810" cy="936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5</a:t>
            </a:r>
            <a:endParaRPr lang="ru-RU" altLang="ru-RU" sz="5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25409">
            <a:off x="2659652" y="5463034"/>
            <a:ext cx="926655" cy="1289904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116219" y="6264029"/>
            <a:ext cx="495341" cy="482840"/>
          </a:xfrm>
          <a:prstGeom prst="actionButtonForwardNext">
            <a:avLst/>
          </a:prstGeom>
          <a:solidFill>
            <a:srgbClr val="FFFF99"/>
          </a:solidFill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возврат 12">
            <a:hlinkClick r:id="rId9" action="ppaction://hlinksldjump" highlightClick="1"/>
          </p:cNvPr>
          <p:cNvSpPr/>
          <p:nvPr/>
        </p:nvSpPr>
        <p:spPr>
          <a:xfrm>
            <a:off x="8388424" y="6266475"/>
            <a:ext cx="64807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051720" y="260648"/>
            <a:ext cx="11576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Шаг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3295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701" y="3645024"/>
            <a:ext cx="1462803" cy="30689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5805293"/>
            <a:ext cx="858391" cy="8583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25409">
            <a:off x="2446543" y="5521185"/>
            <a:ext cx="848638" cy="11813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823287"/>
            <a:ext cx="1200803" cy="10446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87" y="4260676"/>
            <a:ext cx="743599" cy="1328564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243177" y="1772816"/>
            <a:ext cx="2663825" cy="936625"/>
          </a:xfrm>
          <a:prstGeom prst="rect">
            <a:avLst/>
          </a:prstGeom>
          <a:solidFill>
            <a:srgbClr val="FFFF99"/>
          </a:solidFill>
          <a:ln w="28575">
            <a:solidFill>
              <a:srgbClr val="760000"/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1+3 =</a:t>
            </a:r>
            <a:endParaRPr lang="ru-RU" altLang="ru-RU" sz="54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067944" y="2995380"/>
            <a:ext cx="899810" cy="936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2</a:t>
            </a:r>
            <a:endParaRPr lang="ru-RU" altLang="ru-RU" sz="54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148064" y="2996199"/>
            <a:ext cx="899810" cy="936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4</a:t>
            </a:r>
            <a:endParaRPr lang="ru-RU" altLang="ru-RU" sz="54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203447" y="2996199"/>
            <a:ext cx="899810" cy="936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5</a:t>
            </a:r>
            <a:endParaRPr lang="ru-RU" altLang="ru-RU" sz="5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51720" y="260648"/>
            <a:ext cx="1451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Шаг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6-7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2418"/>
            <a:ext cx="9144000" cy="87630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95536" y="1874969"/>
            <a:ext cx="8496944" cy="1094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панели «Переходы» 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астраиваем смену слайдов, </a:t>
            </a:r>
          </a:p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снимая флажок «по щелчку»</a:t>
            </a:r>
            <a:endParaRPr lang="ru-RU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7743433" y="1178302"/>
            <a:ext cx="598708" cy="32377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1475656" y="778520"/>
            <a:ext cx="1008112" cy="86409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возврат 17">
            <a:hlinkClick r:id="rId10" action="ppaction://hlinksldjump" highlightClick="1"/>
          </p:cNvPr>
          <p:cNvSpPr/>
          <p:nvPr/>
        </p:nvSpPr>
        <p:spPr>
          <a:xfrm>
            <a:off x="8388424" y="6266475"/>
            <a:ext cx="64807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97804" y="4136974"/>
            <a:ext cx="8496944" cy="109417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Добавляем управляющую кнопку «Далее»</a:t>
            </a:r>
            <a:endParaRPr lang="ru-RU" sz="28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Управляющая кнопка: далее 19">
            <a:hlinkClick r:id="" action="ppaction://hlinkshowjump?jump=nextslide" highlightClick="1"/>
          </p:cNvPr>
          <p:cNvSpPr/>
          <p:nvPr/>
        </p:nvSpPr>
        <p:spPr>
          <a:xfrm>
            <a:off x="116219" y="6264029"/>
            <a:ext cx="495341" cy="482840"/>
          </a:xfrm>
          <a:prstGeom prst="actionButtonForwardNext">
            <a:avLst/>
          </a:prstGeom>
          <a:solidFill>
            <a:srgbClr val="FFFF99"/>
          </a:solidFill>
          <a:ln>
            <a:solidFill>
              <a:srgbClr val="7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/>
          <p:nvPr/>
        </p:nvCxnSpPr>
        <p:spPr>
          <a:xfrm flipH="1">
            <a:off x="611560" y="5085184"/>
            <a:ext cx="2016224" cy="1181291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684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9" grpId="0" animBg="1"/>
      <p:bldP spid="2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5701" y="3645024"/>
            <a:ext cx="1462803" cy="306896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5805293"/>
            <a:ext cx="858391" cy="85839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525409">
            <a:off x="2446543" y="5521185"/>
            <a:ext cx="848638" cy="118130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4823287"/>
            <a:ext cx="1200803" cy="104469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87" y="4260676"/>
            <a:ext cx="743599" cy="1328564"/>
          </a:xfrm>
          <a:prstGeom prst="rect">
            <a:avLst/>
          </a:prstGeom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243177" y="1772816"/>
            <a:ext cx="2663825" cy="936625"/>
          </a:xfrm>
          <a:prstGeom prst="rect">
            <a:avLst/>
          </a:prstGeom>
          <a:solidFill>
            <a:srgbClr val="FFFF99"/>
          </a:solidFill>
          <a:ln w="28575">
            <a:solidFill>
              <a:srgbClr val="760000"/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1+3 =</a:t>
            </a:r>
            <a:endParaRPr lang="ru-RU" altLang="ru-RU" sz="5400" dirty="0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067944" y="2995380"/>
            <a:ext cx="899810" cy="936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2</a:t>
            </a:r>
            <a:endParaRPr lang="ru-RU" altLang="ru-RU" sz="5400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5148064" y="2996199"/>
            <a:ext cx="899810" cy="936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4</a:t>
            </a:r>
            <a:endParaRPr lang="ru-RU" altLang="ru-RU" sz="5400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6203447" y="2996199"/>
            <a:ext cx="899810" cy="936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accent3">
                <a:lumMod val="50000"/>
              </a:schemeClr>
            </a:solidFill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 smtClean="0"/>
              <a:t>5</a:t>
            </a:r>
            <a:endParaRPr lang="ru-RU" altLang="ru-RU" sz="5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051720" y="260648"/>
            <a:ext cx="1075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Шаг 8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5" name="Управляющая кнопка: возврат 14">
            <a:hlinkClick r:id="rId9" action="ppaction://hlinksldjump" highlightClick="1"/>
          </p:cNvPr>
          <p:cNvSpPr/>
          <p:nvPr/>
        </p:nvSpPr>
        <p:spPr>
          <a:xfrm>
            <a:off x="8388424" y="6266475"/>
            <a:ext cx="648072" cy="504056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137" y="819150"/>
            <a:ext cx="3133725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8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6672"/>
            <a:ext cx="4353221" cy="62388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2852936"/>
            <a:ext cx="3810000" cy="3571875"/>
          </a:xfrm>
          <a:prstGeom prst="rect">
            <a:avLst/>
          </a:prstGeom>
        </p:spPr>
      </p:pic>
      <p:pic>
        <p:nvPicPr>
          <p:cNvPr id="4" name="Picture 18" descr="Silwia -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2168" y="5679314"/>
            <a:ext cx="594336" cy="7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1" descr="Silwia - 1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1" y="5679314"/>
            <a:ext cx="591703" cy="7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Silwia - 1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8286" y="5630400"/>
            <a:ext cx="626889" cy="76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Silwia -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802" y="2134915"/>
            <a:ext cx="594336" cy="7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Silwia -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877031"/>
            <a:ext cx="594336" cy="7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Silwia - 1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5113693"/>
            <a:ext cx="594336" cy="7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382500" y="411521"/>
            <a:ext cx="3931571" cy="15773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Первый зимний месяц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ятно 2 10">
            <a:hlinkClick r:id="" action="ppaction://hlinkshowjump?jump=nextslide"/>
          </p:cNvPr>
          <p:cNvSpPr/>
          <p:nvPr/>
        </p:nvSpPr>
        <p:spPr>
          <a:xfrm>
            <a:off x="8100392" y="6114467"/>
            <a:ext cx="936104" cy="62068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16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059832" y="188640"/>
            <a:ext cx="3240360" cy="864096"/>
          </a:xfrm>
          <a:prstGeom prst="roundRect">
            <a:avLst/>
          </a:prstGeom>
          <a:solidFill>
            <a:srgbClr val="FCDDD0"/>
          </a:solidFill>
          <a:ln>
            <a:solidFill>
              <a:srgbClr val="6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68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Презентация</a:t>
            </a:r>
            <a:endParaRPr lang="ru-RU" sz="3200" b="1" dirty="0">
              <a:solidFill>
                <a:srgbClr val="68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568" y="1628800"/>
            <a:ext cx="3240360" cy="8640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</a:t>
            </a:r>
            <a:endParaRPr lang="ru-RU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20072" y="1628800"/>
            <a:ext cx="3240360" cy="8640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Набор слайдов</a:t>
            </a:r>
            <a:endParaRPr lang="ru-RU" sz="32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843808" y="1052736"/>
            <a:ext cx="1512168" cy="576064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914940" y="1060354"/>
            <a:ext cx="1440160" cy="568446"/>
          </a:xfrm>
          <a:prstGeom prst="straightConnector1">
            <a:avLst/>
          </a:prstGeom>
          <a:ln w="28575">
            <a:solidFill>
              <a:schemeClr val="tx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4" descr="ind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31840" y="2654539"/>
            <a:ext cx="3240360" cy="3294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0309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6672"/>
            <a:ext cx="4353221" cy="62388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2852936"/>
            <a:ext cx="3810000" cy="3571875"/>
          </a:xfrm>
          <a:prstGeom prst="rect">
            <a:avLst/>
          </a:prstGeom>
        </p:spPr>
      </p:pic>
      <p:pic>
        <p:nvPicPr>
          <p:cNvPr id="5" name="Picture 21" descr="Silwia -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5679314"/>
            <a:ext cx="591703" cy="7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9" descr="Silwia -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1396" y="5664092"/>
            <a:ext cx="626889" cy="76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Silwia - 1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802" y="2134915"/>
            <a:ext cx="594336" cy="7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Silwia - 1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877031"/>
            <a:ext cx="594336" cy="7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Silwia - 1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5113693"/>
            <a:ext cx="594336" cy="7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382500" y="411521"/>
            <a:ext cx="3931571" cy="15773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живет Дед Мороз?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ятно 2 10">
            <a:hlinkClick r:id="" action="ppaction://hlinkshowjump?jump=nextslide"/>
          </p:cNvPr>
          <p:cNvSpPr/>
          <p:nvPr/>
        </p:nvSpPr>
        <p:spPr>
          <a:xfrm>
            <a:off x="8100392" y="6114467"/>
            <a:ext cx="936104" cy="62068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1" descr="Silwia -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3958" y="3159010"/>
            <a:ext cx="591703" cy="7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1" descr="Silwia -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5032" y="3845220"/>
            <a:ext cx="591703" cy="7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1" descr="Silwia - 1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5661" y="5303048"/>
            <a:ext cx="591703" cy="7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Silwia -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34647">
            <a:off x="6542207" y="5687832"/>
            <a:ext cx="742696" cy="85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2269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476672"/>
            <a:ext cx="4353221" cy="623881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2852936"/>
            <a:ext cx="3810000" cy="3571875"/>
          </a:xfrm>
          <a:prstGeom prst="rect">
            <a:avLst/>
          </a:prstGeom>
        </p:spPr>
      </p:pic>
      <p:pic>
        <p:nvPicPr>
          <p:cNvPr id="6" name="Picture 19" descr="Silwia -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5748528"/>
            <a:ext cx="626889" cy="76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Silwia - 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802" y="2134915"/>
            <a:ext cx="594336" cy="7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Silwia - 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877031"/>
            <a:ext cx="594336" cy="7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Silwia - 1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5113693"/>
            <a:ext cx="594336" cy="7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382500" y="411521"/>
            <a:ext cx="3931571" cy="15773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 родилась елочка?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ятно 2 10">
            <a:hlinkClick r:id="" action="ppaction://hlinkshowjump?jump=nextslide"/>
          </p:cNvPr>
          <p:cNvSpPr/>
          <p:nvPr/>
        </p:nvSpPr>
        <p:spPr>
          <a:xfrm>
            <a:off x="8100392" y="6114467"/>
            <a:ext cx="936104" cy="620688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1" descr="Silwia -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3958" y="3159010"/>
            <a:ext cx="591703" cy="7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1" descr="Silwia -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863107"/>
            <a:ext cx="591703" cy="7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1" descr="Silwia - 1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5661" y="5303048"/>
            <a:ext cx="591703" cy="718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9" descr="Silwia -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0513" y="980728"/>
            <a:ext cx="626889" cy="76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9" descr="Silwia -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0513" y="4352974"/>
            <a:ext cx="626889" cy="76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9" descr="Silwia -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40353" y="5636616"/>
            <a:ext cx="626889" cy="760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Silwia -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734647">
            <a:off x="5701380" y="5687832"/>
            <a:ext cx="742696" cy="853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4" descr="Silwia -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7352" y="5550630"/>
            <a:ext cx="667729" cy="92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558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060575"/>
            <a:ext cx="28956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19475" y="2276475"/>
            <a:ext cx="5111750" cy="1470025"/>
          </a:xfrm>
          <a:solidFill>
            <a:srgbClr val="E8E264"/>
          </a:solidFill>
        </p:spPr>
        <p:txBody>
          <a:bodyPr/>
          <a:lstStyle/>
          <a:p>
            <a:r>
              <a:rPr lang="ru-RU" altLang="ru-RU"/>
              <a:t>Помоги ёжику собрать грибы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4" descr="e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983581"/>
            <a:ext cx="28956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ri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724400"/>
            <a:ext cx="9525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ri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1388" y="3636963"/>
            <a:ext cx="9525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gri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5553075"/>
            <a:ext cx="9525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ri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5553075"/>
            <a:ext cx="9525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6293280" y="2348806"/>
            <a:ext cx="770666" cy="79216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altLang="ru-RU" sz="3200" b="1" dirty="0" smtClean="0"/>
              <a:t>16</a:t>
            </a:r>
            <a:endParaRPr lang="ru-RU" altLang="ru-RU" sz="3200" b="1" dirty="0"/>
          </a:p>
        </p:txBody>
      </p:sp>
      <p:pic>
        <p:nvPicPr>
          <p:cNvPr id="3081" name="Picture 9" descr="gri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1500" y="4932363"/>
            <a:ext cx="9525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korzin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3284538"/>
            <a:ext cx="3259138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8" name="AutoShape 26"/>
          <p:cNvSpPr>
            <a:spLocks noChangeArrowheads="1"/>
          </p:cNvSpPr>
          <p:nvPr/>
        </p:nvSpPr>
        <p:spPr bwMode="auto">
          <a:xfrm>
            <a:off x="4427984" y="670280"/>
            <a:ext cx="3348037" cy="1441450"/>
          </a:xfrm>
          <a:prstGeom prst="cloudCallout">
            <a:avLst>
              <a:gd name="adj1" fmla="val -60574"/>
              <a:gd name="adj2" fmla="val 110574"/>
            </a:avLst>
          </a:prstGeom>
          <a:solidFill>
            <a:srgbClr val="E8E26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800" b="1"/>
              <a:t>25-10+1=?</a:t>
            </a:r>
          </a:p>
        </p:txBody>
      </p:sp>
      <p:sp>
        <p:nvSpPr>
          <p:cNvPr id="3099" name="AutoShape 2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027988" y="6381750"/>
            <a:ext cx="1008062" cy="476250"/>
          </a:xfrm>
          <a:prstGeom prst="rightArrow">
            <a:avLst>
              <a:gd name="adj1" fmla="val 50000"/>
              <a:gd name="adj2" fmla="val 52917"/>
            </a:avLst>
          </a:prstGeom>
          <a:solidFill>
            <a:srgbClr val="E8E26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8282417" y="2348806"/>
            <a:ext cx="770666" cy="79216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altLang="ru-RU" sz="3200" b="1" dirty="0"/>
              <a:t>18</a:t>
            </a:r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7291388" y="2348806"/>
            <a:ext cx="770666" cy="79216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altLang="ru-RU" sz="3200" b="1" dirty="0" smtClean="0"/>
              <a:t>17</a:t>
            </a:r>
            <a:endParaRPr lang="ru-RU" altLang="ru-RU" sz="3200" b="1" dirty="0"/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5292080" y="2348806"/>
            <a:ext cx="770666" cy="79216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altLang="ru-RU" sz="3200" b="1" dirty="0" smtClean="0"/>
              <a:t>14</a:t>
            </a:r>
            <a:endParaRPr lang="ru-RU" altLang="ru-RU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67438E-6 C -0.0033 -0.03446 -0.01736 -0.07724 -0.03455 -0.08811 C -0.03976 -0.09621 -0.04792 -0.10152 -0.05417 -0.10476 C -0.06372 -0.11424 -0.06927 -0.12026 -0.07951 -0.12326 C -0.09219 -0.13575 -0.10608 -0.14084 -0.11979 -0.14639 C -0.12865 -0.1598 -0.12135 -0.15125 -0.1382 -0.15564 C -0.15104 -0.15888 -0.13403 -0.15703 -0.1474 -0.16304 C -0.1507 -0.16443 -0.15434 -0.16443 -0.15781 -0.16489 C -0.17396 -0.1716 -0.18993 -0.17669 -0.20625 -0.179 C -0.23524 -0.17761 -0.26719 -0.18154 -0.29583 -0.16952 C -0.30243 -0.16096 -0.31007 -0.15657 -0.31649 -0.14893 C -0.32448 -0.13945 -0.3276 -0.12928 -0.33611 -0.12326 C -0.34445 -0.11054 -0.35451 -0.09528 -0.36389 -0.08603 C -0.3684 -0.07354 -0.37465 -0.06152 -0.3776 -0.04671 C -0.37882 -0.04047 -0.3809 -0.02775 -0.3809 -0.02752 C -0.38073 -0.01526 -0.38056 -0.003 -0.37986 0.00925 C -0.37969 0.01318 -0.37899 0.01688 -0.37882 0.02105 C -0.37795 0.04094 -0.38056 0.06314 -0.37639 0.08141 C -0.37517 0.08719 -0.37049 0.08673 -0.3684 0.09135 " pathEditMode="relative" rAng="0" ptsTypes="ffffffffffffffffffA">
                                      <p:cBhvr>
                                        <p:cTn id="2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45" y="-451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</p:childTnLst>
        </p:cTn>
      </p:par>
    </p:tnLst>
    <p:bldLst>
      <p:bldP spid="3086" grpId="0" animBg="1"/>
      <p:bldP spid="3098" grpId="0" animBg="1"/>
      <p:bldP spid="3099" grpId="0" animBg="1"/>
      <p:bldP spid="20" grpId="0" animBg="1"/>
      <p:bldP spid="21" grpId="0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6" name="Picture 24" descr="e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983581"/>
            <a:ext cx="28956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gri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288" y="4724399"/>
            <a:ext cx="9525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ri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7796" y="4289425"/>
            <a:ext cx="9525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gri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5553075"/>
            <a:ext cx="9525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gri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125" y="5553075"/>
            <a:ext cx="9525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6293280" y="2348806"/>
            <a:ext cx="770666" cy="79216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altLang="ru-RU" sz="3200" b="1" dirty="0" smtClean="0"/>
              <a:t>19</a:t>
            </a:r>
            <a:endParaRPr lang="ru-RU" altLang="ru-RU" sz="3200" b="1" dirty="0"/>
          </a:p>
        </p:txBody>
      </p:sp>
      <p:pic>
        <p:nvPicPr>
          <p:cNvPr id="3081" name="Picture 9" descr="gri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91500" y="4932363"/>
            <a:ext cx="952500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korzin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475" y="3284538"/>
            <a:ext cx="3259138" cy="329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99" name="AutoShape 27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8027988" y="6381750"/>
            <a:ext cx="1008062" cy="476250"/>
          </a:xfrm>
          <a:prstGeom prst="rightArrow">
            <a:avLst>
              <a:gd name="adj1" fmla="val 50000"/>
              <a:gd name="adj2" fmla="val 52917"/>
            </a:avLst>
          </a:prstGeom>
          <a:solidFill>
            <a:srgbClr val="E8E26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Rectangle 14"/>
          <p:cNvSpPr>
            <a:spLocks noChangeArrowheads="1"/>
          </p:cNvSpPr>
          <p:nvPr/>
        </p:nvSpPr>
        <p:spPr bwMode="auto">
          <a:xfrm>
            <a:off x="8282417" y="2348806"/>
            <a:ext cx="770666" cy="79216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altLang="ru-RU" sz="3200" b="1" dirty="0" smtClean="0"/>
              <a:t>16</a:t>
            </a:r>
            <a:endParaRPr lang="ru-RU" altLang="ru-RU" sz="3200" b="1" dirty="0"/>
          </a:p>
        </p:txBody>
      </p:sp>
      <p:sp>
        <p:nvSpPr>
          <p:cNvPr id="21" name="Rectangle 14"/>
          <p:cNvSpPr>
            <a:spLocks noChangeArrowheads="1"/>
          </p:cNvSpPr>
          <p:nvPr/>
        </p:nvSpPr>
        <p:spPr bwMode="auto">
          <a:xfrm>
            <a:off x="7291388" y="2348806"/>
            <a:ext cx="770666" cy="79216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altLang="ru-RU" sz="3200" b="1" dirty="0" smtClean="0"/>
              <a:t>17</a:t>
            </a:r>
            <a:endParaRPr lang="ru-RU" altLang="ru-RU" sz="3200" b="1" dirty="0"/>
          </a:p>
        </p:txBody>
      </p:sp>
      <p:sp>
        <p:nvSpPr>
          <p:cNvPr id="22" name="Rectangle 14"/>
          <p:cNvSpPr>
            <a:spLocks noChangeArrowheads="1"/>
          </p:cNvSpPr>
          <p:nvPr/>
        </p:nvSpPr>
        <p:spPr bwMode="auto">
          <a:xfrm>
            <a:off x="5292080" y="2348806"/>
            <a:ext cx="770666" cy="79216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</p:spPr>
        <p:txBody>
          <a:bodyPr wrap="none" anchor="ctr"/>
          <a:lstStyle/>
          <a:p>
            <a:pPr algn="ctr"/>
            <a:r>
              <a:rPr lang="ru-RU" altLang="ru-RU" sz="3200" b="1" dirty="0" smtClean="0"/>
              <a:t>20</a:t>
            </a:r>
            <a:endParaRPr lang="ru-RU" altLang="ru-RU" sz="3200" b="1" dirty="0"/>
          </a:p>
        </p:txBody>
      </p:sp>
      <p:sp>
        <p:nvSpPr>
          <p:cNvPr id="15" name="AutoShape 20"/>
          <p:cNvSpPr>
            <a:spLocks noChangeArrowheads="1"/>
          </p:cNvSpPr>
          <p:nvPr/>
        </p:nvSpPr>
        <p:spPr bwMode="auto">
          <a:xfrm>
            <a:off x="4314046" y="692696"/>
            <a:ext cx="3348037" cy="1441450"/>
          </a:xfrm>
          <a:prstGeom prst="cloudCallout">
            <a:avLst>
              <a:gd name="adj1" fmla="val -60574"/>
              <a:gd name="adj2" fmla="val 110574"/>
            </a:avLst>
          </a:prstGeom>
          <a:solidFill>
            <a:srgbClr val="E8E264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ru-RU" altLang="ru-RU" sz="2800" b="1"/>
              <a:t>14+10-7=?</a:t>
            </a:r>
          </a:p>
        </p:txBody>
      </p:sp>
    </p:spTree>
    <p:extLst>
      <p:ext uri="{BB962C8B-B14F-4D97-AF65-F5344CB8AC3E}">
        <p14:creationId xmlns:p14="http://schemas.microsoft.com/office/powerpoint/2010/main" val="8228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0.03701 C 0.00452 0.02151 0.00538 0.0185 0.01042 0.00417 C 0.01181 0.00047 0.01198 -0.00393 0.01285 -0.00786 C 0.01702 -0.02289 0.0224 -0.04001 0.029 -0.05296 C 0.03108 -0.05735 0.0342 -0.06059 0.03629 -0.06498 C 0.05052 -0.0925 0.06077 -0.11471 0.08195 -0.13251 C 0.09323 -0.142 0.10191 -0.15518 0.11528 -0.15842 C 0.1316 -0.17206 0.10955 -0.15448 0.13021 -0.16697 C 0.13802 -0.1716 0.13837 -0.1753 0.14618 -0.17923 C 0.15556 -0.18409 0.1658 -0.18825 0.1757 -0.19126 C 0.18924 -0.20236 0.20677 -0.2123 0.22257 -0.21554 C 0.22466 -0.2167 0.22657 -0.21808 0.22865 -0.21901 C 0.23229 -0.2204 0.23959 -0.22248 0.23959 -0.22225 C 0.25087 -0.23034 0.2599 -0.23288 0.27188 -0.2345 C 0.29271 -0.2419 0.30608 -0.2389 0.32969 -0.23797 C 0.33594 -0.23635 0.34097 -0.23288 0.34705 -0.23103 C 0.35209 -0.22641 0.35851 -0.22502 0.36441 -0.22248 C 0.37101 -0.21623 0.37709 -0.20814 0.3842 -0.20328 C 0.38559 -0.20236 0.39167 -0.20028 0.39271 -0.19981 C 0.39757 -0.1975 0.40139 -0.19357 0.40625 -0.19126 C 0.41163 -0.18362 0.4257 -0.16744 0.43351 -0.1635 C 0.43959 -0.15287 0.4382 -0.15564 0.44445 -0.14292 C 0.44532 -0.14107 0.44688 -0.1376 0.44688 -0.13737 C 0.44809 -0.13182 0.44983 -0.12558 0.45191 -0.12026 C 0.4533 -0.11656 0.45521 -0.11332 0.45677 -0.10985 C 0.45764 -0.10823 0.45938 -0.10476 0.45938 -0.10453 C 0.46007 -0.10129 0.46094 -0.09782 0.46181 -0.09435 C 0.46216 -0.09274 0.46302 -0.08927 0.46302 -0.08904 C 0.46163 -0.08094 0.46268 -0.08025 0.46042 -0.0858 " pathEditMode="relative" rAng="0" ptsTypes="ffffffffffffffffffffffffffffA">
                                      <p:cBhvr>
                                        <p:cTn id="24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86" y="-1394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3086" grpId="0" animBg="1"/>
      <p:bldP spid="3099" grpId="0" animBg="1"/>
      <p:bldP spid="20" grpId="0" animBg="1"/>
      <p:bldP spid="21" grpId="0" animBg="1"/>
      <p:bldP spid="22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051050" y="1268413"/>
            <a:ext cx="6553200" cy="14700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5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гостях у Винни-Пуха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ChangeArrowheads="1"/>
          </p:cNvSpPr>
          <p:nvPr/>
        </p:nvSpPr>
        <p:spPr bwMode="auto">
          <a:xfrm>
            <a:off x="2339975" y="1052513"/>
            <a:ext cx="2663825" cy="936625"/>
          </a:xfrm>
          <a:prstGeom prst="rect">
            <a:avLst/>
          </a:prstGeom>
          <a:solidFill>
            <a:srgbClr val="EDF6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 dirty="0"/>
              <a:t>2+2=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203575" y="5516563"/>
            <a:ext cx="936625" cy="935037"/>
          </a:xfrm>
          <a:prstGeom prst="rect">
            <a:avLst/>
          </a:prstGeom>
          <a:solidFill>
            <a:srgbClr val="EDF6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/>
              <a:t>4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4643438" y="5516563"/>
            <a:ext cx="936625" cy="935037"/>
          </a:xfrm>
          <a:prstGeom prst="rect">
            <a:avLst/>
          </a:prstGeom>
          <a:solidFill>
            <a:srgbClr val="EDF6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/>
              <a:t>5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763713" y="5516563"/>
            <a:ext cx="936625" cy="935037"/>
          </a:xfrm>
          <a:prstGeom prst="rect">
            <a:avLst/>
          </a:prstGeom>
          <a:solidFill>
            <a:srgbClr val="EDF6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/>
              <a:t>3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6083300" y="5516563"/>
            <a:ext cx="936625" cy="935037"/>
          </a:xfrm>
          <a:prstGeom prst="rect">
            <a:avLst/>
          </a:prstGeom>
          <a:solidFill>
            <a:srgbClr val="EDF6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/>
              <a:t>6</a:t>
            </a:r>
          </a:p>
        </p:txBody>
      </p:sp>
      <p:sp>
        <p:nvSpPr>
          <p:cNvPr id="2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755650" cy="692150"/>
          </a:xfrm>
          <a:prstGeom prst="actionButtonForwardNext">
            <a:avLst/>
          </a:prstGeom>
          <a:solidFill>
            <a:srgbClr val="EDF6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EMOZ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23 -0.02592 C 0.07327 -0.04606 0.10382 -0.06551 0.16545 -0.10601 C 0.22726 -0.14676 0.38229 -0.21643 0.41354 -0.27083 C 0.44514 -0.32523 0.38038 -0.3787 0.35347 -0.4324 C 0.32622 -0.48564 0.27952 -0.55416 0.25104 -0.59189 C 0.22257 -0.62939 0.20139 -0.64861 0.18229 -0.65787 C 0.1632 -0.66643 0.15 -0.65694 0.13681 -0.64699 " pathEditMode="relative" rAng="0" ptsTypes="aaaaaaA">
                                      <p:cBhvr>
                                        <p:cTn id="11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87" y="-3203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это подойдёт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 nodeType="clickPar">
                      <p:stCondLst>
                        <p:cond delay="0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omneva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L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</p:childTnLst>
        </p:cTn>
      </p:par>
    </p:tnLst>
    <p:bldLst>
      <p:bldP spid="3077" grpId="0" animBg="1"/>
      <p:bldP spid="3078" grpId="0" animBg="1"/>
      <p:bldP spid="3079" grpId="0" animBg="1"/>
      <p:bldP spid="308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339975" y="1052513"/>
            <a:ext cx="2663825" cy="936625"/>
          </a:xfrm>
          <a:prstGeom prst="rect">
            <a:avLst/>
          </a:prstGeom>
          <a:solidFill>
            <a:srgbClr val="EDF6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/>
              <a:t>2+1=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4751388" y="5503863"/>
            <a:ext cx="936625" cy="935037"/>
          </a:xfrm>
          <a:prstGeom prst="rect">
            <a:avLst/>
          </a:prstGeom>
          <a:solidFill>
            <a:srgbClr val="EDF6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/>
              <a:t>3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311525" y="5503863"/>
            <a:ext cx="936625" cy="935037"/>
          </a:xfrm>
          <a:prstGeom prst="rect">
            <a:avLst/>
          </a:prstGeom>
          <a:solidFill>
            <a:srgbClr val="EDF6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/>
              <a:t>5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227763" y="5503863"/>
            <a:ext cx="936625" cy="935037"/>
          </a:xfrm>
          <a:prstGeom prst="rect">
            <a:avLst/>
          </a:prstGeom>
          <a:solidFill>
            <a:srgbClr val="EDF6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/>
              <a:t>2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835150" y="5503863"/>
            <a:ext cx="936625" cy="935037"/>
          </a:xfrm>
          <a:prstGeom prst="rect">
            <a:avLst/>
          </a:prstGeom>
          <a:solidFill>
            <a:srgbClr val="EDF6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/>
              <a:t>6</a:t>
            </a:r>
          </a:p>
        </p:txBody>
      </p:sp>
      <p:sp>
        <p:nvSpPr>
          <p:cNvPr id="4103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755650" cy="692150"/>
          </a:xfrm>
          <a:prstGeom prst="actionButtonForwardNext">
            <a:avLst/>
          </a:prstGeom>
          <a:solidFill>
            <a:srgbClr val="EDF6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00563" y="1054100"/>
            <a:ext cx="936625" cy="935038"/>
          </a:xfrm>
          <a:prstGeom prst="rect">
            <a:avLst/>
          </a:prstGeom>
          <a:solidFill>
            <a:srgbClr val="EDF6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/>
              <a:t>3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mneva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L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MOZ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VER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</p:childTnLst>
        </p:cTn>
      </p:par>
    </p:tnLst>
    <p:bldLst>
      <p:bldP spid="3077" grpId="0" animBg="1"/>
      <p:bldP spid="3078" grpId="0" animBg="1"/>
      <p:bldP spid="3079" grpId="0" animBg="1"/>
      <p:bldP spid="3080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339975" y="1052513"/>
            <a:ext cx="2663825" cy="936625"/>
          </a:xfrm>
          <a:prstGeom prst="rect">
            <a:avLst/>
          </a:prstGeom>
          <a:solidFill>
            <a:srgbClr val="EDF6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/>
              <a:t>1+1=</a:t>
            </a: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227763" y="5503863"/>
            <a:ext cx="936625" cy="935037"/>
          </a:xfrm>
          <a:prstGeom prst="rect">
            <a:avLst/>
          </a:prstGeom>
          <a:solidFill>
            <a:srgbClr val="EDF6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/>
              <a:t>2</a:t>
            </a: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348038" y="5503863"/>
            <a:ext cx="936625" cy="935037"/>
          </a:xfrm>
          <a:prstGeom prst="rect">
            <a:avLst/>
          </a:prstGeom>
          <a:solidFill>
            <a:srgbClr val="EDF6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/>
              <a:t>1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908175" y="5503863"/>
            <a:ext cx="936625" cy="935037"/>
          </a:xfrm>
          <a:prstGeom prst="rect">
            <a:avLst/>
          </a:prstGeom>
          <a:solidFill>
            <a:srgbClr val="EDF6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/>
              <a:t>0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787900" y="5503863"/>
            <a:ext cx="936625" cy="935037"/>
          </a:xfrm>
          <a:prstGeom prst="rect">
            <a:avLst/>
          </a:prstGeom>
          <a:solidFill>
            <a:srgbClr val="EDF6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/>
              <a:t>3</a:t>
            </a:r>
          </a:p>
        </p:txBody>
      </p:sp>
      <p:sp>
        <p:nvSpPr>
          <p:cNvPr id="5127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388350" y="6165850"/>
            <a:ext cx="755650" cy="692150"/>
          </a:xfrm>
          <a:prstGeom prst="actionButtonForwardNext">
            <a:avLst/>
          </a:prstGeom>
          <a:solidFill>
            <a:srgbClr val="EDF6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00563" y="1054100"/>
            <a:ext cx="936625" cy="935038"/>
          </a:xfrm>
          <a:prstGeom prst="rect">
            <a:avLst/>
          </a:prstGeom>
          <a:solidFill>
            <a:srgbClr val="EDF6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5400"/>
              <a:t>2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omnevau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0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0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LSH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NEMOZHE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TA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7"/>
                  </p:tgtEl>
                </p:cond>
              </p:nextCondLst>
            </p:seq>
          </p:childTnLst>
        </p:cTn>
      </p:par>
    </p:tnLst>
    <p:bldLst>
      <p:bldP spid="3077" grpId="0" animBg="1"/>
      <p:bldP spid="3078" grpId="0" animBg="1"/>
      <p:bldP spid="3079" grpId="0" animBg="1"/>
      <p:bldP spid="3080" grpId="0" animBg="1"/>
      <p:bldP spid="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9" name="Group 47"/>
          <p:cNvGrpSpPr>
            <a:grpSpLocks/>
          </p:cNvGrpSpPr>
          <p:nvPr/>
        </p:nvGrpSpPr>
        <p:grpSpPr bwMode="auto">
          <a:xfrm>
            <a:off x="971550" y="5300663"/>
            <a:ext cx="1152525" cy="1154112"/>
            <a:chOff x="1066" y="3249"/>
            <a:chExt cx="726" cy="727"/>
          </a:xfrm>
        </p:grpSpPr>
        <p:grpSp>
          <p:nvGrpSpPr>
            <p:cNvPr id="3082" name="Group 10"/>
            <p:cNvGrpSpPr>
              <a:grpSpLocks/>
            </p:cNvGrpSpPr>
            <p:nvPr/>
          </p:nvGrpSpPr>
          <p:grpSpPr bwMode="auto">
            <a:xfrm>
              <a:off x="1066" y="3249"/>
              <a:ext cx="726" cy="727"/>
              <a:chOff x="1701" y="2840"/>
              <a:chExt cx="726" cy="727"/>
            </a:xfrm>
          </p:grpSpPr>
          <p:sp>
            <p:nvSpPr>
              <p:cNvPr id="3076" name="Oval 4"/>
              <p:cNvSpPr>
                <a:spLocks noChangeArrowheads="1"/>
              </p:cNvSpPr>
              <p:nvPr/>
            </p:nvSpPr>
            <p:spPr bwMode="auto">
              <a:xfrm>
                <a:off x="1701" y="3113"/>
                <a:ext cx="318" cy="227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7" name="Oval 5"/>
              <p:cNvSpPr>
                <a:spLocks noChangeArrowheads="1"/>
              </p:cNvSpPr>
              <p:nvPr/>
            </p:nvSpPr>
            <p:spPr bwMode="auto">
              <a:xfrm rot="-2976981">
                <a:off x="2064" y="2885"/>
                <a:ext cx="318" cy="227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8" name="Oval 6"/>
              <p:cNvSpPr>
                <a:spLocks noChangeArrowheads="1"/>
              </p:cNvSpPr>
              <p:nvPr/>
            </p:nvSpPr>
            <p:spPr bwMode="auto">
              <a:xfrm rot="1131627">
                <a:off x="2109" y="3158"/>
                <a:ext cx="318" cy="227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79" name="Oval 7"/>
              <p:cNvSpPr>
                <a:spLocks noChangeArrowheads="1"/>
              </p:cNvSpPr>
              <p:nvPr/>
            </p:nvSpPr>
            <p:spPr bwMode="auto">
              <a:xfrm rot="-18096416">
                <a:off x="1792" y="2885"/>
                <a:ext cx="318" cy="227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0" name="Oval 8"/>
              <p:cNvSpPr>
                <a:spLocks noChangeArrowheads="1"/>
              </p:cNvSpPr>
              <p:nvPr/>
            </p:nvSpPr>
            <p:spPr bwMode="auto">
              <a:xfrm rot="-4436139">
                <a:off x="1882" y="3294"/>
                <a:ext cx="318" cy="227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1" name="Oval 9"/>
              <p:cNvSpPr>
                <a:spLocks noChangeArrowheads="1"/>
              </p:cNvSpPr>
              <p:nvPr/>
            </p:nvSpPr>
            <p:spPr bwMode="auto">
              <a:xfrm>
                <a:off x="1927" y="3022"/>
                <a:ext cx="318" cy="318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113" name="Rectangle 41"/>
            <p:cNvSpPr>
              <a:spLocks noChangeArrowheads="1"/>
            </p:cNvSpPr>
            <p:nvPr/>
          </p:nvSpPr>
          <p:spPr bwMode="auto">
            <a:xfrm>
              <a:off x="1247" y="3385"/>
              <a:ext cx="36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altLang="ru-RU" sz="3600"/>
                <a:t>а</a:t>
              </a:r>
            </a:p>
          </p:txBody>
        </p:sp>
      </p:grpSp>
      <p:grpSp>
        <p:nvGrpSpPr>
          <p:cNvPr id="3120" name="Group 48"/>
          <p:cNvGrpSpPr>
            <a:grpSpLocks/>
          </p:cNvGrpSpPr>
          <p:nvPr/>
        </p:nvGrpSpPr>
        <p:grpSpPr bwMode="auto">
          <a:xfrm>
            <a:off x="2339975" y="5229225"/>
            <a:ext cx="1152525" cy="1154113"/>
            <a:chOff x="3152" y="3593"/>
            <a:chExt cx="726" cy="727"/>
          </a:xfrm>
        </p:grpSpPr>
        <p:grpSp>
          <p:nvGrpSpPr>
            <p:cNvPr id="3083" name="Group 11"/>
            <p:cNvGrpSpPr>
              <a:grpSpLocks/>
            </p:cNvGrpSpPr>
            <p:nvPr/>
          </p:nvGrpSpPr>
          <p:grpSpPr bwMode="auto">
            <a:xfrm>
              <a:off x="3152" y="3593"/>
              <a:ext cx="726" cy="727"/>
              <a:chOff x="1701" y="2840"/>
              <a:chExt cx="726" cy="727"/>
            </a:xfrm>
          </p:grpSpPr>
          <p:sp>
            <p:nvSpPr>
              <p:cNvPr id="3084" name="Oval 12"/>
              <p:cNvSpPr>
                <a:spLocks noChangeArrowheads="1"/>
              </p:cNvSpPr>
              <p:nvPr/>
            </p:nvSpPr>
            <p:spPr bwMode="auto">
              <a:xfrm>
                <a:off x="1701" y="3113"/>
                <a:ext cx="318" cy="227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5" name="Oval 13"/>
              <p:cNvSpPr>
                <a:spLocks noChangeArrowheads="1"/>
              </p:cNvSpPr>
              <p:nvPr/>
            </p:nvSpPr>
            <p:spPr bwMode="auto">
              <a:xfrm rot="-2976981">
                <a:off x="2064" y="2885"/>
                <a:ext cx="318" cy="227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6" name="Oval 14"/>
              <p:cNvSpPr>
                <a:spLocks noChangeArrowheads="1"/>
              </p:cNvSpPr>
              <p:nvPr/>
            </p:nvSpPr>
            <p:spPr bwMode="auto">
              <a:xfrm rot="1131627">
                <a:off x="2109" y="3158"/>
                <a:ext cx="318" cy="227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7" name="Oval 15"/>
              <p:cNvSpPr>
                <a:spLocks noChangeArrowheads="1"/>
              </p:cNvSpPr>
              <p:nvPr/>
            </p:nvSpPr>
            <p:spPr bwMode="auto">
              <a:xfrm rot="-18096416">
                <a:off x="1792" y="2885"/>
                <a:ext cx="318" cy="227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8" name="Oval 16"/>
              <p:cNvSpPr>
                <a:spLocks noChangeArrowheads="1"/>
              </p:cNvSpPr>
              <p:nvPr/>
            </p:nvSpPr>
            <p:spPr bwMode="auto">
              <a:xfrm rot="-4436139">
                <a:off x="1882" y="3294"/>
                <a:ext cx="318" cy="227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9" name="Oval 17"/>
              <p:cNvSpPr>
                <a:spLocks noChangeArrowheads="1"/>
              </p:cNvSpPr>
              <p:nvPr/>
            </p:nvSpPr>
            <p:spPr bwMode="auto">
              <a:xfrm>
                <a:off x="1927" y="3022"/>
                <a:ext cx="318" cy="318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114" name="Rectangle 42"/>
            <p:cNvSpPr>
              <a:spLocks noChangeArrowheads="1"/>
            </p:cNvSpPr>
            <p:nvPr/>
          </p:nvSpPr>
          <p:spPr bwMode="auto">
            <a:xfrm>
              <a:off x="3334" y="3702"/>
              <a:ext cx="36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altLang="ru-RU" sz="3600"/>
                <a:t>и</a:t>
              </a:r>
            </a:p>
          </p:txBody>
        </p:sp>
      </p:grpSp>
      <p:grpSp>
        <p:nvGrpSpPr>
          <p:cNvPr id="3121" name="Group 49"/>
          <p:cNvGrpSpPr>
            <a:grpSpLocks/>
          </p:cNvGrpSpPr>
          <p:nvPr/>
        </p:nvGrpSpPr>
        <p:grpSpPr bwMode="auto">
          <a:xfrm>
            <a:off x="5651500" y="5300663"/>
            <a:ext cx="1152525" cy="1154112"/>
            <a:chOff x="3696" y="2795"/>
            <a:chExt cx="726" cy="727"/>
          </a:xfrm>
        </p:grpSpPr>
        <p:grpSp>
          <p:nvGrpSpPr>
            <p:cNvPr id="3097" name="Group 25"/>
            <p:cNvGrpSpPr>
              <a:grpSpLocks/>
            </p:cNvGrpSpPr>
            <p:nvPr/>
          </p:nvGrpSpPr>
          <p:grpSpPr bwMode="auto">
            <a:xfrm>
              <a:off x="3696" y="2795"/>
              <a:ext cx="726" cy="727"/>
              <a:chOff x="1701" y="2840"/>
              <a:chExt cx="726" cy="727"/>
            </a:xfrm>
          </p:grpSpPr>
          <p:sp>
            <p:nvSpPr>
              <p:cNvPr id="3098" name="Oval 26"/>
              <p:cNvSpPr>
                <a:spLocks noChangeArrowheads="1"/>
              </p:cNvSpPr>
              <p:nvPr/>
            </p:nvSpPr>
            <p:spPr bwMode="auto">
              <a:xfrm>
                <a:off x="1701" y="3113"/>
                <a:ext cx="318" cy="227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9" name="Oval 27"/>
              <p:cNvSpPr>
                <a:spLocks noChangeArrowheads="1"/>
              </p:cNvSpPr>
              <p:nvPr/>
            </p:nvSpPr>
            <p:spPr bwMode="auto">
              <a:xfrm rot="-2976981">
                <a:off x="2064" y="2885"/>
                <a:ext cx="318" cy="227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0" name="Oval 28"/>
              <p:cNvSpPr>
                <a:spLocks noChangeArrowheads="1"/>
              </p:cNvSpPr>
              <p:nvPr/>
            </p:nvSpPr>
            <p:spPr bwMode="auto">
              <a:xfrm rot="1131627">
                <a:off x="2109" y="3158"/>
                <a:ext cx="318" cy="227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1" name="Oval 29"/>
              <p:cNvSpPr>
                <a:spLocks noChangeArrowheads="1"/>
              </p:cNvSpPr>
              <p:nvPr/>
            </p:nvSpPr>
            <p:spPr bwMode="auto">
              <a:xfrm rot="-18096416">
                <a:off x="1792" y="2885"/>
                <a:ext cx="318" cy="227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2" name="Oval 30"/>
              <p:cNvSpPr>
                <a:spLocks noChangeArrowheads="1"/>
              </p:cNvSpPr>
              <p:nvPr/>
            </p:nvSpPr>
            <p:spPr bwMode="auto">
              <a:xfrm rot="-4436139">
                <a:off x="1882" y="3294"/>
                <a:ext cx="318" cy="227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103" name="Oval 31"/>
              <p:cNvSpPr>
                <a:spLocks noChangeArrowheads="1"/>
              </p:cNvSpPr>
              <p:nvPr/>
            </p:nvSpPr>
            <p:spPr bwMode="auto">
              <a:xfrm>
                <a:off x="1927" y="3022"/>
                <a:ext cx="318" cy="318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115" name="Rectangle 43"/>
            <p:cNvSpPr>
              <a:spLocks noChangeArrowheads="1"/>
            </p:cNvSpPr>
            <p:nvPr/>
          </p:nvSpPr>
          <p:spPr bwMode="auto">
            <a:xfrm>
              <a:off x="3878" y="2931"/>
              <a:ext cx="36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altLang="ru-RU" sz="3600"/>
                <a:t>е</a:t>
              </a:r>
            </a:p>
          </p:txBody>
        </p:sp>
      </p:grpSp>
      <p:grpSp>
        <p:nvGrpSpPr>
          <p:cNvPr id="3118" name="Group 46"/>
          <p:cNvGrpSpPr>
            <a:grpSpLocks/>
          </p:cNvGrpSpPr>
          <p:nvPr/>
        </p:nvGrpSpPr>
        <p:grpSpPr bwMode="auto">
          <a:xfrm>
            <a:off x="4067175" y="5229225"/>
            <a:ext cx="1152525" cy="1154113"/>
            <a:chOff x="2154" y="3067"/>
            <a:chExt cx="726" cy="727"/>
          </a:xfrm>
        </p:grpSpPr>
        <p:grpSp>
          <p:nvGrpSpPr>
            <p:cNvPr id="3090" name="Group 18"/>
            <p:cNvGrpSpPr>
              <a:grpSpLocks/>
            </p:cNvGrpSpPr>
            <p:nvPr/>
          </p:nvGrpSpPr>
          <p:grpSpPr bwMode="auto">
            <a:xfrm>
              <a:off x="2154" y="3067"/>
              <a:ext cx="726" cy="727"/>
              <a:chOff x="1701" y="2840"/>
              <a:chExt cx="726" cy="727"/>
            </a:xfrm>
          </p:grpSpPr>
          <p:sp>
            <p:nvSpPr>
              <p:cNvPr id="3091" name="Oval 19"/>
              <p:cNvSpPr>
                <a:spLocks noChangeArrowheads="1"/>
              </p:cNvSpPr>
              <p:nvPr/>
            </p:nvSpPr>
            <p:spPr bwMode="auto">
              <a:xfrm>
                <a:off x="1701" y="3113"/>
                <a:ext cx="318" cy="227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2" name="Oval 20"/>
              <p:cNvSpPr>
                <a:spLocks noChangeArrowheads="1"/>
              </p:cNvSpPr>
              <p:nvPr/>
            </p:nvSpPr>
            <p:spPr bwMode="auto">
              <a:xfrm rot="-2976981">
                <a:off x="2064" y="2885"/>
                <a:ext cx="318" cy="227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3" name="Oval 21"/>
              <p:cNvSpPr>
                <a:spLocks noChangeArrowheads="1"/>
              </p:cNvSpPr>
              <p:nvPr/>
            </p:nvSpPr>
            <p:spPr bwMode="auto">
              <a:xfrm rot="1131627">
                <a:off x="2109" y="3158"/>
                <a:ext cx="318" cy="227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4" name="Oval 22"/>
              <p:cNvSpPr>
                <a:spLocks noChangeArrowheads="1"/>
              </p:cNvSpPr>
              <p:nvPr/>
            </p:nvSpPr>
            <p:spPr bwMode="auto">
              <a:xfrm rot="-18096416">
                <a:off x="1792" y="2885"/>
                <a:ext cx="318" cy="227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5" name="Oval 23"/>
              <p:cNvSpPr>
                <a:spLocks noChangeArrowheads="1"/>
              </p:cNvSpPr>
              <p:nvPr/>
            </p:nvSpPr>
            <p:spPr bwMode="auto">
              <a:xfrm rot="-4436139">
                <a:off x="1882" y="3294"/>
                <a:ext cx="318" cy="227"/>
              </a:xfrm>
              <a:prstGeom prst="ellipse">
                <a:avLst/>
              </a:pr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6" name="Oval 24"/>
              <p:cNvSpPr>
                <a:spLocks noChangeArrowheads="1"/>
              </p:cNvSpPr>
              <p:nvPr/>
            </p:nvSpPr>
            <p:spPr bwMode="auto">
              <a:xfrm>
                <a:off x="1927" y="3022"/>
                <a:ext cx="318" cy="318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3116" name="Rectangle 44"/>
            <p:cNvSpPr>
              <a:spLocks noChangeArrowheads="1"/>
            </p:cNvSpPr>
            <p:nvPr/>
          </p:nvSpPr>
          <p:spPr bwMode="auto">
            <a:xfrm>
              <a:off x="2336" y="3203"/>
              <a:ext cx="36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ru-RU" altLang="ru-RU" sz="3600"/>
                <a:t>о</a:t>
              </a:r>
            </a:p>
          </p:txBody>
        </p:sp>
      </p:grpSp>
      <p:sp>
        <p:nvSpPr>
          <p:cNvPr id="3117" name="Rectangle 45"/>
          <p:cNvSpPr>
            <a:spLocks noChangeArrowheads="1"/>
          </p:cNvSpPr>
          <p:nvPr/>
        </p:nvSpPr>
        <p:spPr bwMode="auto">
          <a:xfrm>
            <a:off x="2411413" y="115888"/>
            <a:ext cx="23050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/>
              <a:t>р-машка</a:t>
            </a:r>
          </a:p>
        </p:txBody>
      </p:sp>
      <p:pic>
        <p:nvPicPr>
          <p:cNvPr id="3112" name="Picture 40" descr="bu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078090">
            <a:off x="6948488" y="5013325"/>
            <a:ext cx="1714500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22" name="Rectangle 50"/>
          <p:cNvSpPr>
            <a:spLocks noChangeArrowheads="1"/>
          </p:cNvSpPr>
          <p:nvPr/>
        </p:nvSpPr>
        <p:spPr bwMode="auto">
          <a:xfrm>
            <a:off x="2484438" y="115888"/>
            <a:ext cx="23050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ru-RU" altLang="ru-RU" sz="3200" dirty="0" err="1"/>
              <a:t>р</a:t>
            </a:r>
            <a:r>
              <a:rPr lang="ru-RU" altLang="ru-RU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ru-RU" altLang="ru-RU" sz="3200" dirty="0" err="1"/>
              <a:t>машка</a:t>
            </a:r>
            <a:endParaRPr lang="ru-RU" altLang="ru-RU" sz="3200" dirty="0"/>
          </a:p>
        </p:txBody>
      </p:sp>
      <p:pic>
        <p:nvPicPr>
          <p:cNvPr id="3123" name="Picture 51" descr="ro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3506" y="2996952"/>
            <a:ext cx="825270" cy="119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AutoShape 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04448" y="6422546"/>
            <a:ext cx="539552" cy="435453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5 0.22639 C 0.00816 0.21644 0.00295 0.1963 0.00104 0.18611 C 0.00069 0.17315 0.00156 0.16019 -0.00018 0.14745 C -0.00052 0.14514 -0.00469 0.14653 -0.00487 0.14421 C -0.00625 0.13032 -0.00452 0.10741 -0.00018 0.09306 C -0.00105 0.08727 -0.00122 0.08148 -0.00261 0.07593 C -0.00469 0.06806 -0.01077 0.06273 -0.01407 0.05579 C -0.01719 0.04074 -0.01268 0.05972 -0.01875 0.04352 C -0.02205 0.03495 -0.02101 0.0331 -0.0257 0.02338 C -0.02674 0.0213 -0.029 0.02153 -0.03039 0.02014 C -0.03351 0.0169 -0.03664 0.01366 -0.03855 0.00926 C -0.04098 0.00417 -0.04375 -0.00463 -0.04671 -0.00926 C -0.05035 -0.01505 -0.05903 -0.01481 -0.06407 -0.0169 C -0.06927 -0.02153 -0.07448 -0.02361 -0.07813 -0.03102 C -0.07969 -0.03403 -0.08282 -0.04028 -0.08282 -0.04005 C -0.08455 -0.04792 -0.08629 -0.04653 -0.09098 -0.05116 C -0.09862 -0.05833 -0.09046 -0.05393 -0.09792 -0.05741 C -0.10209 -0.06296 -0.1073 -0.06597 -0.11181 -0.0713 C -0.12188 -0.08287 -0.13577 -0.1 -0.14896 -0.1037 C -0.16112 -0.10718 -0.16927 -0.10602 -0.18386 -0.10694 C -0.18542 -0.10741 -0.18716 -0.10764 -0.18855 -0.10856 C -0.18959 -0.10926 -0.18993 -0.11088 -0.19098 -0.11157 C -0.19202 -0.11227 -0.19914 -0.11435 -0.20018 -0.11458 C -0.20955 -0.12384 -0.22257 -0.12708 -0.23386 -0.1287 C -0.2448 -0.12755 -0.25504 -0.12731 -0.26528 -0.12245 C -0.2691 -0.11875 -0.27118 -0.11505 -0.2757 -0.11319 C -0.28143 -0.1081 -0.28316 -0.1081 -0.28629 -0.10069 C -0.28733 -0.09838 -0.28733 -0.09537 -0.28855 -0.09305 C -0.29462 -0.08171 -0.30504 -0.07176 -0.31302 -0.06343 C -0.31927 -0.05694 -0.31355 -0.05995 -0.31997 -0.05741 C -0.32223 -0.05417 -0.32448 -0.05116 -0.32691 -0.04792 C -0.32778 -0.04676 -0.32848 -0.04583 -0.32934 -0.04491 C -0.33056 -0.04329 -0.3316 -0.0419 -0.33282 -0.04028 C -0.33351 -0.03912 -0.33507 -0.03704 -0.33507 -0.0368 C -0.33785 -0.02662 -0.33212 -0.02037 -0.32813 -0.01227 C -0.32622 -0.00255 -0.32205 0.01134 -0.31302 0.0125 C -0.3099 0.01296 -0.30677 0.0125 -0.30365 0.0125 " pathEditMode="relative" rAng="0" ptsTypes="ffffffffffffffffffffffffffffffffffffA">
                                      <p:cBhvr>
                                        <p:cTn id="6" dur="2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49" y="-1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8"/>
                  </p:tgtEl>
                </p:cond>
              </p:nextCondLst>
            </p:seq>
          </p:childTnLst>
        </p:cTn>
      </p:par>
    </p:tnLst>
    <p:bldLst>
      <p:bldP spid="3117" grpId="0"/>
      <p:bldP spid="3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39552" y="692695"/>
            <a:ext cx="720080" cy="2012859"/>
          </a:xfrm>
          <a:prstGeom prst="roundRect">
            <a:avLst/>
          </a:prstGeom>
          <a:solidFill>
            <a:srgbClr val="680000"/>
          </a:solidFill>
          <a:ln>
            <a:solidFill>
              <a:srgbClr val="68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ФОН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87624" y="692696"/>
            <a:ext cx="7892463" cy="2012859"/>
          </a:xfrm>
          <a:prstGeom prst="rect">
            <a:avLst/>
          </a:prstGeom>
          <a:solidFill>
            <a:srgbClr val="EFD2D1"/>
          </a:solidFill>
          <a:ln>
            <a:solidFill>
              <a:srgbClr val="FCDDD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altLang="ru-RU" sz="2600" dirty="0" smtClean="0">
                <a:latin typeface="+mn-lt"/>
              </a:rPr>
              <a:t>1. Оформление </a:t>
            </a:r>
            <a:r>
              <a:rPr lang="ru-RU" altLang="ru-RU" sz="2600" dirty="0">
                <a:latin typeface="+mn-lt"/>
              </a:rPr>
              <a:t>фона должно тематически совпадать с содержанием презентации или быть нейтральным.</a:t>
            </a:r>
          </a:p>
          <a:p>
            <a:pPr algn="just">
              <a:lnSpc>
                <a:spcPct val="80000"/>
              </a:lnSpc>
            </a:pPr>
            <a:r>
              <a:rPr lang="ru-RU" altLang="ru-RU" sz="2600" dirty="0" smtClean="0">
                <a:latin typeface="+mn-lt"/>
              </a:rPr>
              <a:t>2. Для </a:t>
            </a:r>
            <a:r>
              <a:rPr lang="ru-RU" altLang="ru-RU" sz="2600" dirty="0">
                <a:latin typeface="+mn-lt"/>
              </a:rPr>
              <a:t>фона и текста выбирайте контрастные цветовые сочетания</a:t>
            </a:r>
            <a:r>
              <a:rPr lang="ru-RU" altLang="ru-RU" sz="2600" dirty="0" smtClean="0">
                <a:latin typeface="+mn-lt"/>
              </a:rPr>
              <a:t>.</a:t>
            </a:r>
          </a:p>
          <a:p>
            <a:pPr algn="just">
              <a:lnSpc>
                <a:spcPct val="80000"/>
              </a:lnSpc>
            </a:pPr>
            <a:r>
              <a:rPr lang="ru-RU" altLang="ru-RU" sz="2600" dirty="0" smtClean="0">
                <a:latin typeface="+mn-lt"/>
              </a:rPr>
              <a:t>3. Все </a:t>
            </a:r>
            <a:r>
              <a:rPr lang="ru-RU" altLang="ru-RU" sz="2600" dirty="0">
                <a:latin typeface="+mn-lt"/>
              </a:rPr>
              <a:t>слайды презентации должны быть выдержаны в одном стиле</a:t>
            </a:r>
            <a:r>
              <a:rPr lang="ru-RU" altLang="ru-RU" sz="2600" dirty="0" smtClean="0">
                <a:latin typeface="+mn-lt"/>
              </a:rPr>
              <a:t>.</a:t>
            </a:r>
            <a:endParaRPr lang="ru-RU" altLang="ru-RU" sz="2600" dirty="0">
              <a:latin typeface="+mn-lt"/>
            </a:endParaRPr>
          </a:p>
        </p:txBody>
      </p:sp>
      <p:sp>
        <p:nvSpPr>
          <p:cNvPr id="3" name="Текст 7"/>
          <p:cNvSpPr txBox="1">
            <a:spLocks/>
          </p:cNvSpPr>
          <p:nvPr/>
        </p:nvSpPr>
        <p:spPr bwMode="auto">
          <a:xfrm>
            <a:off x="1123711" y="44624"/>
            <a:ext cx="709228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 презентации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539552" y="2852936"/>
            <a:ext cx="8540535" cy="3301160"/>
            <a:chOff x="539552" y="2852936"/>
            <a:chExt cx="8540535" cy="3301160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539552" y="2852936"/>
              <a:ext cx="720080" cy="3301160"/>
            </a:xfrm>
            <a:prstGeom prst="roundRect">
              <a:avLst/>
            </a:prstGeom>
            <a:solidFill>
              <a:schemeClr val="accent1">
                <a:lumMod val="50000"/>
              </a:schemeClr>
            </a:solidFill>
            <a:ln>
              <a:solidFill>
                <a:srgbClr val="00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wordArtVert" rtlCol="0" anchor="ctr"/>
            <a:lstStyle/>
            <a:p>
              <a:pPr algn="ctr"/>
              <a:r>
                <a:rPr lang="ru-RU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ТЕКСТ</a:t>
              </a:r>
              <a:endPara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195719" y="2852936"/>
              <a:ext cx="7884368" cy="330116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altLang="ru-RU" sz="2600" dirty="0" smtClean="0">
                  <a:latin typeface="+mn-lt"/>
                </a:rPr>
                <a:t>1. </a:t>
              </a:r>
              <a:r>
                <a:rPr lang="ru-RU" altLang="ru-RU" sz="2600" dirty="0">
                  <a:latin typeface="+mn-lt"/>
                </a:rPr>
                <a:t>Р</a:t>
              </a:r>
              <a:r>
                <a:rPr lang="ru-RU" altLang="ru-RU" sz="2600" dirty="0" smtClean="0">
                  <a:latin typeface="+mn-lt"/>
                </a:rPr>
                <a:t>азмер </a:t>
              </a:r>
              <a:r>
                <a:rPr lang="ru-RU" altLang="ru-RU" sz="2600" dirty="0">
                  <a:latin typeface="+mn-lt"/>
                </a:rPr>
                <a:t>шрифта: </a:t>
              </a:r>
              <a:r>
                <a:rPr lang="ru-RU" altLang="ru-RU" sz="2600" b="1" dirty="0" smtClean="0">
                  <a:latin typeface="+mn-lt"/>
                </a:rPr>
                <a:t>32–44 </a:t>
              </a:r>
              <a:r>
                <a:rPr lang="ru-RU" altLang="ru-RU" sz="2600" dirty="0" smtClean="0">
                  <a:latin typeface="+mn-lt"/>
                </a:rPr>
                <a:t>пункта (</a:t>
              </a:r>
              <a:r>
                <a:rPr lang="ru-RU" altLang="ru-RU" sz="2600" dirty="0">
                  <a:latin typeface="+mn-lt"/>
                </a:rPr>
                <a:t>заголовок), </a:t>
              </a:r>
              <a:r>
                <a:rPr lang="ru-RU" altLang="ru-RU" sz="2600" b="1" dirty="0" smtClean="0">
                  <a:latin typeface="+mn-lt"/>
                </a:rPr>
                <a:t>28–3</a:t>
              </a:r>
              <a:r>
                <a:rPr lang="en-US" altLang="ru-RU" sz="2600" b="1" dirty="0" smtClean="0">
                  <a:latin typeface="+mn-lt"/>
                </a:rPr>
                <a:t>2</a:t>
              </a:r>
              <a:r>
                <a:rPr lang="ru-RU" altLang="ru-RU" sz="2600" dirty="0" smtClean="0">
                  <a:latin typeface="+mn-lt"/>
                </a:rPr>
                <a:t> </a:t>
              </a:r>
              <a:r>
                <a:rPr lang="ru-RU" altLang="ru-RU" sz="2600" dirty="0">
                  <a:latin typeface="+mn-lt"/>
                </a:rPr>
                <a:t>пунктов (обычный текст); </a:t>
              </a:r>
            </a:p>
            <a:p>
              <a:pPr algn="just">
                <a:lnSpc>
                  <a:spcPct val="80000"/>
                </a:lnSpc>
              </a:pPr>
              <a:r>
                <a:rPr lang="ru-RU" altLang="ru-RU" sz="2600" dirty="0" smtClean="0">
                  <a:latin typeface="+mn-lt"/>
                </a:rPr>
                <a:t>2. Не </a:t>
              </a:r>
              <a:r>
                <a:rPr lang="ru-RU" altLang="ru-RU" sz="2600" dirty="0">
                  <a:latin typeface="+mn-lt"/>
                </a:rPr>
                <a:t>рекомендуется использовать в стилевом оформлении презентации более 3 цветов и более 3 типов шрифта.</a:t>
              </a:r>
            </a:p>
            <a:p>
              <a:pPr algn="just">
                <a:lnSpc>
                  <a:spcPct val="80000"/>
                </a:lnSpc>
              </a:pPr>
              <a:r>
                <a:rPr lang="ru-RU" altLang="ru-RU" sz="2600" dirty="0" smtClean="0">
                  <a:latin typeface="+mn-lt"/>
                </a:rPr>
                <a:t>3. Тип </a:t>
              </a:r>
              <a:r>
                <a:rPr lang="ru-RU" altLang="ru-RU" sz="2600" dirty="0">
                  <a:latin typeface="+mn-lt"/>
                </a:rPr>
                <a:t>шрифта: для основного текста гладкий шрифт без засечек (</a:t>
              </a:r>
              <a:r>
                <a:rPr lang="ru-RU" altLang="ru-RU" sz="2600" dirty="0" err="1">
                  <a:latin typeface="+mn-lt"/>
                </a:rPr>
                <a:t>Arial</a:t>
              </a:r>
              <a:r>
                <a:rPr lang="ru-RU" altLang="ru-RU" sz="2600" dirty="0">
                  <a:latin typeface="+mn-lt"/>
                </a:rPr>
                <a:t>, </a:t>
              </a:r>
              <a:r>
                <a:rPr lang="ru-RU" altLang="ru-RU" sz="2600" dirty="0" err="1">
                  <a:latin typeface="+mn-lt"/>
                </a:rPr>
                <a:t>Tahoma</a:t>
              </a:r>
              <a:r>
                <a:rPr lang="ru-RU" altLang="ru-RU" sz="2600" dirty="0">
                  <a:latin typeface="+mn-lt"/>
                </a:rPr>
                <a:t>, </a:t>
              </a:r>
              <a:r>
                <a:rPr lang="ru-RU" altLang="ru-RU" sz="2600" dirty="0" err="1" smtClean="0">
                  <a:latin typeface="+mn-lt"/>
                </a:rPr>
                <a:t>Verdana</a:t>
              </a:r>
              <a:r>
                <a:rPr lang="ru-RU" altLang="ru-RU" sz="2600" dirty="0" smtClean="0">
                  <a:latin typeface="+mn-lt"/>
                </a:rPr>
                <a:t>, </a:t>
              </a:r>
              <a:r>
                <a:rPr lang="en-US" altLang="ru-RU" sz="2600" dirty="0" smtClean="0">
                  <a:latin typeface="+mn-lt"/>
                </a:rPr>
                <a:t> Calibri</a:t>
              </a:r>
              <a:r>
                <a:rPr lang="ru-RU" altLang="ru-RU" sz="2600" dirty="0" smtClean="0">
                  <a:latin typeface="+mn-lt"/>
                </a:rPr>
                <a:t>); </a:t>
              </a:r>
              <a:endParaRPr lang="ru-RU" altLang="ru-RU" sz="2600" dirty="0">
                <a:latin typeface="+mn-lt"/>
              </a:endParaRPr>
            </a:p>
            <a:p>
              <a:pPr algn="just">
                <a:lnSpc>
                  <a:spcPct val="80000"/>
                </a:lnSpc>
              </a:pPr>
              <a:r>
                <a:rPr lang="ru-RU" altLang="ru-RU" sz="2600" dirty="0" smtClean="0">
                  <a:latin typeface="+mn-lt"/>
                </a:rPr>
                <a:t>4. Курсив</a:t>
              </a:r>
              <a:r>
                <a:rPr lang="ru-RU" altLang="ru-RU" sz="2600" dirty="0">
                  <a:latin typeface="+mn-lt"/>
                </a:rPr>
                <a:t>, жирный шрифт, прописные буквы рекомендуется использовать только для смыслового выделения фрагмента </a:t>
              </a:r>
              <a:r>
                <a:rPr lang="ru-RU" altLang="ru-RU" sz="2600" dirty="0" smtClean="0">
                  <a:latin typeface="+mn-lt"/>
                </a:rPr>
                <a:t>текста</a:t>
              </a:r>
              <a:r>
                <a:rPr lang="en-US" altLang="ru-RU" sz="2600" dirty="0">
                  <a:latin typeface="+mn-lt"/>
                </a:rPr>
                <a:t>.</a:t>
              </a:r>
              <a:endParaRPr lang="ru-RU" altLang="ru-RU" sz="2600" dirty="0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723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 txBox="1">
            <a:spLocks noChangeArrowheads="1"/>
          </p:cNvSpPr>
          <p:nvPr/>
        </p:nvSpPr>
        <p:spPr>
          <a:xfrm>
            <a:off x="1689248" y="144016"/>
            <a:ext cx="6123112" cy="62068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28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</a:t>
            </a:r>
            <a:endParaRPr lang="ru-RU" altLang="ru-RU" sz="28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8336" y="704885"/>
            <a:ext cx="860566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Создать </a:t>
            </a:r>
            <a:r>
              <a:rPr lang="ru-RU" sz="2400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интерактивную презентацию на любую тему</a:t>
            </a:r>
            <a:r>
              <a:rPr lang="ru-RU" sz="2400" dirty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 </a:t>
            </a:r>
            <a:r>
              <a:rPr lang="ru-RU" sz="2400" b="1" dirty="0" smtClean="0">
                <a:latin typeface="+mn-lt"/>
              </a:rPr>
              <a:t>Требования</a:t>
            </a:r>
            <a:r>
              <a:rPr lang="ru-RU" sz="2400" b="1" dirty="0">
                <a:latin typeface="+mn-lt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n-lt"/>
              </a:rPr>
              <a:t>Презентация должна содержать не менее 5 слайдов.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n-lt"/>
              </a:rPr>
              <a:t>На титульном слайде указать свои </a:t>
            </a:r>
            <a:r>
              <a:rPr lang="ru-RU" sz="2400" dirty="0">
                <a:latin typeface="+mn-lt"/>
              </a:rPr>
              <a:t>данные: ФИО, ОО, должность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n-lt"/>
              </a:rPr>
              <a:t>Фон вставить через «Формат фона»</a:t>
            </a:r>
            <a:endParaRPr lang="ru-RU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n-lt"/>
              </a:rPr>
              <a:t>Создать не менее 3 слайдов, на которых разместить: вопрос, варианты ответов, настроить анимацию.</a:t>
            </a:r>
            <a:endParaRPr lang="ru-RU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n-lt"/>
              </a:rPr>
              <a:t>На последнем слайде указать использованные источники.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+mn-lt"/>
              </a:rPr>
              <a:t>Готовую работу выслать на адрес: </a:t>
            </a:r>
            <a:r>
              <a:rPr lang="en-US" sz="2400" dirty="0" smtClean="0">
                <a:latin typeface="+mn-lt"/>
                <a:hlinkClick r:id="rId2"/>
              </a:rPr>
              <a:t>tvkum@yandex.ru</a:t>
            </a:r>
            <a:r>
              <a:rPr lang="ru-RU" sz="2400" dirty="0" smtClean="0">
                <a:latin typeface="+mn-lt"/>
              </a:rPr>
              <a:t> , указав в теме сообщения – Школа </a:t>
            </a:r>
            <a:r>
              <a:rPr lang="en-US" sz="2400" dirty="0" smtClean="0">
                <a:latin typeface="+mn-lt"/>
              </a:rPr>
              <a:t>IT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3445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4"/>
          <p:cNvSpPr txBox="1">
            <a:spLocks noChangeArrowheads="1"/>
          </p:cNvSpPr>
          <p:nvPr/>
        </p:nvSpPr>
        <p:spPr>
          <a:xfrm>
            <a:off x="1259632" y="109956"/>
            <a:ext cx="7272808" cy="90805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600" b="1" dirty="0" smtClean="0">
                <a:solidFill>
                  <a:srgbClr val="00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Использованные ресурсы сети</a:t>
            </a:r>
            <a:endParaRPr lang="ru-RU" altLang="ru-RU" sz="3600" b="1" dirty="0">
              <a:solidFill>
                <a:srgbClr val="00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1560" y="1120676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+mn-lt"/>
                <a:hlinkClick r:id="rId2"/>
              </a:rPr>
              <a:t>https://ru.wikipedia.org/wiki/</a:t>
            </a:r>
            <a:r>
              <a:rPr lang="ru-RU" sz="2800" dirty="0">
                <a:latin typeface="+mn-lt"/>
                <a:hlinkClick r:id="rId2"/>
              </a:rPr>
              <a:t>Презентация_(способ_представления_информации</a:t>
            </a:r>
            <a:r>
              <a:rPr lang="ru-RU" sz="2800" dirty="0" smtClean="0">
                <a:latin typeface="+mn-lt"/>
                <a:hlinkClick r:id="rId2"/>
              </a:rPr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+mn-lt"/>
                <a:hlinkClick r:id="rId2"/>
              </a:rPr>
              <a:t>http://</a:t>
            </a:r>
            <a:r>
              <a:rPr lang="en-US" sz="2800" dirty="0" smtClean="0">
                <a:latin typeface="+mn-lt"/>
                <a:hlinkClick r:id="rId2"/>
              </a:rPr>
              <a:t>u4isna5.ru/stati/5-internet/253-sozdanie-prezentacii</a:t>
            </a:r>
            <a:endParaRPr lang="ru-RU" sz="2800" dirty="0" smtClean="0">
              <a:latin typeface="+mn-lt"/>
              <a:hlinkClick r:id="rId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dirty="0">
                <a:latin typeface="+mn-lt"/>
                <a:hlinkClick r:id="rId2"/>
              </a:rPr>
              <a:t>http://pedsovet.su/powerpoint/5670_kak_sdelat_triggery_v_prezentacii</a:t>
            </a:r>
            <a:endParaRPr lang="ru-RU" sz="2800" dirty="0" smtClean="0">
              <a:latin typeface="+mn-lt"/>
              <a:hlinkClick r:id="rId2"/>
            </a:endParaRPr>
          </a:p>
          <a:p>
            <a:pPr marL="514350" indent="-514350">
              <a:buFont typeface="+mj-lt"/>
              <a:buAutoNum type="arabicPeriod"/>
            </a:pPr>
            <a:endParaRPr lang="ru-RU" sz="2800" dirty="0" smtClean="0">
              <a:latin typeface="+mn-lt"/>
              <a:hlinkClick r:id="rId2"/>
            </a:endParaRPr>
          </a:p>
          <a:p>
            <a:pPr marL="514350" indent="-514350">
              <a:buFont typeface="+mj-lt"/>
              <a:buAutoNum type="arabicPeriod"/>
            </a:pPr>
            <a:endParaRPr lang="ru-RU" sz="2800" dirty="0" smtClean="0">
              <a:latin typeface="+mn-lt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3070910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767" b="2480"/>
          <a:stretch/>
        </p:blipFill>
        <p:spPr>
          <a:xfrm>
            <a:off x="827584" y="803254"/>
            <a:ext cx="7848872" cy="5074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475566" y="116632"/>
            <a:ext cx="45447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Ошибки оформления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4117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5292080" y="5085184"/>
            <a:ext cx="3456384" cy="72008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844824"/>
            <a:ext cx="3456384" cy="7200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ПРИМЕР</a:t>
            </a:r>
            <a:endParaRPr lang="ru-RU" sz="32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2080" y="1844824"/>
            <a:ext cx="3456384" cy="7200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</a:t>
            </a:r>
            <a:endParaRPr lang="ru-RU" sz="32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75566" y="116632"/>
            <a:ext cx="45447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Ошибки оформления</a:t>
            </a:r>
            <a:endParaRPr lang="ru-RU" sz="3200" dirty="0"/>
          </a:p>
        </p:txBody>
      </p:sp>
      <p:sp>
        <p:nvSpPr>
          <p:cNvPr id="5" name="Стрелка вправо 4"/>
          <p:cNvSpPr/>
          <p:nvPr/>
        </p:nvSpPr>
        <p:spPr>
          <a:xfrm>
            <a:off x="4283968" y="2060848"/>
            <a:ext cx="864096" cy="36004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924944"/>
            <a:ext cx="3456384" cy="72008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ПРИМЕР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2924944"/>
            <a:ext cx="3456384" cy="720080"/>
          </a:xfrm>
          <a:prstGeom prst="rect">
            <a:avLst/>
          </a:prstGeom>
          <a:solidFill>
            <a:srgbClr val="FF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8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</a:t>
            </a:r>
            <a:endParaRPr lang="ru-RU" sz="3200" b="1" dirty="0">
              <a:solidFill>
                <a:srgbClr val="8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4283968" y="3140968"/>
            <a:ext cx="864096" cy="36004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1979712" y="836712"/>
            <a:ext cx="864096" cy="792088"/>
            <a:chOff x="2043518" y="701407"/>
            <a:chExt cx="864096" cy="792088"/>
          </a:xfrm>
        </p:grpSpPr>
        <p:sp>
          <p:nvSpPr>
            <p:cNvPr id="9" name="Овал 8"/>
            <p:cNvSpPr/>
            <p:nvPr/>
          </p:nvSpPr>
          <p:spPr>
            <a:xfrm>
              <a:off x="2043518" y="701407"/>
              <a:ext cx="864096" cy="792088"/>
            </a:xfrm>
            <a:prstGeom prst="ellipse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6000" b="1" dirty="0">
                <a:solidFill>
                  <a:srgbClr val="D20000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183433" y="1047801"/>
              <a:ext cx="584266" cy="99301"/>
            </a:xfrm>
            <a:prstGeom prst="rect">
              <a:avLst/>
            </a:prstGeom>
            <a:solidFill>
              <a:srgbClr val="D20000"/>
            </a:soli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6588224" y="836712"/>
            <a:ext cx="864096" cy="792088"/>
            <a:chOff x="6804248" y="725652"/>
            <a:chExt cx="864096" cy="792088"/>
          </a:xfrm>
        </p:grpSpPr>
        <p:sp>
          <p:nvSpPr>
            <p:cNvPr id="11" name="Овал 10"/>
            <p:cNvSpPr/>
            <p:nvPr/>
          </p:nvSpPr>
          <p:spPr>
            <a:xfrm>
              <a:off x="6804248" y="725652"/>
              <a:ext cx="864096" cy="792088"/>
            </a:xfrm>
            <a:prstGeom prst="ellipse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6000" b="1" dirty="0">
                <a:solidFill>
                  <a:srgbClr val="D20000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944163" y="1072046"/>
              <a:ext cx="584266" cy="99301"/>
            </a:xfrm>
            <a:prstGeom prst="rect">
              <a:avLst/>
            </a:prstGeom>
            <a:solidFill>
              <a:srgbClr val="00B050"/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 rot="5400000">
              <a:off x="6944163" y="1072046"/>
              <a:ext cx="584266" cy="99301"/>
            </a:xfrm>
            <a:prstGeom prst="rect">
              <a:avLst/>
            </a:prstGeom>
            <a:solidFill>
              <a:srgbClr val="00B050"/>
            </a:solidFill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Прямоугольник 15"/>
          <p:cNvSpPr/>
          <p:nvPr/>
        </p:nvSpPr>
        <p:spPr>
          <a:xfrm>
            <a:off x="683568" y="4005064"/>
            <a:ext cx="3456384" cy="7200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ПРИМЕР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92080" y="4005064"/>
            <a:ext cx="3456384" cy="72008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4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</a:t>
            </a:r>
            <a:endParaRPr lang="ru-RU" sz="3200" b="1" dirty="0">
              <a:solidFill>
                <a:srgbClr val="4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трелка вправо 17"/>
          <p:cNvSpPr/>
          <p:nvPr/>
        </p:nvSpPr>
        <p:spPr>
          <a:xfrm>
            <a:off x="4283968" y="4221088"/>
            <a:ext cx="864096" cy="36004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83568" y="5085184"/>
            <a:ext cx="3456384" cy="72008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0099"/>
                </a:solidFill>
              </a:rPr>
              <a:t>ВИКТОРИНА</a:t>
            </a:r>
            <a:endParaRPr lang="ru-RU" sz="3200" b="1" dirty="0">
              <a:solidFill>
                <a:srgbClr val="000099"/>
              </a:solidFill>
            </a:endParaRPr>
          </a:p>
        </p:txBody>
      </p:sp>
      <p:sp>
        <p:nvSpPr>
          <p:cNvPr id="21" name="Стрелка вправо 20"/>
          <p:cNvSpPr/>
          <p:nvPr/>
        </p:nvSpPr>
        <p:spPr>
          <a:xfrm>
            <a:off x="4283968" y="5301208"/>
            <a:ext cx="864096" cy="36004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762183" y="5229200"/>
            <a:ext cx="2516179" cy="4320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ВИКТОРИНА</a:t>
            </a:r>
            <a:endParaRPr lang="ru-RU" sz="32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182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 animBg="1"/>
      <p:bldP spid="5" grpId="0" animBg="1"/>
      <p:bldP spid="7" grpId="0" animBg="1"/>
      <p:bldP spid="8" grpId="0" animBg="1"/>
      <p:bldP spid="17" grpId="0" animBg="1"/>
      <p:bldP spid="18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36528" y="980728"/>
            <a:ext cx="720080" cy="4573560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РИСУНКИ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92695" y="980728"/>
            <a:ext cx="7884368" cy="4573560"/>
          </a:xfrm>
          <a:prstGeom prst="rect">
            <a:avLst/>
          </a:prstGeom>
          <a:solidFill>
            <a:srgbClr val="EFD2D1"/>
          </a:solidFill>
        </p:spPr>
        <p:txBody>
          <a:bodyPr wrap="square">
            <a:spAutoFit/>
          </a:bodyPr>
          <a:lstStyle/>
          <a:p>
            <a:pPr marL="82550">
              <a:lnSpc>
                <a:spcPct val="80000"/>
              </a:lnSpc>
              <a:buNone/>
            </a:pPr>
            <a:r>
              <a:rPr lang="ru-RU" altLang="ru-RU" sz="2800" dirty="0" smtClean="0">
                <a:latin typeface="+mn-lt"/>
              </a:rPr>
              <a:t>1. Рисунки</a:t>
            </a:r>
            <a:r>
              <a:rPr lang="ru-RU" altLang="ru-RU" sz="2800" dirty="0">
                <a:latin typeface="+mn-lt"/>
              </a:rPr>
              <a:t>, фотографии, диаграммы призваны дополнить текстовую информацию или передать ее в более наглядном виде; </a:t>
            </a:r>
          </a:p>
          <a:p>
            <a:pPr marL="82550">
              <a:lnSpc>
                <a:spcPct val="80000"/>
              </a:lnSpc>
              <a:buNone/>
            </a:pPr>
            <a:r>
              <a:rPr lang="ru-RU" altLang="ru-RU" sz="2800" dirty="0" smtClean="0">
                <a:latin typeface="+mn-lt"/>
              </a:rPr>
              <a:t>2. Желательно </a:t>
            </a:r>
            <a:r>
              <a:rPr lang="ru-RU" altLang="ru-RU" sz="2800" dirty="0">
                <a:latin typeface="+mn-lt"/>
              </a:rPr>
              <a:t>избегать в презентации рисунков, не несущих смысловой нагрузки, если они не являются частью стилевого оформления; </a:t>
            </a:r>
          </a:p>
          <a:p>
            <a:pPr marL="82550">
              <a:lnSpc>
                <a:spcPct val="80000"/>
              </a:lnSpc>
              <a:buNone/>
            </a:pPr>
            <a:r>
              <a:rPr lang="ru-RU" altLang="ru-RU" sz="2800" dirty="0" smtClean="0">
                <a:latin typeface="+mn-lt"/>
              </a:rPr>
              <a:t>3. Цвет </a:t>
            </a:r>
            <a:r>
              <a:rPr lang="ru-RU" altLang="ru-RU" sz="2800" dirty="0">
                <a:latin typeface="+mn-lt"/>
              </a:rPr>
              <a:t>графических изображений не должен резко контрастировать с общим стилевым оформлением </a:t>
            </a:r>
            <a:r>
              <a:rPr lang="ru-RU" altLang="ru-RU" sz="2800" dirty="0" smtClean="0">
                <a:latin typeface="+mn-lt"/>
              </a:rPr>
              <a:t>слайда;</a:t>
            </a:r>
          </a:p>
          <a:p>
            <a:pPr marL="82550">
              <a:lnSpc>
                <a:spcPct val="80000"/>
              </a:lnSpc>
              <a:buNone/>
            </a:pPr>
            <a:r>
              <a:rPr lang="ru-RU" altLang="ru-RU" sz="2800" dirty="0" smtClean="0">
                <a:latin typeface="+mn-lt"/>
              </a:rPr>
              <a:t>4. </a:t>
            </a:r>
            <a:r>
              <a:rPr lang="ru-RU" altLang="ru-RU" sz="2800" dirty="0">
                <a:latin typeface="+mn-lt"/>
              </a:rPr>
              <a:t>Иллюстрации рекомендуется сопровождать пояснительным </a:t>
            </a:r>
            <a:r>
              <a:rPr lang="ru-RU" altLang="ru-RU" sz="2800" dirty="0" smtClean="0">
                <a:latin typeface="+mn-lt"/>
              </a:rPr>
              <a:t>текстом</a:t>
            </a:r>
            <a:r>
              <a:rPr lang="ru-RU" altLang="ru-RU" sz="2800" dirty="0">
                <a:latin typeface="+mn-lt"/>
              </a:rPr>
              <a:t>;</a:t>
            </a:r>
            <a:endParaRPr lang="ru-RU" altLang="ru-RU" sz="2800" dirty="0" smtClean="0">
              <a:latin typeface="+mn-lt"/>
            </a:endParaRPr>
          </a:p>
          <a:p>
            <a:pPr marL="82550">
              <a:lnSpc>
                <a:spcPct val="80000"/>
              </a:lnSpc>
              <a:buNone/>
            </a:pPr>
            <a:r>
              <a:rPr lang="ru-RU" altLang="ru-RU" sz="2800" dirty="0" smtClean="0">
                <a:latin typeface="+mn-lt"/>
              </a:rPr>
              <a:t>5. Используйте только качественные изображения. </a:t>
            </a:r>
            <a:endParaRPr lang="ru-RU" altLang="ru-RU" sz="2800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764704"/>
          </a:xfrm>
        </p:spPr>
        <p:txBody>
          <a:bodyPr/>
          <a:lstStyle/>
          <a:p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Оформление 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презентации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7902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8" descr="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738" y="764704"/>
            <a:ext cx="1800052" cy="159028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75566" y="116632"/>
            <a:ext cx="454470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Ошибки оформления</a:t>
            </a:r>
            <a:endParaRPr lang="ru-RU" sz="3200" dirty="0"/>
          </a:p>
        </p:txBody>
      </p:sp>
      <p:pic>
        <p:nvPicPr>
          <p:cNvPr id="4" name="Picture 30" descr="know_do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9888" y="891877"/>
            <a:ext cx="2340767" cy="295232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20" descr="FIL8112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3265589"/>
            <a:ext cx="1440160" cy="2035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5085184"/>
            <a:ext cx="36724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Рисунок, </a:t>
            </a:r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 </a:t>
            </a:r>
            <a: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несущий </a:t>
            </a:r>
            <a:r>
              <a:rPr lang="ru-RU" alt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смысловой нагрузки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7564" y="2348880"/>
            <a:ext cx="3600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 качественный (размытый) рисунок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76056" y="4132237"/>
            <a:ext cx="3600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 соблюдение пропорций при масштабировании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332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7"/>
          <p:cNvSpPr txBox="1">
            <a:spLocks/>
          </p:cNvSpPr>
          <p:nvPr/>
        </p:nvSpPr>
        <p:spPr bwMode="auto">
          <a:xfrm>
            <a:off x="1296144" y="44624"/>
            <a:ext cx="709228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правильно вставить фон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836712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n-lt"/>
              </a:rPr>
              <a:t>1. Правой кнопкой мышки кликнуть на слайд</a:t>
            </a:r>
            <a:endParaRPr lang="ru-RU" sz="28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276872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n-lt"/>
              </a:rPr>
              <a:t>2. Выбрать команду «Формат фона»</a:t>
            </a:r>
            <a:endParaRPr lang="ru-RU" sz="2800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3573016"/>
            <a:ext cx="76328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n-lt"/>
              </a:rPr>
              <a:t>3. Выбрать «Рисунок» - «Файл»</a:t>
            </a:r>
            <a:endParaRPr lang="ru-RU" sz="28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779149"/>
            <a:ext cx="76328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n-lt"/>
              </a:rPr>
              <a:t>4. Выбрать папку, в которой находится фоновый рисунок, нажать «Вставить»</a:t>
            </a:r>
            <a:endParaRPr lang="ru-RU" sz="2800" dirty="0">
              <a:latin typeface="+mn-lt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4208" y="1310499"/>
            <a:ext cx="1847850" cy="25241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9488" y="1399381"/>
            <a:ext cx="5800725" cy="4333875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3432051" y="3140968"/>
            <a:ext cx="1067941" cy="576064"/>
          </a:xfrm>
          <a:prstGeom prst="ellipse">
            <a:avLst/>
          </a:prstGeom>
          <a:noFill/>
          <a:ln w="38100">
            <a:solidFill>
              <a:srgbClr val="D2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803592"/>
            <a:ext cx="6455895" cy="3993000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6228184" y="4293096"/>
            <a:ext cx="1139949" cy="48605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6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9" grpId="0" animBg="1"/>
      <p:bldP spid="9" grpId="1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11513851</TotalTime>
  <Words>945</Words>
  <Application>Microsoft Office PowerPoint</Application>
  <PresentationFormat>Экран (4:3)</PresentationFormat>
  <Paragraphs>174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Оформление презентации</vt:lpstr>
      <vt:lpstr>Презентация PowerPoint</vt:lpstr>
      <vt:lpstr>Презентация PowerPoint</vt:lpstr>
      <vt:lpstr>Презентация PowerPoint</vt:lpstr>
      <vt:lpstr>Интерактивность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Помоги ёжику собрать грибы</vt:lpstr>
      <vt:lpstr>Презентация PowerPoint</vt:lpstr>
      <vt:lpstr>Презентация PowerPoint</vt:lpstr>
      <vt:lpstr>В гостях у Винни-Пуха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Интерактивные презентации</dc:title>
  <dc:creator>Татьяна Копылова</dc:creator>
  <cp:lastModifiedBy>Татьяна Копылова</cp:lastModifiedBy>
  <cp:revision>197</cp:revision>
  <dcterms:created xsi:type="dcterms:W3CDTF">2014-05-22T02:56:40Z</dcterms:created>
  <dcterms:modified xsi:type="dcterms:W3CDTF">2017-11-12T11:09:41Z</dcterms:modified>
</cp:coreProperties>
</file>