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30" r:id="rId6"/>
  </p:sldMasterIdLst>
  <p:notesMasterIdLst>
    <p:notesMasterId r:id="rId42"/>
  </p:notesMasterIdLst>
  <p:sldIdLst>
    <p:sldId id="258" r:id="rId7"/>
    <p:sldId id="299" r:id="rId8"/>
    <p:sldId id="265" r:id="rId9"/>
    <p:sldId id="306" r:id="rId10"/>
    <p:sldId id="256" r:id="rId11"/>
    <p:sldId id="272" r:id="rId12"/>
    <p:sldId id="290" r:id="rId13"/>
    <p:sldId id="291" r:id="rId14"/>
    <p:sldId id="292" r:id="rId15"/>
    <p:sldId id="301" r:id="rId16"/>
    <p:sldId id="293" r:id="rId17"/>
    <p:sldId id="280" r:id="rId18"/>
    <p:sldId id="295" r:id="rId19"/>
    <p:sldId id="294" r:id="rId20"/>
    <p:sldId id="260" r:id="rId21"/>
    <p:sldId id="307" r:id="rId22"/>
    <p:sldId id="302" r:id="rId23"/>
    <p:sldId id="305" r:id="rId24"/>
    <p:sldId id="303" r:id="rId25"/>
    <p:sldId id="284" r:id="rId26"/>
    <p:sldId id="285" r:id="rId27"/>
    <p:sldId id="286" r:id="rId28"/>
    <p:sldId id="287" r:id="rId29"/>
    <p:sldId id="288" r:id="rId30"/>
    <p:sldId id="289" r:id="rId31"/>
    <p:sldId id="271" r:id="rId32"/>
    <p:sldId id="266" r:id="rId33"/>
    <p:sldId id="263" r:id="rId34"/>
    <p:sldId id="262" r:id="rId35"/>
    <p:sldId id="275" r:id="rId36"/>
    <p:sldId id="274" r:id="rId37"/>
    <p:sldId id="276" r:id="rId38"/>
    <p:sldId id="277" r:id="rId39"/>
    <p:sldId id="261" r:id="rId40"/>
    <p:sldId id="257" r:id="rId4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51CD1-7978-4650-8270-51A5E6362591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A5FF9-3B62-4847-9258-E639CA187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5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84A612B8-99C2-407C-AA0C-584AE25EFCA3}" type="slidenum">
              <a:rPr lang="en-GB" altLang="ru-RU">
                <a:latin typeface="Arial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4</a:t>
            </a:fld>
            <a:endParaRPr lang="en-GB" altLang="ru-RU">
              <a:latin typeface="Arial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306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B507F755-3CF5-4CDF-8DB0-72D47411D036}" type="slidenum">
              <a:rPr lang="en-GB" altLang="ru-RU">
                <a:latin typeface="Arial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16</a:t>
            </a:fld>
            <a:endParaRPr lang="en-GB" altLang="ru-RU">
              <a:latin typeface="Arial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306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D213-DB19-46E8-86C6-121258370F8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1E60-8702-4905-A519-A2C46A6DF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1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D213-DB19-46E8-86C6-121258370F8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1E60-8702-4905-A519-A2C46A6DF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9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D213-DB19-46E8-86C6-121258370F8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1E60-8702-4905-A519-A2C46A6DF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00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48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8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6BBD-EBB1-49AC-9D0E-9EB6136EE7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4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4C10F-87A9-4650-AA9C-883F0A924C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97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0B04C-7AC2-4121-B180-AFC5B3BA88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69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749B9-C7D0-4FF7-96D5-379436C27F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13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679D8-8B01-4C42-82D9-F44E0FFAEE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16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45375-6585-478D-AA0F-751F48BD78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80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C1044-7876-4D08-8B48-5AC7309609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40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CD6B-4573-4262-AA13-D5B2C86AC3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D213-DB19-46E8-86C6-121258370F8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1E60-8702-4905-A519-A2C46A6DF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35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7C2DE-F7F0-43EE-BECF-AB84D0DEDE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04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E9B5D-0EEC-4F61-A384-7A966234E2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40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36DA1-BE43-4D3C-A47B-554AD87158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62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A6289-5BE3-432F-A4DA-BC23A9C7F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8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35582-C41A-4794-879B-4DF8187E74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59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48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8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6BBD-EBB1-49AC-9D0E-9EB6136EE7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40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4C10F-87A9-4650-AA9C-883F0A924C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4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0B04C-7AC2-4121-B180-AFC5B3BA88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93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749B9-C7D0-4FF7-96D5-379436C27F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12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679D8-8B01-4C42-82D9-F44E0FFAEE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2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D213-DB19-46E8-86C6-121258370F8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1E60-8702-4905-A519-A2C46A6DF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594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45375-6585-478D-AA0F-751F48BD78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21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C1044-7876-4D08-8B48-5AC7309609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95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CD6B-4573-4262-AA13-D5B2C86AC3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65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7C2DE-F7F0-43EE-BECF-AB84D0DEDE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81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E9B5D-0EEC-4F61-A384-7A966234E2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90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36DA1-BE43-4D3C-A47B-554AD87158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73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A6289-5BE3-432F-A4DA-BC23A9C7F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91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35582-C41A-4794-879B-4DF8187E74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82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48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8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6BBD-EBB1-49AC-9D0E-9EB6136EE7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37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4C10F-87A9-4650-AA9C-883F0A924C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4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D213-DB19-46E8-86C6-121258370F8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1E60-8702-4905-A519-A2C46A6DF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389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0B04C-7AC2-4121-B180-AFC5B3BA88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02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749B9-C7D0-4FF7-96D5-379436C27F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26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679D8-8B01-4C42-82D9-F44E0FFAEE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57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45375-6585-478D-AA0F-751F48BD78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74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C1044-7876-4D08-8B48-5AC7309609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856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CD6B-4573-4262-AA13-D5B2C86AC3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85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7C2DE-F7F0-43EE-BECF-AB84D0DEDE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839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E9B5D-0EEC-4F61-A384-7A966234E2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06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36DA1-BE43-4D3C-A47B-554AD87158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591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A6289-5BE3-432F-A4DA-BC23A9C7F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7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D213-DB19-46E8-86C6-121258370F8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1E60-8702-4905-A519-A2C46A6DF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555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35582-C41A-4794-879B-4DF8187E74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89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48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8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6BBD-EBB1-49AC-9D0E-9EB6136EE7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14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4C10F-87A9-4650-AA9C-883F0A924C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82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0B04C-7AC2-4121-B180-AFC5B3BA88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354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749B9-C7D0-4FF7-96D5-379436C27F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196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679D8-8B01-4C42-82D9-F44E0FFAEE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373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45375-6585-478D-AA0F-751F48BD78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628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C1044-7876-4D08-8B48-5AC7309609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257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CD6B-4573-4262-AA13-D5B2C86AC3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601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7C2DE-F7F0-43EE-BECF-AB84D0DEDE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4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D213-DB19-46E8-86C6-121258370F8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1E60-8702-4905-A519-A2C46A6DF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521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E9B5D-0EEC-4F61-A384-7A966234E2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13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36DA1-BE43-4D3C-A47B-554AD87158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734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A6289-5BE3-432F-A4DA-BC23A9C7F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793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35582-C41A-4794-879B-4DF8187E74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898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1AB9-6F64-49D1-AA23-A80B2381D2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159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38933-2012-4D37-924C-80450E0EBB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2042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66FAE-F879-4E30-8A02-E91EEF1E59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824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F77A5-B447-4B52-AA4F-DC65E68363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315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4DC35-ED63-4BBA-B8C2-2026C55F6E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114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00A9E-D2F6-4A2C-9400-DC0480E56E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80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D213-DB19-46E8-86C6-121258370F8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1E60-8702-4905-A519-A2C46A6DF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2361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41CA9-6576-4F98-A2F0-1F26012217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2513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3B130-2106-41CA-B694-86F8EF29CF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8012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913E3-1AF8-4A78-BDED-A41298DFFB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0688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1F605-81F9-4924-BE57-99D36C8ACA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4028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48544-C3DD-4053-AD0B-9A2D56DCDF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10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D213-DB19-46E8-86C6-121258370F8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1E60-8702-4905-A519-A2C46A6DF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9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D213-DB19-46E8-86C6-121258370F8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1E60-8702-4905-A519-A2C46A6DF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9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D213-DB19-46E8-86C6-121258370F8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31E60-8702-4905-A519-A2C46A6DF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37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37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37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98A24E-40DA-4620-BBEB-1C04A7D782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3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37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37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37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98A24E-40DA-4620-BBEB-1C04A7D782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37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37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37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98A24E-40DA-4620-BBEB-1C04A7D782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1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37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37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37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98A24E-40DA-4620-BBEB-1C04A7D782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9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801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Garamond" pitchFamily="18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Font typeface="Garamond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Garamond" pitchFamily="18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691C659B-E6AD-48C2-80AB-E540161181A6}" type="slidenum">
              <a:rPr lang="en-GB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en-GB"/>
          </a:p>
        </p:txBody>
      </p:sp>
      <p:sp>
        <p:nvSpPr>
          <p:cNvPr id="3079" name="Freeform 6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4" charset="0"/>
              <a:buNone/>
            </a:pPr>
            <a:endParaRPr 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>
            <a:off x="457200" y="6172200"/>
            <a:ext cx="8229600" cy="1588"/>
          </a:xfrm>
          <a:prstGeom prst="line">
            <a:avLst/>
          </a:prstGeom>
          <a:noFill/>
          <a:ln w="1908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4" charset="0"/>
              <a:buNone/>
            </a:pPr>
            <a:endParaRPr lang="ru-RU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1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6633"/>
        </a:buClr>
        <a:buSzPct val="100000"/>
        <a:buFont typeface="Garamond" pitchFamily="18" charset="0"/>
        <a:defRPr sz="4200">
          <a:solidFill>
            <a:srgbClr val="00663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6633"/>
        </a:buClr>
        <a:buSzPct val="100000"/>
        <a:buFont typeface="Garamond" pitchFamily="18" charset="0"/>
        <a:defRPr sz="4200">
          <a:solidFill>
            <a:srgbClr val="006633"/>
          </a:solidFill>
          <a:latin typeface="Garamond" pitchFamily="18" charset="0"/>
          <a:ea typeface="Arial Unicode MS" pitchFamily="34" charset="-128"/>
          <a:cs typeface="Arial Unicode MS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6633"/>
        </a:buClr>
        <a:buSzPct val="100000"/>
        <a:buFont typeface="Garamond" pitchFamily="18" charset="0"/>
        <a:defRPr sz="4200">
          <a:solidFill>
            <a:srgbClr val="006633"/>
          </a:solidFill>
          <a:latin typeface="Garamond" pitchFamily="18" charset="0"/>
          <a:ea typeface="Arial Unicode MS" pitchFamily="34" charset="-128"/>
          <a:cs typeface="Arial Unicode MS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6633"/>
        </a:buClr>
        <a:buSzPct val="100000"/>
        <a:buFont typeface="Garamond" pitchFamily="18" charset="0"/>
        <a:defRPr sz="4200">
          <a:solidFill>
            <a:srgbClr val="006633"/>
          </a:solidFill>
          <a:latin typeface="Garamond" pitchFamily="18" charset="0"/>
          <a:ea typeface="Arial Unicode MS" pitchFamily="34" charset="-128"/>
          <a:cs typeface="Arial Unicode MS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6633"/>
        </a:buClr>
        <a:buSzPct val="100000"/>
        <a:buFont typeface="Garamond" pitchFamily="18" charset="0"/>
        <a:defRPr sz="4200">
          <a:solidFill>
            <a:srgbClr val="006633"/>
          </a:solidFill>
          <a:latin typeface="Garamond" pitchFamily="18" charset="0"/>
          <a:ea typeface="Arial Unicode MS" pitchFamily="34" charset="-128"/>
          <a:cs typeface="Arial Unicode MS" pitchFamily="34" charset="-128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6633"/>
        </a:buClr>
        <a:buSzPct val="100000"/>
        <a:buFont typeface="Garamond" pitchFamily="18" charset="0"/>
        <a:defRPr sz="4200">
          <a:solidFill>
            <a:srgbClr val="006633"/>
          </a:solidFill>
          <a:latin typeface="Garamond" pitchFamily="18" charset="0"/>
          <a:ea typeface="Arial Unicode MS" pitchFamily="34" charset="-128"/>
          <a:cs typeface="Arial Unicode MS" pitchFamily="34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6633"/>
        </a:buClr>
        <a:buSzPct val="100000"/>
        <a:buFont typeface="Garamond" pitchFamily="18" charset="0"/>
        <a:defRPr sz="4200">
          <a:solidFill>
            <a:srgbClr val="006633"/>
          </a:solidFill>
          <a:latin typeface="Garamond" pitchFamily="18" charset="0"/>
          <a:ea typeface="Arial Unicode MS" pitchFamily="34" charset="-128"/>
          <a:cs typeface="Arial Unicode MS" pitchFamily="34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6633"/>
        </a:buClr>
        <a:buSzPct val="100000"/>
        <a:buFont typeface="Garamond" pitchFamily="18" charset="0"/>
        <a:defRPr sz="4200">
          <a:solidFill>
            <a:srgbClr val="006633"/>
          </a:solidFill>
          <a:latin typeface="Garamond" pitchFamily="18" charset="0"/>
          <a:ea typeface="Arial Unicode MS" pitchFamily="34" charset="-128"/>
          <a:cs typeface="Arial Unicode MS" pitchFamily="34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6633"/>
        </a:buClr>
        <a:buSzPct val="100000"/>
        <a:buFont typeface="Garamond" pitchFamily="18" charset="0"/>
        <a:defRPr sz="4200">
          <a:solidFill>
            <a:srgbClr val="006633"/>
          </a:solidFill>
          <a:latin typeface="Garamond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defTabSz="449263" rtl="0" eaLnBrk="0" fontAlgn="base" hangingPunct="0">
        <a:spcBef>
          <a:spcPts val="750"/>
        </a:spcBef>
        <a:spcAft>
          <a:spcPct val="0"/>
        </a:spcAft>
        <a:buClr>
          <a:srgbClr val="CC9900"/>
        </a:buClr>
        <a:buSzPct val="65000"/>
        <a:buFont typeface="Wingdings" pitchFamily="2" charset="2"/>
        <a:buChar char="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668338" indent="-325438" algn="l" defTabSz="449263" rtl="0" eaLnBrk="0" fontAlgn="base" hangingPunct="0">
        <a:spcBef>
          <a:spcPts val="650"/>
        </a:spcBef>
        <a:spcAft>
          <a:spcPct val="0"/>
        </a:spcAft>
        <a:buClr>
          <a:srgbClr val="3B812F"/>
        </a:buClr>
        <a:buSzPct val="60000"/>
        <a:buFont typeface="Wingdings" pitchFamily="2" charset="2"/>
        <a:buChar char="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020763" indent="-349250" algn="l" defTabSz="449263" rtl="0" eaLnBrk="0" fontAlgn="base" hangingPunct="0">
        <a:spcBef>
          <a:spcPts val="550"/>
        </a:spcBef>
        <a:spcAft>
          <a:spcPct val="0"/>
        </a:spcAft>
        <a:buClr>
          <a:srgbClr val="CC9900"/>
        </a:buClr>
        <a:buSzPct val="65000"/>
        <a:buFont typeface="Wingdings" pitchFamily="2" charset="2"/>
        <a:buChar char="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338263" indent="-314325" algn="l" defTabSz="449263" rtl="0" eaLnBrk="0" fontAlgn="base" hangingPunct="0">
        <a:spcBef>
          <a:spcPts val="500"/>
        </a:spcBef>
        <a:spcAft>
          <a:spcPct val="0"/>
        </a:spcAft>
        <a:buClr>
          <a:srgbClr val="3B812F"/>
        </a:buClr>
        <a:buSzPct val="70000"/>
        <a:buFont typeface="Wingdings" pitchFamily="2" charset="2"/>
        <a:buChar char="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1679575" indent="-338138" algn="l" defTabSz="449263" rtl="0" eaLnBrk="0" fontAlgn="base" hangingPunct="0">
        <a:spcBef>
          <a:spcPts val="500"/>
        </a:spcBef>
        <a:spcAft>
          <a:spcPct val="0"/>
        </a:spcAft>
        <a:buClr>
          <a:srgbClr val="3B812F"/>
        </a:buClr>
        <a:buSzPct val="75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136775" indent="-338138" algn="l" defTabSz="449263" rtl="0" fontAlgn="base">
        <a:spcBef>
          <a:spcPts val="500"/>
        </a:spcBef>
        <a:spcAft>
          <a:spcPct val="0"/>
        </a:spcAft>
        <a:buClr>
          <a:srgbClr val="3B812F"/>
        </a:buClr>
        <a:buSzPct val="75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593975" indent="-338138" algn="l" defTabSz="449263" rtl="0" fontAlgn="base">
        <a:spcBef>
          <a:spcPts val="500"/>
        </a:spcBef>
        <a:spcAft>
          <a:spcPct val="0"/>
        </a:spcAft>
        <a:buClr>
          <a:srgbClr val="3B812F"/>
        </a:buClr>
        <a:buSzPct val="75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051175" indent="-338138" algn="l" defTabSz="449263" rtl="0" fontAlgn="base">
        <a:spcBef>
          <a:spcPts val="500"/>
        </a:spcBef>
        <a:spcAft>
          <a:spcPct val="0"/>
        </a:spcAft>
        <a:buClr>
          <a:srgbClr val="3B812F"/>
        </a:buClr>
        <a:buSzPct val="75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508375" indent="-338138" algn="l" defTabSz="449263" rtl="0" fontAlgn="base">
        <a:spcBef>
          <a:spcPts val="500"/>
        </a:spcBef>
        <a:spcAft>
          <a:spcPct val="0"/>
        </a:spcAft>
        <a:buClr>
          <a:srgbClr val="3B812F"/>
        </a:buClr>
        <a:buSzPct val="75000"/>
        <a:buFont typeface="Wingdings" pitchFamily="2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altLang="ru-RU" sz="3100" b="1" i="1" dirty="0" smtClean="0">
                <a:solidFill>
                  <a:srgbClr val="FF0000"/>
                </a:solidFill>
                <a:latin typeface="Arial" charset="0"/>
              </a:rPr>
              <a:t>Лучше </a:t>
            </a:r>
            <a:r>
              <a:rPr lang="ru-RU" altLang="ru-RU" sz="3100" b="1" i="1" dirty="0">
                <a:solidFill>
                  <a:srgbClr val="FF0000"/>
                </a:solidFill>
                <a:latin typeface="Arial" charset="0"/>
              </a:rPr>
              <a:t>иногда задавать вопросы, </a:t>
            </a:r>
            <a:r>
              <a:rPr lang="ru-RU" altLang="ru-RU" sz="3100" b="1" i="1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altLang="ru-RU" sz="3100" b="1" i="1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altLang="ru-RU" sz="3100" b="1" i="1" dirty="0" smtClean="0">
                <a:solidFill>
                  <a:srgbClr val="FF0000"/>
                </a:solidFill>
                <a:latin typeface="Arial" charset="0"/>
              </a:rPr>
              <a:t>чем </a:t>
            </a:r>
            <a:r>
              <a:rPr lang="ru-RU" altLang="ru-RU" sz="3100" b="1" i="1" dirty="0">
                <a:solidFill>
                  <a:srgbClr val="FF0000"/>
                </a:solidFill>
                <a:latin typeface="Arial" charset="0"/>
              </a:rPr>
              <a:t>знать наперед все ответы </a:t>
            </a:r>
            <a:r>
              <a:rPr lang="ru-RU" altLang="ru-RU" sz="3100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altLang="ru-RU" sz="3100" dirty="0">
                <a:solidFill>
                  <a:srgbClr val="FF0000"/>
                </a:solidFill>
                <a:latin typeface="Arial" charset="0"/>
              </a:rPr>
            </a:br>
            <a:r>
              <a:rPr lang="ru-RU" altLang="ru-RU" sz="3100" b="1" i="1" dirty="0">
                <a:solidFill>
                  <a:srgbClr val="FF0000"/>
                </a:solidFill>
                <a:latin typeface="Arial" charset="0"/>
              </a:rPr>
              <a:t>                                                    Дж </a:t>
            </a:r>
            <a:r>
              <a:rPr lang="ru-RU" altLang="ru-RU" sz="3100" b="1" dirty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ru-RU" altLang="ru-RU" sz="3100" b="1" i="1" dirty="0" err="1">
                <a:solidFill>
                  <a:srgbClr val="FF0000"/>
                </a:solidFill>
                <a:latin typeface="Arial" charset="0"/>
              </a:rPr>
              <a:t>Тэрбер</a:t>
            </a:r>
            <a:r>
              <a:rPr lang="ru-RU" altLang="ru-RU" sz="1800" dirty="0">
                <a:solidFill>
                  <a:srgbClr val="330033"/>
                </a:solidFill>
                <a:latin typeface="Arial" charset="0"/>
              </a:rPr>
              <a:t/>
            </a:r>
            <a:br>
              <a:rPr lang="ru-RU" altLang="ru-RU" sz="1800" dirty="0">
                <a:solidFill>
                  <a:srgbClr val="330033"/>
                </a:solidFill>
                <a:latin typeface="Arial" charset="0"/>
              </a:rPr>
            </a:br>
            <a:r>
              <a:rPr lang="ru-RU" altLang="ru-RU" sz="18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ru-RU" altLang="ru-RU" sz="1800" dirty="0">
                <a:solidFill>
                  <a:srgbClr val="000000"/>
                </a:solidFill>
                <a:latin typeface="Arial" charset="0"/>
              </a:rPr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СЕМИНАР ЗАМЕСТИТЕЛЕЙ ДИРЕКТОРОВ  ПО УВР</a:t>
            </a:r>
            <a:br>
              <a:rPr lang="ru-RU" sz="6600" dirty="0" smtClean="0"/>
            </a:br>
            <a:r>
              <a:rPr lang="ru-RU" sz="6600" dirty="0" smtClean="0"/>
              <a:t>26 ЯНВАРЯ 2018г.</a:t>
            </a:r>
            <a:br>
              <a:rPr lang="ru-RU" sz="6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9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63C82D7-467A-4B8D-9175-E4ADD989CC35}" type="slidenum">
              <a:rPr lang="ru-RU" altLang="ru-RU" sz="10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000" smtClean="0">
              <a:solidFill>
                <a:srgbClr val="000000"/>
              </a:solidFill>
            </a:endParaRPr>
          </a:p>
        </p:txBody>
      </p:sp>
      <p:pic>
        <p:nvPicPr>
          <p:cNvPr id="45060" name="Picture 2" descr="Сх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99288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0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77480"/>
            <a:ext cx="8820472" cy="62478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умение занять свою позицию по обсуждаемому вопросу и умение обосновать ее, способность выслушать собеседника, тщательно обдумать аргументы и проанализировать их логику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fs01.infourok.ru/images/doc/18/23805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87352"/>
            <a:ext cx="8784976" cy="60939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технологии РКМ: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развитие критического мышления посредством интерактивного включения учащихся в интерактивный процесс.</a:t>
            </a:r>
          </a:p>
          <a:p>
            <a:pPr algn="just"/>
            <a:r>
              <a:rPr lang="ru-RU" sz="3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РКМ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систему конкретных методических приемов, которые могут быть использованы в различных предметных областях (</a:t>
            </a:r>
            <a:r>
              <a:rPr lang="ru-RU" sz="3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филология, математика, естествознание).</a:t>
            </a:r>
          </a:p>
        </p:txBody>
      </p:sp>
    </p:spTree>
    <p:extLst>
      <p:ext uri="{BB962C8B-B14F-4D97-AF65-F5344CB8AC3E}">
        <p14:creationId xmlns:p14="http://schemas.microsoft.com/office/powerpoint/2010/main" val="42846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5275"/>
            <a:ext cx="8640960" cy="64940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РКМ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применима для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возрастных групп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(начальная школа, средняя школа, вузы, учреждения повышения квалификации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учебного процесса напоминает коллективный способ обучения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А.Г.Ривина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В.К.Дьяченко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основой является 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учащихся в динамических парах и группах.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Широко применяются различные комбинации этих форм («крест», «зигзаг» и т.п.).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учителя, в основном, координирующая.</a:t>
            </a:r>
          </a:p>
        </p:txBody>
      </p:sp>
    </p:spTree>
    <p:extLst>
      <p:ext uri="{BB962C8B-B14F-4D97-AF65-F5344CB8AC3E}">
        <p14:creationId xmlns:p14="http://schemas.microsoft.com/office/powerpoint/2010/main" val="24271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0.infourok.ru/images/doc/280/285909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900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7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4017"/>
            <a:ext cx="9144000" cy="692695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en-GB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фазы</a:t>
            </a:r>
            <a:r>
              <a:rPr lang="en-GB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endParaRPr lang="en-GB" alt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84976" cy="594928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65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</a:t>
            </a:r>
            <a:r>
              <a:rPr lang="en-GB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GB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</a:t>
            </a:r>
            <a:r>
              <a:rPr lang="en-GB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en-GB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en-GB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следование</a:t>
            </a:r>
            <a:r>
              <a:rPr lang="en-GB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трем</a:t>
            </a:r>
            <a:r>
              <a:rPr lang="en-GB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фазам</a:t>
            </a:r>
            <a:r>
              <a:rPr lang="en-GB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evocation (</a:t>
            </a:r>
            <a:r>
              <a:rPr lang="en-GB" alt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пробуждение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realization (</a:t>
            </a:r>
            <a:r>
              <a:rPr lang="en-GB" alt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новой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 eaLnBrk="1" hangingPunct="1">
              <a:lnSpc>
                <a:spcPct val="9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reflection (</a:t>
            </a:r>
            <a:r>
              <a:rPr lang="en-GB" alt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определенных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высказывать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рискованные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идеи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spcBef>
                <a:spcPts val="65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уроков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построены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заявленным</a:t>
            </a:r>
            <a:r>
              <a:rPr lang="en-GB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алгоритмом</a:t>
            </a:r>
            <a:endParaRPr lang="en-GB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49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461F575-6BA4-495A-8889-0532C38AFDD7}" type="slidenum">
              <a:rPr lang="ru-RU" altLang="ru-RU" sz="10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000" smtClean="0">
              <a:solidFill>
                <a:srgbClr val="000000"/>
              </a:solidFill>
            </a:endParaRPr>
          </a:p>
        </p:txBody>
      </p:sp>
      <p:pic>
        <p:nvPicPr>
          <p:cNvPr id="49156" name="Picture 2" descr="Сх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8639"/>
            <a:ext cx="8136904" cy="640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6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низ 8"/>
          <p:cNvSpPr/>
          <p:nvPr/>
        </p:nvSpPr>
        <p:spPr>
          <a:xfrm rot="18849303">
            <a:off x="7926401" y="847941"/>
            <a:ext cx="526242" cy="1716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608004" y="1150274"/>
            <a:ext cx="504056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66297"/>
            <a:ext cx="9036496" cy="5257800"/>
          </a:xfrm>
        </p:spPr>
        <p:txBody>
          <a:bodyPr/>
          <a:lstStyle/>
          <a:p>
            <a:pPr marL="0" lvl="0" indent="0" eaLnBrk="1" hangingPunct="1">
              <a:buClr>
                <a:srgbClr val="B2B2B2"/>
              </a:buClr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                               </a:t>
            </a:r>
            <a:r>
              <a:rPr lang="en-US" alt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altLang="ru-RU" sz="2400" dirty="0" smtClean="0">
                <a:solidFill>
                  <a:srgbClr val="FF0000"/>
                </a:solidFill>
              </a:rPr>
              <a:t>         </a:t>
            </a:r>
            <a:r>
              <a:rPr lang="en-US" alt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alt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eaLnBrk="1" hangingPunct="1">
              <a:buClr>
                <a:srgbClr val="B2B2B2"/>
              </a:buClr>
              <a:buNone/>
            </a:pPr>
            <a:r>
              <a:rPr lang="ru-RU" alt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ВЫЗОВ</a:t>
            </a:r>
            <a:r>
              <a:rPr lang="en-US" alt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     </a:t>
            </a:r>
            <a:r>
              <a:rPr lang="ru-RU" alt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ОСМЫСЛЕНИЕ </a:t>
            </a:r>
            <a:r>
              <a:rPr lang="en-US" alt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alt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Clr>
                <a:srgbClr val="B2B2B2"/>
              </a:buClr>
              <a:buNone/>
            </a:pPr>
            <a:r>
              <a:rPr lang="en-US" alt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endParaRPr lang="ru-RU" alt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eaLnBrk="1" hangingPunct="1">
              <a:buClr>
                <a:srgbClr val="B2B2B2"/>
              </a:buClr>
            </a:pPr>
            <a:endParaRPr lang="ru-RU" altLang="ru-RU" dirty="0" smtClean="0">
              <a:solidFill>
                <a:srgbClr val="000000"/>
              </a:solidFill>
            </a:endParaRPr>
          </a:p>
          <a:p>
            <a:pPr lvl="0" eaLnBrk="1" hangingPunct="1">
              <a:buClr>
                <a:srgbClr val="B2B2B2"/>
              </a:buClr>
            </a:pPr>
            <a:endParaRPr lang="ru-RU" altLang="ru-RU" dirty="0">
              <a:solidFill>
                <a:srgbClr val="000000"/>
              </a:solidFill>
            </a:endParaRPr>
          </a:p>
          <a:p>
            <a:pPr lvl="0" eaLnBrk="1" hangingPunct="1">
              <a:buClr>
                <a:srgbClr val="B2B2B2"/>
              </a:buClr>
            </a:pPr>
            <a:endParaRPr lang="ru-RU" altLang="ru-RU" dirty="0" smtClean="0">
              <a:solidFill>
                <a:srgbClr val="000000"/>
              </a:solidFill>
            </a:endParaRPr>
          </a:p>
          <a:p>
            <a:pPr lvl="0" eaLnBrk="1" hangingPunct="1">
              <a:buClr>
                <a:srgbClr val="B2B2B2"/>
              </a:buClr>
            </a:pPr>
            <a:endParaRPr lang="ru-RU" altLang="ru-RU" dirty="0">
              <a:solidFill>
                <a:srgbClr val="000000"/>
              </a:solidFill>
            </a:endParaRPr>
          </a:p>
          <a:p>
            <a:pPr marL="0" lvl="0" indent="0" eaLnBrk="1" hangingPunct="1">
              <a:buClr>
                <a:srgbClr val="B2B2B2"/>
              </a:buClr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1800" y="6129913"/>
            <a:ext cx="1905000" cy="457200"/>
          </a:xfrm>
        </p:spPr>
        <p:txBody>
          <a:bodyPr/>
          <a:lstStyle/>
          <a:p>
            <a:pPr>
              <a:defRPr/>
            </a:pPr>
            <a:fld id="{A8A4C10F-87A9-4650-AA9C-883F0A924CE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488785">
            <a:off x="2205341" y="817269"/>
            <a:ext cx="539020" cy="1644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542" y="2415834"/>
            <a:ext cx="3104306" cy="4207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Актуализация имеющихся знаний;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Постановка целей обучения;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Пробуждение интереса к получению информации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2396591"/>
            <a:ext cx="2880320" cy="4207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/>
                </a:solidFill>
              </a:rPr>
              <a:t>получение новой информации, осмысление ее; 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/>
                </a:solidFill>
              </a:rPr>
              <a:t> соотнесение с уже </a:t>
            </a:r>
            <a:r>
              <a:rPr lang="ru-RU" sz="2500" dirty="0" smtClean="0">
                <a:solidFill>
                  <a:schemeClr val="tx1"/>
                </a:solidFill>
              </a:rPr>
              <a:t>имеющимися </a:t>
            </a:r>
            <a:r>
              <a:rPr lang="ru-RU" sz="2500" dirty="0">
                <a:solidFill>
                  <a:schemeClr val="tx1"/>
                </a:solidFill>
              </a:rPr>
              <a:t>знаниями;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/>
                </a:solidFill>
              </a:rPr>
              <a:t>корректировка поставленных целей обучения</a:t>
            </a:r>
            <a:r>
              <a:rPr lang="ru-RU" sz="25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2374410"/>
            <a:ext cx="2592288" cy="4248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происходит выведение знания на уровень понимания и </a:t>
            </a:r>
            <a:r>
              <a:rPr lang="ru-RU" sz="2400" dirty="0" smtClean="0">
                <a:solidFill>
                  <a:schemeClr val="tx1"/>
                </a:solidFill>
              </a:rPr>
              <a:t>применения;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Идет рефлексия своего процесса учения.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260648"/>
            <a:ext cx="6408712" cy="10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Стадии ТРКМ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0668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учителя</a:t>
            </a:r>
          </a:p>
        </p:txBody>
      </p:sp>
      <p:sp>
        <p:nvSpPr>
          <p:cNvPr id="51203" name="Текст 2"/>
          <p:cNvSpPr>
            <a:spLocks noGrp="1"/>
          </p:cNvSpPr>
          <p:nvPr>
            <p:ph type="body" idx="1"/>
          </p:nvPr>
        </p:nvSpPr>
        <p:spPr>
          <a:xfrm>
            <a:off x="250824" y="1535113"/>
            <a:ext cx="3745111" cy="639762"/>
          </a:xfrm>
        </p:spPr>
        <p:txBody>
          <a:bodyPr/>
          <a:lstStyle/>
          <a:p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урок</a:t>
            </a:r>
          </a:p>
        </p:txBody>
      </p:sp>
      <p:sp>
        <p:nvSpPr>
          <p:cNvPr id="51204" name="Содержимое 3"/>
          <p:cNvSpPr>
            <a:spLocks noGrp="1"/>
          </p:cNvSpPr>
          <p:nvPr>
            <p:ph sz="half" idx="2"/>
          </p:nvPr>
        </p:nvSpPr>
        <p:spPr>
          <a:xfrm>
            <a:off x="539378" y="2174875"/>
            <a:ext cx="3168526" cy="3951288"/>
          </a:xfrm>
        </p:spPr>
        <p:txBody>
          <a:bodyPr/>
          <a:lstStyle/>
          <a:p>
            <a:r>
              <a:rPr lang="ru-RU" altLang="ru-RU" sz="2800" dirty="0" smtClean="0">
                <a:latin typeface="+mj-lt"/>
              </a:rPr>
              <a:t>информирующая (рассказать);</a:t>
            </a:r>
          </a:p>
          <a:p>
            <a:r>
              <a:rPr lang="ru-RU" altLang="ru-RU" sz="2800" dirty="0" smtClean="0">
                <a:latin typeface="+mj-lt"/>
              </a:rPr>
              <a:t>контролирующая (заставить выучить);</a:t>
            </a:r>
          </a:p>
          <a:p>
            <a:r>
              <a:rPr lang="ru-RU" altLang="ru-RU" sz="2800" dirty="0" smtClean="0">
                <a:latin typeface="+mj-lt"/>
              </a:rPr>
              <a:t>оценивающая  (оценить усердие).</a:t>
            </a:r>
          </a:p>
          <a:p>
            <a:endParaRPr lang="ru-RU" altLang="ru-RU" sz="2800" dirty="0" smtClean="0">
              <a:latin typeface="+mj-lt"/>
            </a:endParaRPr>
          </a:p>
        </p:txBody>
      </p:sp>
      <p:sp>
        <p:nvSpPr>
          <p:cNvPr id="51205" name="Текст 4"/>
          <p:cNvSpPr>
            <a:spLocks noGrp="1"/>
          </p:cNvSpPr>
          <p:nvPr>
            <p:ph type="body" sz="quarter" idx="3"/>
          </p:nvPr>
        </p:nvSpPr>
        <p:spPr>
          <a:xfrm>
            <a:off x="4067944" y="1535113"/>
            <a:ext cx="4896669" cy="639762"/>
          </a:xfrm>
        </p:spPr>
        <p:txBody>
          <a:bodyPr/>
          <a:lstStyle/>
          <a:p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Урок, построенный в ТРКМ</a:t>
            </a:r>
          </a:p>
        </p:txBody>
      </p:sp>
      <p:sp>
        <p:nvSpPr>
          <p:cNvPr id="51206" name="Содержимое 5"/>
          <p:cNvSpPr>
            <a:spLocks noGrp="1"/>
          </p:cNvSpPr>
          <p:nvPr>
            <p:ph sz="quarter" idx="4"/>
          </p:nvPr>
        </p:nvSpPr>
        <p:spPr>
          <a:xfrm>
            <a:off x="3708078" y="2205038"/>
            <a:ext cx="5400426" cy="4464322"/>
          </a:xfrm>
        </p:spPr>
        <p:txBody>
          <a:bodyPr/>
          <a:lstStyle/>
          <a:p>
            <a:r>
              <a:rPr lang="ru-RU" altLang="ru-RU" sz="2500" dirty="0" smtClean="0">
                <a:latin typeface="+mj-lt"/>
              </a:rPr>
              <a:t>направляет усилия учеников в определённое русло</a:t>
            </a:r>
          </a:p>
          <a:p>
            <a:r>
              <a:rPr lang="ru-RU" altLang="ru-RU" sz="2500" dirty="0" smtClean="0">
                <a:latin typeface="+mj-lt"/>
              </a:rPr>
              <a:t>сталкивает различные суждения; </a:t>
            </a:r>
          </a:p>
          <a:p>
            <a:r>
              <a:rPr lang="ru-RU" altLang="ru-RU" sz="2500" dirty="0" smtClean="0">
                <a:latin typeface="+mj-lt"/>
              </a:rPr>
              <a:t>создает условия, побуждающие к принятию самостоятельных решений; </a:t>
            </a:r>
          </a:p>
          <a:p>
            <a:r>
              <a:rPr lang="ru-RU" altLang="ru-RU" sz="2500" dirty="0" smtClean="0">
                <a:latin typeface="+mj-lt"/>
              </a:rPr>
              <a:t>дает учащимся возможность самостоятельно делать выводы; </a:t>
            </a:r>
          </a:p>
          <a:p>
            <a:r>
              <a:rPr lang="ru-RU" altLang="ru-RU" sz="2500" dirty="0" smtClean="0">
                <a:latin typeface="+mj-lt"/>
              </a:rPr>
              <a:t>подготавливает новые познавательные ситуации внутри уже существующих. </a:t>
            </a:r>
          </a:p>
          <a:p>
            <a:endParaRPr lang="ru-RU" altLang="ru-RU" sz="2500" dirty="0" smtClean="0">
              <a:latin typeface="+mj-lt"/>
            </a:endParaRPr>
          </a:p>
          <a:p>
            <a:endParaRPr lang="ru-RU" altLang="ru-RU" sz="2500" dirty="0" smtClean="0">
              <a:latin typeface="+mj-lt"/>
            </a:endParaRPr>
          </a:p>
        </p:txBody>
      </p:sp>
      <p:sp>
        <p:nvSpPr>
          <p:cNvPr id="51207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585289D-7274-4EF8-B8B5-C62AE8599EF8}" type="slidenum">
              <a:rPr lang="ru-RU" altLang="ru-RU" sz="10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ru-RU" altLang="ru-RU" sz="1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08111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chemeClr val="hlink"/>
                </a:solidFill>
              </a:rPr>
              <a:t>Выпускник школы XXI века должен</a:t>
            </a:r>
            <a:r>
              <a:rPr lang="ru-RU" altLang="ru-RU" dirty="0" smtClean="0">
                <a:solidFill>
                  <a:schemeClr val="hlink"/>
                </a:solidFill>
              </a:rPr>
              <a:t>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340768"/>
            <a:ext cx="8424936" cy="532859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3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3000" dirty="0" smtClean="0">
                <a:latin typeface="+mj-lt"/>
              </a:rPr>
              <a:t> </a:t>
            </a:r>
            <a:r>
              <a:rPr lang="ru-RU" altLang="ru-RU" sz="3000" b="1" dirty="0" smtClean="0">
                <a:latin typeface="+mj-lt"/>
              </a:rPr>
              <a:t>уметь самостоятельно приобретать знания;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000" b="1" dirty="0" smtClean="0">
                <a:latin typeface="+mj-lt"/>
              </a:rPr>
              <a:t>применять их на практике для решения разнообразных проблем;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000" b="1" dirty="0" smtClean="0">
                <a:latin typeface="+mj-lt"/>
              </a:rPr>
              <a:t> работать с различной информацией, анализировать, обобщать, аргументировать;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000" b="1" dirty="0" smtClean="0">
                <a:latin typeface="+mj-lt"/>
              </a:rPr>
              <a:t> </a:t>
            </a:r>
            <a:r>
              <a:rPr lang="ru-RU" altLang="ru-RU" sz="3000" b="1" u="sng" dirty="0" smtClean="0">
                <a:latin typeface="+mj-lt"/>
              </a:rPr>
              <a:t>самостоятельно критически мыслить</a:t>
            </a:r>
            <a:r>
              <a:rPr lang="ru-RU" altLang="ru-RU" sz="3000" b="1" dirty="0" smtClean="0">
                <a:latin typeface="+mj-lt"/>
              </a:rPr>
              <a:t>, искать рациональные пути в решении проблем;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000" b="1" dirty="0" smtClean="0">
                <a:latin typeface="+mj-lt"/>
              </a:rPr>
              <a:t>быть коммуникабельным, контактным в различных социальных группах, гибким в меняющихся жизненных ситуациях. </a:t>
            </a:r>
            <a:br>
              <a:rPr lang="ru-RU" altLang="ru-RU" sz="3000" b="1" dirty="0" smtClean="0">
                <a:latin typeface="+mj-lt"/>
              </a:rPr>
            </a:br>
            <a:r>
              <a:rPr lang="ru-RU" altLang="ru-RU" sz="3000" b="1" dirty="0" smtClean="0">
                <a:latin typeface="+mj-lt"/>
              </a:rPr>
              <a:t/>
            </a:r>
            <a:br>
              <a:rPr lang="ru-RU" altLang="ru-RU" sz="3000" b="1" dirty="0" smtClean="0">
                <a:latin typeface="+mj-lt"/>
              </a:rPr>
            </a:br>
            <a:endParaRPr lang="ru-RU" altLang="ru-RU" sz="30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35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0527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000" b="1" dirty="0" smtClean="0"/>
              <a:t>ЗАГАДКА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6886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8000" dirty="0">
                <a:solidFill>
                  <a:srgbClr val="000000"/>
                </a:solidFill>
                <a:ea typeface="Calibri"/>
                <a:cs typeface="Times New Roman"/>
              </a:rPr>
              <a:t>то полна, а то стройна, по ночам не спит </a:t>
            </a:r>
            <a:r>
              <a:rPr lang="ru-RU" sz="8000" dirty="0" smtClean="0">
                <a:solidFill>
                  <a:srgbClr val="000000"/>
                </a:solidFill>
                <a:ea typeface="Calibri"/>
                <a:cs typeface="Times New Roman"/>
              </a:rPr>
              <a:t>она</a:t>
            </a:r>
            <a:r>
              <a:rPr lang="ru-RU" sz="8000" dirty="0">
                <a:solidFill>
                  <a:srgbClr val="000000"/>
                </a:solidFill>
                <a:ea typeface="Calibri"/>
                <a:cs typeface="Times New Roman"/>
              </a:rPr>
              <a:t/>
            </a:r>
            <a:br>
              <a:rPr lang="ru-RU" sz="8000" dirty="0">
                <a:solidFill>
                  <a:srgbClr val="000000"/>
                </a:solidFill>
                <a:ea typeface="Calibri"/>
                <a:cs typeface="Times New Roman"/>
              </a:rPr>
            </a:b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8622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6206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err="1" smtClean="0"/>
              <a:t>Инсерт</a:t>
            </a:r>
            <a:r>
              <a:rPr lang="ru-RU" sz="4800" b="1" dirty="0" smtClean="0"/>
              <a:t> </a:t>
            </a:r>
            <a:r>
              <a:rPr lang="ru-RU" sz="4800" b="1" dirty="0"/>
              <a:t>— что это такое?</a:t>
            </a:r>
            <a:br>
              <a:rPr lang="ru-RU" sz="4800" b="1" dirty="0"/>
            </a:b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048672"/>
          </a:xfrm>
        </p:spPr>
        <p:txBody>
          <a:bodyPr>
            <a:normAutofit/>
          </a:bodyPr>
          <a:lstStyle/>
          <a:p>
            <a:pPr algn="just"/>
            <a:r>
              <a:rPr lang="ru-RU" sz="4800" dirty="0" smtClean="0"/>
              <a:t>Справка</a:t>
            </a:r>
            <a:r>
              <a:rPr lang="ru-RU" sz="4800" dirty="0"/>
              <a:t>: Авторы приема — ученые Д. </a:t>
            </a:r>
            <a:r>
              <a:rPr lang="ru-RU" sz="4800" dirty="0" err="1"/>
              <a:t>Воган</a:t>
            </a:r>
            <a:r>
              <a:rPr lang="ru-RU" sz="4800" dirty="0"/>
              <a:t> и Т. </a:t>
            </a:r>
            <a:r>
              <a:rPr lang="ru-RU" sz="4800" dirty="0" err="1"/>
              <a:t>Эстес</a:t>
            </a:r>
            <a:r>
              <a:rPr lang="ru-RU" sz="4800" dirty="0"/>
              <a:t>. Позднее прием модифицировали Ч. Темпл, К. </a:t>
            </a:r>
            <a:r>
              <a:rPr lang="ru-RU" sz="4800" dirty="0" err="1"/>
              <a:t>Меридит</a:t>
            </a:r>
            <a:r>
              <a:rPr lang="ru-RU" sz="4800" dirty="0"/>
              <a:t> и Д. </a:t>
            </a:r>
            <a:r>
              <a:rPr lang="ru-RU" sz="4800" dirty="0" err="1"/>
              <a:t>Стилл</a:t>
            </a:r>
            <a:r>
              <a:rPr lang="ru-RU" sz="4800" dirty="0"/>
              <a:t>, которые предложили использовать "</a:t>
            </a:r>
            <a:r>
              <a:rPr lang="ru-RU" sz="4800" dirty="0" err="1"/>
              <a:t>инсерт</a:t>
            </a:r>
            <a:r>
              <a:rPr lang="ru-RU" sz="4800" dirty="0"/>
              <a:t>" в технологии критического мышления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516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6206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err="1" smtClean="0"/>
              <a:t>Инсерт</a:t>
            </a:r>
            <a:r>
              <a:rPr lang="ru-RU" sz="4800" b="1" dirty="0" smtClean="0"/>
              <a:t> </a:t>
            </a:r>
            <a:r>
              <a:rPr lang="ru-RU" sz="4800" b="1" dirty="0"/>
              <a:t>— что это такое?</a:t>
            </a:r>
            <a:br>
              <a:rPr lang="ru-RU" sz="4800" b="1" dirty="0"/>
            </a:b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472608"/>
          </a:xfrm>
        </p:spPr>
        <p:txBody>
          <a:bodyPr>
            <a:normAutofit fontScale="40000" lnSpcReduction="20000"/>
          </a:bodyPr>
          <a:lstStyle/>
          <a:p>
            <a:r>
              <a:rPr lang="ru-RU" sz="7600" dirty="0" smtClean="0"/>
              <a:t>Название </a:t>
            </a:r>
            <a:r>
              <a:rPr lang="ru-RU" sz="7600" dirty="0"/>
              <a:t>приема представляет собой аббревиатуру:</a:t>
            </a:r>
          </a:p>
          <a:p>
            <a:pPr marL="0" indent="0">
              <a:buNone/>
            </a:pPr>
            <a:r>
              <a:rPr lang="ru-RU" sz="8000" b="1" dirty="0" smtClean="0"/>
              <a:t>I </a:t>
            </a:r>
            <a:r>
              <a:rPr lang="ru-RU" sz="8000" b="1" dirty="0"/>
              <a:t>— </a:t>
            </a:r>
            <a:r>
              <a:rPr lang="ru-RU" sz="8000" b="1" dirty="0" err="1"/>
              <a:t>interactive</a:t>
            </a:r>
            <a:r>
              <a:rPr lang="ru-RU" sz="8000" b="1" dirty="0"/>
              <a:t> (интерактивная).</a:t>
            </a:r>
          </a:p>
          <a:p>
            <a:pPr marL="0" indent="0">
              <a:buNone/>
            </a:pPr>
            <a:r>
              <a:rPr lang="ru-RU" sz="8000" b="1" dirty="0" smtClean="0"/>
              <a:t>N </a:t>
            </a:r>
            <a:r>
              <a:rPr lang="ru-RU" sz="8000" b="1" dirty="0"/>
              <a:t>— </a:t>
            </a:r>
            <a:r>
              <a:rPr lang="ru-RU" sz="8000" b="1" dirty="0" err="1"/>
              <a:t>noting</a:t>
            </a:r>
            <a:r>
              <a:rPr lang="ru-RU" sz="8000" b="1" dirty="0"/>
              <a:t> (познавательная).</a:t>
            </a:r>
          </a:p>
          <a:p>
            <a:pPr marL="0" indent="0">
              <a:buNone/>
            </a:pPr>
            <a:r>
              <a:rPr lang="ru-RU" sz="8000" b="1" dirty="0" smtClean="0"/>
              <a:t>S </a:t>
            </a:r>
            <a:r>
              <a:rPr lang="ru-RU" sz="8000" b="1" dirty="0"/>
              <a:t>— </a:t>
            </a:r>
            <a:r>
              <a:rPr lang="ru-RU" sz="8000" b="1" dirty="0" err="1"/>
              <a:t>system</a:t>
            </a:r>
            <a:r>
              <a:rPr lang="ru-RU" sz="8000" b="1" dirty="0"/>
              <a:t>  </a:t>
            </a:r>
            <a:r>
              <a:rPr lang="ru-RU" sz="8000" b="1" dirty="0" err="1"/>
              <a:t>for</a:t>
            </a:r>
            <a:r>
              <a:rPr lang="ru-RU" sz="8000" b="1" dirty="0"/>
              <a:t> (система).</a:t>
            </a:r>
          </a:p>
          <a:p>
            <a:pPr marL="0" indent="0">
              <a:buNone/>
            </a:pPr>
            <a:r>
              <a:rPr lang="ru-RU" sz="8000" b="1" dirty="0" smtClean="0"/>
              <a:t>E </a:t>
            </a:r>
            <a:r>
              <a:rPr lang="ru-RU" sz="8000" b="1" dirty="0"/>
              <a:t>— </a:t>
            </a:r>
            <a:r>
              <a:rPr lang="ru-RU" sz="8000" b="1" dirty="0" err="1"/>
              <a:t>effective</a:t>
            </a:r>
            <a:r>
              <a:rPr lang="ru-RU" sz="8000" b="1" dirty="0"/>
              <a:t> (для эффективного).</a:t>
            </a:r>
          </a:p>
          <a:p>
            <a:pPr marL="0" indent="0">
              <a:buNone/>
            </a:pPr>
            <a:r>
              <a:rPr lang="ru-RU" sz="8000" b="1" dirty="0" smtClean="0"/>
              <a:t>R </a:t>
            </a:r>
            <a:r>
              <a:rPr lang="ru-RU" sz="8000" b="1" dirty="0"/>
              <a:t>— </a:t>
            </a:r>
            <a:r>
              <a:rPr lang="ru-RU" sz="8000" b="1" dirty="0" err="1"/>
              <a:t>reading</a:t>
            </a:r>
            <a:r>
              <a:rPr lang="ru-RU" sz="8000" b="1" dirty="0"/>
              <a:t> (чтения).</a:t>
            </a:r>
          </a:p>
          <a:p>
            <a:pPr marL="0" indent="0">
              <a:buNone/>
            </a:pPr>
            <a:r>
              <a:rPr lang="ru-RU" sz="8000" b="1" dirty="0" smtClean="0"/>
              <a:t>T </a:t>
            </a:r>
            <a:r>
              <a:rPr lang="ru-RU" sz="8000" b="1" dirty="0"/>
              <a:t>— </a:t>
            </a:r>
            <a:r>
              <a:rPr lang="ru-RU" sz="8000" b="1" dirty="0" err="1"/>
              <a:t>thinking</a:t>
            </a:r>
            <a:r>
              <a:rPr lang="ru-RU" sz="8000" b="1" dirty="0"/>
              <a:t> (и размышления).</a:t>
            </a:r>
          </a:p>
          <a:p>
            <a:pPr algn="just"/>
            <a:r>
              <a:rPr lang="ru-RU" sz="7600" b="1" i="1" dirty="0" smtClean="0"/>
              <a:t>Итак</a:t>
            </a:r>
            <a:r>
              <a:rPr lang="ru-RU" sz="7600" b="1" i="1" dirty="0"/>
              <a:t>, </a:t>
            </a:r>
            <a:r>
              <a:rPr lang="ru-RU" sz="7600" b="1" i="1" dirty="0" err="1"/>
              <a:t>инсерт</a:t>
            </a:r>
            <a:r>
              <a:rPr lang="ru-RU" sz="7600" b="1" i="1" dirty="0"/>
              <a:t> — это прием технологии развития критического мышления через чтение и письмо (ТРКМЧП), используемый при работе с текстом, с новой информацией.</a:t>
            </a:r>
          </a:p>
        </p:txBody>
      </p:sp>
    </p:spTree>
    <p:extLst>
      <p:ext uri="{BB962C8B-B14F-4D97-AF65-F5344CB8AC3E}">
        <p14:creationId xmlns:p14="http://schemas.microsoft.com/office/powerpoint/2010/main" val="10095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lna.org/wp-content/uploads/2014/11/tiekhnologhiia_razvitiia_kritichieskogho_myshlieniia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22714"/>
          </a:xfrm>
        </p:spPr>
        <p:txBody>
          <a:bodyPr/>
          <a:lstStyle/>
          <a:p>
            <a:r>
              <a:rPr lang="ru-RU" b="1" dirty="0"/>
              <a:t>- Что вы знаете о луне?</a:t>
            </a:r>
            <a:br>
              <a:rPr lang="ru-RU" b="1" dirty="0"/>
            </a:br>
            <a:r>
              <a:rPr lang="ru-RU" dirty="0"/>
              <a:t>-Что бы вы хотели узнать?</a:t>
            </a:r>
            <a:br>
              <a:rPr lang="ru-RU" dirty="0"/>
            </a:br>
            <a:r>
              <a:rPr lang="ru-RU" dirty="0"/>
              <a:t>-На какие вопросы вы нашли ответы?</a:t>
            </a:r>
            <a:br>
              <a:rPr lang="ru-RU" dirty="0"/>
            </a:br>
            <a:r>
              <a:rPr lang="ru-RU" dirty="0"/>
              <a:t>-Что узнали нового про Луну из текста?</a:t>
            </a:r>
            <a:br>
              <a:rPr lang="ru-RU" dirty="0"/>
            </a:br>
            <a:r>
              <a:rPr lang="ru-RU" dirty="0"/>
              <a:t>-На какие вопросы не нашли ответа?</a:t>
            </a:r>
          </a:p>
        </p:txBody>
      </p:sp>
    </p:spTree>
    <p:extLst>
      <p:ext uri="{BB962C8B-B14F-4D97-AF65-F5344CB8AC3E}">
        <p14:creationId xmlns:p14="http://schemas.microsoft.com/office/powerpoint/2010/main" val="37982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cdd/00063ae4-766f5580/img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33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7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lusana.ru/files/6541/573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7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ch.znate.ru/tw_files2/urls_18/3/d-2715/img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2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usana.ru/files/8923/573/1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fs00.infourok.ru/images/doc/294/293139/640/img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1.ppt4web.ru/images/99215/166363/640/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-162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7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.myshared.ru/17/1083861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224/26068/1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6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7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igslide.ru/images/46/45281/960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s00.infourok.ru/images/doc/317/316859/2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287" y="3368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pp.nashaucheba.ru/pars_docs/refs/67/66945/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6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atalog.prosv.ru/images/big/04164a73-81fc-11dc-95ca-00304874af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472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8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vrashok.com.ua/images/Jan/10/8eaec2d8c1222c77ee79f5ea261d8237/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9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60647"/>
            <a:ext cx="8892480" cy="1512169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en-GB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GB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критического</a:t>
            </a:r>
            <a:r>
              <a:rPr lang="en-GB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r>
              <a:rPr lang="en-GB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916832"/>
            <a:ext cx="8784976" cy="489654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</a:t>
            </a:r>
            <a:r>
              <a:rPr lang="en-GB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</a:t>
            </a:r>
            <a:r>
              <a:rPr lang="en-GB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</a:t>
            </a: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en-GB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усиливать</a:t>
            </a:r>
            <a:r>
              <a:rPr lang="en-GB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рефлексивные</a:t>
            </a:r>
            <a:r>
              <a:rPr lang="en-GB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</a:t>
            </a:r>
            <a:r>
              <a:rPr lang="en-GB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</a:t>
            </a:r>
            <a:r>
              <a:rPr lang="en-GB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рефлексии</a:t>
            </a:r>
            <a:r>
              <a:rPr lang="en-GB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</a:t>
            </a:r>
            <a:r>
              <a:rPr lang="en-GB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en-GB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</a:t>
            </a:r>
            <a:r>
              <a:rPr lang="en-GB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 eaLnBrk="1" hangingPunct="1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</a:t>
            </a:r>
            <a:r>
              <a:rPr lang="en-GB" alt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GB" alt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критического</a:t>
            </a:r>
            <a:r>
              <a:rPr lang="en-GB" alt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endParaRPr lang="en-GB" alt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88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964488" cy="5589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733256"/>
            <a:ext cx="4896544" cy="864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5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2.infourok.ru/uploads/ex/0211/0006dfe0-2f31b36d/1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8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77480"/>
            <a:ext cx="8691440" cy="62478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/>
                <a:ea typeface="Calibri"/>
              </a:rPr>
              <a:t>Технология </a:t>
            </a:r>
            <a:r>
              <a:rPr lang="ru-RU" sz="4000" b="1" dirty="0">
                <a:latin typeface="Times New Roman"/>
                <a:ea typeface="Calibri"/>
              </a:rPr>
              <a:t>развития критического мышления </a:t>
            </a:r>
            <a:r>
              <a:rPr lang="ru-RU" sz="4000" dirty="0">
                <a:latin typeface="Times New Roman"/>
                <a:ea typeface="Calibri"/>
              </a:rPr>
              <a:t>через чтение и письмо разработана </a:t>
            </a:r>
            <a:r>
              <a:rPr lang="ru-RU" sz="4000" b="1" dirty="0">
                <a:latin typeface="Times New Roman"/>
                <a:ea typeface="Calibri"/>
              </a:rPr>
              <a:t>в конце XX века </a:t>
            </a:r>
            <a:r>
              <a:rPr lang="ru-RU" sz="4000" dirty="0">
                <a:latin typeface="Times New Roman"/>
                <a:ea typeface="Calibri"/>
              </a:rPr>
              <a:t>учеными и преподавателями университета штата Северная Айова (США) Дженни Л. </a:t>
            </a:r>
            <a:r>
              <a:rPr lang="ru-RU" sz="4000" dirty="0" err="1">
                <a:latin typeface="Times New Roman"/>
                <a:ea typeface="Calibri"/>
              </a:rPr>
              <a:t>Стил</a:t>
            </a:r>
            <a:r>
              <a:rPr lang="ru-RU" sz="4000" dirty="0">
                <a:latin typeface="Times New Roman"/>
                <a:ea typeface="Calibri"/>
              </a:rPr>
              <a:t>, </a:t>
            </a:r>
            <a:r>
              <a:rPr lang="ru-RU" sz="4000" dirty="0" err="1">
                <a:latin typeface="Times New Roman"/>
                <a:ea typeface="Calibri"/>
              </a:rPr>
              <a:t>Кертис</a:t>
            </a:r>
            <a:r>
              <a:rPr lang="ru-RU" sz="4000" dirty="0">
                <a:latin typeface="Times New Roman"/>
                <a:ea typeface="Calibri"/>
              </a:rPr>
              <a:t> С. </a:t>
            </a:r>
            <a:r>
              <a:rPr lang="ru-RU" sz="4000" dirty="0" err="1">
                <a:latin typeface="Times New Roman"/>
                <a:ea typeface="Calibri"/>
              </a:rPr>
              <a:t>Мередит</a:t>
            </a:r>
            <a:r>
              <a:rPr lang="ru-RU" sz="4000" dirty="0">
                <a:latin typeface="Times New Roman"/>
                <a:ea typeface="Calibri"/>
              </a:rPr>
              <a:t>, Чарльзом Темплом и Скоттом </a:t>
            </a:r>
            <a:r>
              <a:rPr lang="ru-RU" sz="4000" dirty="0" err="1">
                <a:latin typeface="Times New Roman"/>
                <a:ea typeface="Calibri"/>
              </a:rPr>
              <a:t>Уолтером</a:t>
            </a:r>
            <a:r>
              <a:rPr lang="ru-RU" sz="4000" dirty="0">
                <a:latin typeface="Times New Roman"/>
                <a:ea typeface="Calibri"/>
              </a:rPr>
              <a:t>, которые являлись членами консорциума «За демократическое образование»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996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75621"/>
            <a:ext cx="8712968" cy="63217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Американцы модифицировали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идеи свободного воспитания и творческого саморазвития личности (Ж.Ж. Руссо, Л.Н. Толстой, Дж. </a:t>
            </a:r>
            <a:r>
              <a:rPr lang="ru-RU" sz="3200" dirty="0" err="1">
                <a:latin typeface="Times New Roman"/>
                <a:ea typeface="Calibri"/>
                <a:cs typeface="Times New Roman"/>
              </a:rPr>
              <a:t>Дьюи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, Ж. Пиаже, М. </a:t>
            </a:r>
            <a:r>
              <a:rPr lang="ru-RU" sz="3200" dirty="0" err="1">
                <a:latin typeface="Times New Roman"/>
                <a:ea typeface="Calibri"/>
                <a:cs typeface="Times New Roman"/>
              </a:rPr>
              <a:t>Монтессори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), </a:t>
            </a:r>
            <a:r>
              <a:rPr lang="ru-RU" sz="3200" dirty="0" err="1">
                <a:latin typeface="Times New Roman"/>
                <a:ea typeface="Calibri"/>
                <a:cs typeface="Times New Roman"/>
              </a:rPr>
              <a:t>деятельностного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 подхода к обучению (Л.С. Выготский, А.Н. Леонтьев, С.Л. Рубинштейн), принципы личностно-ориентированного образования (</a:t>
            </a:r>
            <a:r>
              <a:rPr lang="ru-RU" sz="3200" dirty="0" err="1">
                <a:latin typeface="Times New Roman"/>
                <a:ea typeface="Calibri"/>
                <a:cs typeface="Times New Roman"/>
              </a:rPr>
              <a:t>Э.Фромм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, К. </a:t>
            </a:r>
            <a:r>
              <a:rPr lang="ru-RU" sz="3200" dirty="0" err="1">
                <a:latin typeface="Times New Roman"/>
                <a:ea typeface="Calibri"/>
                <a:cs typeface="Times New Roman"/>
              </a:rPr>
              <a:t>Роджерс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, Э.Н. Гусинский, В.В. Сериков, Е.В. </a:t>
            </a:r>
            <a:r>
              <a:rPr lang="ru-RU" sz="3200" dirty="0" err="1">
                <a:latin typeface="Times New Roman"/>
                <a:ea typeface="Calibri"/>
                <a:cs typeface="Times New Roman"/>
              </a:rPr>
              <a:t>Бондаревская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), а также идеи (А.В. Хуторской) эвристического обучения и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довели их до уровня технологии.</a:t>
            </a:r>
            <a:endParaRPr lang="ru-RU" sz="32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80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62478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>
                <a:latin typeface="Times New Roman"/>
                <a:ea typeface="Calibri"/>
              </a:rPr>
              <a:t>Технология </a:t>
            </a:r>
            <a:r>
              <a:rPr lang="ru-RU" sz="4000" dirty="0" smtClean="0">
                <a:latin typeface="Times New Roman"/>
                <a:ea typeface="Calibri"/>
              </a:rPr>
              <a:t>РКМ </a:t>
            </a:r>
            <a:r>
              <a:rPr lang="ru-RU" sz="4000" dirty="0">
                <a:latin typeface="Times New Roman"/>
                <a:ea typeface="Calibri"/>
              </a:rPr>
              <a:t>является </a:t>
            </a:r>
            <a:r>
              <a:rPr lang="ru-RU" sz="4000" b="1" dirty="0">
                <a:latin typeface="Times New Roman"/>
                <a:ea typeface="Calibri"/>
              </a:rPr>
              <a:t>новой</a:t>
            </a:r>
            <a:r>
              <a:rPr lang="ru-RU" sz="4000" dirty="0">
                <a:latin typeface="Times New Roman"/>
                <a:ea typeface="Calibri"/>
              </a:rPr>
              <a:t> в российской дидактике, появилась и распространяется с </a:t>
            </a:r>
            <a:r>
              <a:rPr lang="ru-RU" sz="4000" b="1" dirty="0">
                <a:latin typeface="Times New Roman"/>
                <a:ea typeface="Calibri"/>
              </a:rPr>
              <a:t>1997 </a:t>
            </a:r>
            <a:r>
              <a:rPr lang="ru-RU" sz="4000" b="1" dirty="0" smtClean="0">
                <a:latin typeface="Times New Roman"/>
                <a:ea typeface="Calibri"/>
              </a:rPr>
              <a:t>года</a:t>
            </a:r>
            <a:r>
              <a:rPr lang="ru-RU" sz="4000" dirty="0" smtClean="0">
                <a:latin typeface="Times New Roman"/>
                <a:ea typeface="Calibri"/>
              </a:rPr>
              <a:t>.</a:t>
            </a:r>
          </a:p>
          <a:p>
            <a:pPr algn="ctr"/>
            <a:r>
              <a:rPr lang="ru-RU" sz="4000" b="1" u="sng" dirty="0" smtClean="0">
                <a:latin typeface="Times New Roman"/>
                <a:ea typeface="Calibri"/>
              </a:rPr>
              <a:t>Что </a:t>
            </a:r>
            <a:r>
              <a:rPr lang="ru-RU" sz="4000" b="1" u="sng" dirty="0">
                <a:latin typeface="Times New Roman"/>
                <a:ea typeface="Calibri"/>
              </a:rPr>
              <a:t>же такое критическое </a:t>
            </a:r>
            <a:r>
              <a:rPr lang="ru-RU" sz="4000" b="1" u="sng" dirty="0" smtClean="0">
                <a:latin typeface="Times New Roman"/>
                <a:ea typeface="Calibri"/>
              </a:rPr>
              <a:t>мышление?</a:t>
            </a:r>
            <a:r>
              <a:rPr lang="ru-RU" sz="4000" u="sng" dirty="0" smtClean="0">
                <a:latin typeface="Times New Roman"/>
                <a:ea typeface="Calibri"/>
              </a:rPr>
              <a:t>  </a:t>
            </a:r>
          </a:p>
          <a:p>
            <a:pPr algn="just"/>
            <a:r>
              <a:rPr lang="ru-RU" sz="4000" dirty="0">
                <a:latin typeface="Times New Roman"/>
              </a:rPr>
              <a:t>Критическое мышление – это способность ставить новые вопросы, вырабатывать разнообразные аргументы, принимать независимые продуманные решения</a:t>
            </a:r>
            <a:r>
              <a:rPr lang="ru-RU" sz="4000" dirty="0" smtClean="0">
                <a:latin typeface="Times New Roman"/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99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aramond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Verdana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Verdana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711</Words>
  <Application>Microsoft Office PowerPoint</Application>
  <PresentationFormat>Экран (4:3)</PresentationFormat>
  <Paragraphs>76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Тема Office</vt:lpstr>
      <vt:lpstr>Слои</vt:lpstr>
      <vt:lpstr>1_Слои</vt:lpstr>
      <vt:lpstr>2_Слои</vt:lpstr>
      <vt:lpstr>3_Слои</vt:lpstr>
      <vt:lpstr>2_Оформление по умолчанию</vt:lpstr>
      <vt:lpstr>   Лучше иногда задавать вопросы,  чем знать наперед все ответы                                                      Дж . Тэрбер   СЕМИНАР ЗАМЕСТИТЕЛЕЙ ДИРЕКТОРОВ  ПО УВР 26 ЯНВАРЯ 2018г.     </vt:lpstr>
      <vt:lpstr>Выпускник школы XXI века должен:</vt:lpstr>
      <vt:lpstr>Презентация PowerPoint</vt:lpstr>
      <vt:lpstr>Технология развития критического мышления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Три фазы технологии</vt:lpstr>
      <vt:lpstr> </vt:lpstr>
      <vt:lpstr>Презентация PowerPoint</vt:lpstr>
      <vt:lpstr>Роль учителя</vt:lpstr>
      <vt:lpstr>ЗАГАДКА</vt:lpstr>
      <vt:lpstr> Инсерт — что это такое? </vt:lpstr>
      <vt:lpstr> Инсерт — что это такое? </vt:lpstr>
      <vt:lpstr>Презентация PowerPoint</vt:lpstr>
      <vt:lpstr>- Что вы знаете о луне? -Что бы вы хотели узнать? -На какие вопросы вы нашли ответы? -Что узнали нового про Луну из текста? -На какие вопросы не нашли ответа?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profnet@kimc.ms</dc:creator>
  <cp:lastModifiedBy>Татьяна Копылова</cp:lastModifiedBy>
  <cp:revision>65</cp:revision>
  <cp:lastPrinted>2018-01-26T04:52:46Z</cp:lastPrinted>
  <dcterms:created xsi:type="dcterms:W3CDTF">2018-01-22T07:43:29Z</dcterms:created>
  <dcterms:modified xsi:type="dcterms:W3CDTF">2014-11-15T01:22:58Z</dcterms:modified>
</cp:coreProperties>
</file>