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20" r:id="rId2"/>
  </p:sldMasterIdLst>
  <p:notesMasterIdLst>
    <p:notesMasterId r:id="rId16"/>
  </p:notesMasterIdLst>
  <p:sldIdLst>
    <p:sldId id="258" r:id="rId3"/>
    <p:sldId id="282" r:id="rId4"/>
    <p:sldId id="283" r:id="rId5"/>
    <p:sldId id="300" r:id="rId6"/>
    <p:sldId id="259" r:id="rId7"/>
    <p:sldId id="257" r:id="rId8"/>
    <p:sldId id="297" r:id="rId9"/>
    <p:sldId id="298" r:id="rId10"/>
    <p:sldId id="296" r:id="rId11"/>
    <p:sldId id="281" r:id="rId12"/>
    <p:sldId id="294" r:id="rId13"/>
    <p:sldId id="280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0" autoAdjust="0"/>
    <p:restoredTop sz="94662" autoAdjust="0"/>
  </p:normalViewPr>
  <p:slideViewPr>
    <p:cSldViewPr>
      <p:cViewPr>
        <p:scale>
          <a:sx n="77" d="100"/>
          <a:sy n="77" d="100"/>
        </p:scale>
        <p:origin x="-87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0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5AEC87-795F-435F-A503-2EC66FB7721D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CE85E9-24BE-4553-9582-95909FC9BC2B}">
      <dgm:prSet phldrT="[Текст]"/>
      <dgm:spPr/>
      <dgm:t>
        <a:bodyPr/>
        <a:lstStyle/>
        <a:p>
          <a:r>
            <a:rPr lang="ru-RU" dirty="0" smtClean="0"/>
            <a:t>ПЗ</a:t>
          </a:r>
          <a:endParaRPr lang="ru-RU" dirty="0"/>
        </a:p>
      </dgm:t>
    </dgm:pt>
    <dgm:pt modelId="{3CE5500B-12CB-4A39-A603-BBD68FABB227}" type="parTrans" cxnId="{3E3F6FCE-60AE-49D0-8CAC-93066E06AB0E}">
      <dgm:prSet/>
      <dgm:spPr/>
      <dgm:t>
        <a:bodyPr/>
        <a:lstStyle/>
        <a:p>
          <a:endParaRPr lang="ru-RU"/>
        </a:p>
      </dgm:t>
    </dgm:pt>
    <dgm:pt modelId="{0EBA60C5-19FE-4782-86DD-B461E90BFB5C}" type="sibTrans" cxnId="{3E3F6FCE-60AE-49D0-8CAC-93066E06AB0E}">
      <dgm:prSet/>
      <dgm:spPr/>
      <dgm:t>
        <a:bodyPr/>
        <a:lstStyle/>
        <a:p>
          <a:endParaRPr lang="ru-RU"/>
        </a:p>
      </dgm:t>
    </dgm:pt>
    <dgm:pt modelId="{6B32E0A5-02A3-4A37-925C-F5614B6A7BC8}">
      <dgm:prSet phldrT="[Текст]" custT="1"/>
      <dgm:spPr/>
      <dgm:t>
        <a:bodyPr/>
        <a:lstStyle/>
        <a:p>
          <a:r>
            <a:rPr lang="ru-RU" sz="2000" dirty="0" smtClean="0"/>
            <a:t>Учат проектировать</a:t>
          </a:r>
          <a:endParaRPr lang="ru-RU" sz="2000" dirty="0"/>
        </a:p>
      </dgm:t>
    </dgm:pt>
    <dgm:pt modelId="{70B217CB-FD44-49D7-AA62-5E3C931445D5}" type="parTrans" cxnId="{EEB5FF81-50A5-478D-B271-F485EAC995ED}">
      <dgm:prSet/>
      <dgm:spPr/>
      <dgm:t>
        <a:bodyPr/>
        <a:lstStyle/>
        <a:p>
          <a:endParaRPr lang="ru-RU"/>
        </a:p>
      </dgm:t>
    </dgm:pt>
    <dgm:pt modelId="{399B3DA9-A948-4562-A1FA-2A538E500FDA}" type="sibTrans" cxnId="{EEB5FF81-50A5-478D-B271-F485EAC995ED}">
      <dgm:prSet/>
      <dgm:spPr/>
      <dgm:t>
        <a:bodyPr/>
        <a:lstStyle/>
        <a:p>
          <a:endParaRPr lang="ru-RU"/>
        </a:p>
      </dgm:t>
    </dgm:pt>
    <dgm:pt modelId="{C984A8C2-0C2E-40BD-B24E-44FA4EA6F6F4}">
      <dgm:prSet phldrT="[Текст]" custT="1"/>
      <dgm:spPr/>
      <dgm:t>
        <a:bodyPr/>
        <a:lstStyle/>
        <a:p>
          <a:r>
            <a:rPr lang="ru-RU" sz="2000" dirty="0" smtClean="0"/>
            <a:t>Возможность сотрудничать</a:t>
          </a:r>
          <a:endParaRPr lang="ru-RU" sz="2000" dirty="0"/>
        </a:p>
      </dgm:t>
    </dgm:pt>
    <dgm:pt modelId="{0E03EB87-E2F6-4E3F-879D-06B5584B8219}" type="parTrans" cxnId="{8F47C408-F815-4D10-9BF1-20E119550529}">
      <dgm:prSet/>
      <dgm:spPr/>
      <dgm:t>
        <a:bodyPr/>
        <a:lstStyle/>
        <a:p>
          <a:endParaRPr lang="ru-RU"/>
        </a:p>
      </dgm:t>
    </dgm:pt>
    <dgm:pt modelId="{0C21CD64-C4ED-4C43-B5EA-8045313624C7}" type="sibTrans" cxnId="{8F47C408-F815-4D10-9BF1-20E119550529}">
      <dgm:prSet/>
      <dgm:spPr/>
      <dgm:t>
        <a:bodyPr/>
        <a:lstStyle/>
        <a:p>
          <a:endParaRPr lang="ru-RU"/>
        </a:p>
      </dgm:t>
    </dgm:pt>
    <dgm:pt modelId="{E7B06A79-82BB-416A-8290-56E699399AA3}">
      <dgm:prSet phldrT="[Текст]"/>
      <dgm:spPr/>
      <dgm:t>
        <a:bodyPr/>
        <a:lstStyle/>
        <a:p>
          <a:r>
            <a:rPr lang="ru-RU" dirty="0" smtClean="0"/>
            <a:t>Позволяют посмотреть «перенос» предметных способов</a:t>
          </a:r>
          <a:endParaRPr lang="ru-RU" dirty="0"/>
        </a:p>
      </dgm:t>
    </dgm:pt>
    <dgm:pt modelId="{308D2427-400D-49F4-AB70-1BFD31D0C9B7}" type="parTrans" cxnId="{EDD44F15-59BB-4D61-BFAC-3D7F5290C47E}">
      <dgm:prSet/>
      <dgm:spPr/>
      <dgm:t>
        <a:bodyPr/>
        <a:lstStyle/>
        <a:p>
          <a:endParaRPr lang="ru-RU"/>
        </a:p>
      </dgm:t>
    </dgm:pt>
    <dgm:pt modelId="{B7E52709-755B-4088-AE7D-5F528455F00A}" type="sibTrans" cxnId="{EDD44F15-59BB-4D61-BFAC-3D7F5290C47E}">
      <dgm:prSet/>
      <dgm:spPr/>
      <dgm:t>
        <a:bodyPr/>
        <a:lstStyle/>
        <a:p>
          <a:endParaRPr lang="ru-RU"/>
        </a:p>
      </dgm:t>
    </dgm:pt>
    <dgm:pt modelId="{5C22E3D3-3406-4AF6-BC70-C1F724D3EAF0}">
      <dgm:prSet phldrT="[Текст]" custT="1"/>
      <dgm:spPr/>
      <dgm:t>
        <a:bodyPr/>
        <a:lstStyle/>
        <a:p>
          <a:r>
            <a:rPr lang="ru-RU" sz="1800" dirty="0" smtClean="0"/>
            <a:t>Дают возможность понаблюдать и оценить групповую работу</a:t>
          </a:r>
          <a:endParaRPr lang="ru-RU" sz="1800" dirty="0"/>
        </a:p>
      </dgm:t>
    </dgm:pt>
    <dgm:pt modelId="{26916AF6-D4EA-486F-A0FE-7886ECE8AD82}" type="parTrans" cxnId="{84A90B9F-0094-490B-8312-E13CFCD2C31F}">
      <dgm:prSet/>
      <dgm:spPr/>
      <dgm:t>
        <a:bodyPr/>
        <a:lstStyle/>
        <a:p>
          <a:endParaRPr lang="ru-RU"/>
        </a:p>
      </dgm:t>
    </dgm:pt>
    <dgm:pt modelId="{56F5E183-12F2-45B0-8FD2-1F8ACB067E77}" type="sibTrans" cxnId="{84A90B9F-0094-490B-8312-E13CFCD2C31F}">
      <dgm:prSet/>
      <dgm:spPr/>
      <dgm:t>
        <a:bodyPr/>
        <a:lstStyle/>
        <a:p>
          <a:endParaRPr lang="ru-RU"/>
        </a:p>
      </dgm:t>
    </dgm:pt>
    <dgm:pt modelId="{4BC28D7F-3E9C-4E21-B83A-D60623AB3BBA}" type="pres">
      <dgm:prSet presAssocID="{655AEC87-795F-435F-A503-2EC66FB7721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2F0FCD6-C95E-4516-A1DC-E929AA450639}" type="pres">
      <dgm:prSet presAssocID="{38CE85E9-24BE-4553-9582-95909FC9BC2B}" presName="centerShape" presStyleLbl="node0" presStyleIdx="0" presStyleCnt="1"/>
      <dgm:spPr/>
      <dgm:t>
        <a:bodyPr/>
        <a:lstStyle/>
        <a:p>
          <a:endParaRPr lang="ru-RU"/>
        </a:p>
      </dgm:t>
    </dgm:pt>
    <dgm:pt modelId="{FEAD8A8B-DC58-41E8-9346-7CBA07C349E6}" type="pres">
      <dgm:prSet presAssocID="{70B217CB-FD44-49D7-AA62-5E3C931445D5}" presName="Name9" presStyleLbl="parChTrans1D2" presStyleIdx="0" presStyleCnt="4"/>
      <dgm:spPr/>
      <dgm:t>
        <a:bodyPr/>
        <a:lstStyle/>
        <a:p>
          <a:endParaRPr lang="ru-RU"/>
        </a:p>
      </dgm:t>
    </dgm:pt>
    <dgm:pt modelId="{58784643-851F-4C9F-B2AF-C815886D298D}" type="pres">
      <dgm:prSet presAssocID="{70B217CB-FD44-49D7-AA62-5E3C931445D5}" presName="connTx" presStyleLbl="parChTrans1D2" presStyleIdx="0" presStyleCnt="4"/>
      <dgm:spPr/>
      <dgm:t>
        <a:bodyPr/>
        <a:lstStyle/>
        <a:p>
          <a:endParaRPr lang="ru-RU"/>
        </a:p>
      </dgm:t>
    </dgm:pt>
    <dgm:pt modelId="{0EF46ACF-3447-4AAE-82D1-0047AF975415}" type="pres">
      <dgm:prSet presAssocID="{6B32E0A5-02A3-4A37-925C-F5614B6A7BC8}" presName="node" presStyleLbl="node1" presStyleIdx="0" presStyleCnt="4" custScaleX="2562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A0B39E-CD1E-43CD-BB6D-218BF5F361E0}" type="pres">
      <dgm:prSet presAssocID="{0E03EB87-E2F6-4E3F-879D-06B5584B8219}" presName="Name9" presStyleLbl="parChTrans1D2" presStyleIdx="1" presStyleCnt="4"/>
      <dgm:spPr/>
      <dgm:t>
        <a:bodyPr/>
        <a:lstStyle/>
        <a:p>
          <a:endParaRPr lang="ru-RU"/>
        </a:p>
      </dgm:t>
    </dgm:pt>
    <dgm:pt modelId="{15B5832F-462C-4D17-9EDE-5275C75A81DC}" type="pres">
      <dgm:prSet presAssocID="{0E03EB87-E2F6-4E3F-879D-06B5584B8219}" presName="connTx" presStyleLbl="parChTrans1D2" presStyleIdx="1" presStyleCnt="4"/>
      <dgm:spPr/>
      <dgm:t>
        <a:bodyPr/>
        <a:lstStyle/>
        <a:p>
          <a:endParaRPr lang="ru-RU"/>
        </a:p>
      </dgm:t>
    </dgm:pt>
    <dgm:pt modelId="{F177BC48-CACB-47D4-A51D-5E8C5F3668C0}" type="pres">
      <dgm:prSet presAssocID="{C984A8C2-0C2E-40BD-B24E-44FA4EA6F6F4}" presName="node" presStyleLbl="node1" presStyleIdx="1" presStyleCnt="4" custScaleX="211697" custRadScaleRad="164922" custRadScaleInc="-4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221F05-DD46-46D7-A5EA-628A9AA95645}" type="pres">
      <dgm:prSet presAssocID="{308D2427-400D-49F4-AB70-1BFD31D0C9B7}" presName="Name9" presStyleLbl="parChTrans1D2" presStyleIdx="2" presStyleCnt="4"/>
      <dgm:spPr/>
      <dgm:t>
        <a:bodyPr/>
        <a:lstStyle/>
        <a:p>
          <a:endParaRPr lang="ru-RU"/>
        </a:p>
      </dgm:t>
    </dgm:pt>
    <dgm:pt modelId="{D9A6A525-DC2A-4658-8F9B-79567C402646}" type="pres">
      <dgm:prSet presAssocID="{308D2427-400D-49F4-AB70-1BFD31D0C9B7}" presName="connTx" presStyleLbl="parChTrans1D2" presStyleIdx="2" presStyleCnt="4"/>
      <dgm:spPr/>
      <dgm:t>
        <a:bodyPr/>
        <a:lstStyle/>
        <a:p>
          <a:endParaRPr lang="ru-RU"/>
        </a:p>
      </dgm:t>
    </dgm:pt>
    <dgm:pt modelId="{02C8FD88-4E60-436A-9B71-8FF5D540C08F}" type="pres">
      <dgm:prSet presAssocID="{E7B06A79-82BB-416A-8290-56E699399AA3}" presName="node" presStyleLbl="node1" presStyleIdx="2" presStyleCnt="4" custScaleX="3525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9BB16C-1D6F-4BD8-90A7-932243CB0B1B}" type="pres">
      <dgm:prSet presAssocID="{26916AF6-D4EA-486F-A0FE-7886ECE8AD82}" presName="Name9" presStyleLbl="parChTrans1D2" presStyleIdx="3" presStyleCnt="4"/>
      <dgm:spPr/>
      <dgm:t>
        <a:bodyPr/>
        <a:lstStyle/>
        <a:p>
          <a:endParaRPr lang="ru-RU"/>
        </a:p>
      </dgm:t>
    </dgm:pt>
    <dgm:pt modelId="{987C8D3E-949B-48FE-B3CF-4BD258EA5C05}" type="pres">
      <dgm:prSet presAssocID="{26916AF6-D4EA-486F-A0FE-7886ECE8AD82}" presName="connTx" presStyleLbl="parChTrans1D2" presStyleIdx="3" presStyleCnt="4"/>
      <dgm:spPr/>
      <dgm:t>
        <a:bodyPr/>
        <a:lstStyle/>
        <a:p>
          <a:endParaRPr lang="ru-RU"/>
        </a:p>
      </dgm:t>
    </dgm:pt>
    <dgm:pt modelId="{DDA9ADF4-DC4A-4A71-B804-18A54531E75B}" type="pres">
      <dgm:prSet presAssocID="{5C22E3D3-3406-4AF6-BC70-C1F724D3EAF0}" presName="node" presStyleLbl="node1" presStyleIdx="3" presStyleCnt="4" custScaleX="304211" custRadScaleRad="175538" custRadScaleInc="-33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D81C114-8473-4E36-AAD3-2A3EFD44E899}" type="presOf" srcId="{26916AF6-D4EA-486F-A0FE-7886ECE8AD82}" destId="{987C8D3E-949B-48FE-B3CF-4BD258EA5C05}" srcOrd="1" destOrd="0" presId="urn:microsoft.com/office/officeart/2005/8/layout/radial1"/>
    <dgm:cxn modelId="{A9E02692-A3B8-4F21-86E2-79541465914F}" type="presOf" srcId="{E7B06A79-82BB-416A-8290-56E699399AA3}" destId="{02C8FD88-4E60-436A-9B71-8FF5D540C08F}" srcOrd="0" destOrd="0" presId="urn:microsoft.com/office/officeart/2005/8/layout/radial1"/>
    <dgm:cxn modelId="{EDD44F15-59BB-4D61-BFAC-3D7F5290C47E}" srcId="{38CE85E9-24BE-4553-9582-95909FC9BC2B}" destId="{E7B06A79-82BB-416A-8290-56E699399AA3}" srcOrd="2" destOrd="0" parTransId="{308D2427-400D-49F4-AB70-1BFD31D0C9B7}" sibTransId="{B7E52709-755B-4088-AE7D-5F528455F00A}"/>
    <dgm:cxn modelId="{EEB5FF81-50A5-478D-B271-F485EAC995ED}" srcId="{38CE85E9-24BE-4553-9582-95909FC9BC2B}" destId="{6B32E0A5-02A3-4A37-925C-F5614B6A7BC8}" srcOrd="0" destOrd="0" parTransId="{70B217CB-FD44-49D7-AA62-5E3C931445D5}" sibTransId="{399B3DA9-A948-4562-A1FA-2A538E500FDA}"/>
    <dgm:cxn modelId="{5B66D5AF-C2FF-4A1C-9EED-B72D686DD432}" type="presOf" srcId="{6B32E0A5-02A3-4A37-925C-F5614B6A7BC8}" destId="{0EF46ACF-3447-4AAE-82D1-0047AF975415}" srcOrd="0" destOrd="0" presId="urn:microsoft.com/office/officeart/2005/8/layout/radial1"/>
    <dgm:cxn modelId="{8F47C408-F815-4D10-9BF1-20E119550529}" srcId="{38CE85E9-24BE-4553-9582-95909FC9BC2B}" destId="{C984A8C2-0C2E-40BD-B24E-44FA4EA6F6F4}" srcOrd="1" destOrd="0" parTransId="{0E03EB87-E2F6-4E3F-879D-06B5584B8219}" sibTransId="{0C21CD64-C4ED-4C43-B5EA-8045313624C7}"/>
    <dgm:cxn modelId="{053360BF-E1F9-47F4-AB09-FEA10618AFE9}" type="presOf" srcId="{70B217CB-FD44-49D7-AA62-5E3C931445D5}" destId="{58784643-851F-4C9F-B2AF-C815886D298D}" srcOrd="1" destOrd="0" presId="urn:microsoft.com/office/officeart/2005/8/layout/radial1"/>
    <dgm:cxn modelId="{4E7F2203-AC9E-4EB6-8BD1-9413D7D06CD1}" type="presOf" srcId="{0E03EB87-E2F6-4E3F-879D-06B5584B8219}" destId="{15B5832F-462C-4D17-9EDE-5275C75A81DC}" srcOrd="1" destOrd="0" presId="urn:microsoft.com/office/officeart/2005/8/layout/radial1"/>
    <dgm:cxn modelId="{3E3F6FCE-60AE-49D0-8CAC-93066E06AB0E}" srcId="{655AEC87-795F-435F-A503-2EC66FB7721D}" destId="{38CE85E9-24BE-4553-9582-95909FC9BC2B}" srcOrd="0" destOrd="0" parTransId="{3CE5500B-12CB-4A39-A603-BBD68FABB227}" sibTransId="{0EBA60C5-19FE-4782-86DD-B461E90BFB5C}"/>
    <dgm:cxn modelId="{72B6F38E-B4C6-47C5-8006-1FBC8ED3C55B}" type="presOf" srcId="{308D2427-400D-49F4-AB70-1BFD31D0C9B7}" destId="{D9A6A525-DC2A-4658-8F9B-79567C402646}" srcOrd="1" destOrd="0" presId="urn:microsoft.com/office/officeart/2005/8/layout/radial1"/>
    <dgm:cxn modelId="{47B8EF1E-6020-48A5-8990-47AECC9D8D16}" type="presOf" srcId="{0E03EB87-E2F6-4E3F-879D-06B5584B8219}" destId="{BBA0B39E-CD1E-43CD-BB6D-218BF5F361E0}" srcOrd="0" destOrd="0" presId="urn:microsoft.com/office/officeart/2005/8/layout/radial1"/>
    <dgm:cxn modelId="{98082689-72B4-488F-84A6-6676D4F88C1A}" type="presOf" srcId="{655AEC87-795F-435F-A503-2EC66FB7721D}" destId="{4BC28D7F-3E9C-4E21-B83A-D60623AB3BBA}" srcOrd="0" destOrd="0" presId="urn:microsoft.com/office/officeart/2005/8/layout/radial1"/>
    <dgm:cxn modelId="{E878FC3D-A854-4152-9FDE-8E8DB3A97CBA}" type="presOf" srcId="{70B217CB-FD44-49D7-AA62-5E3C931445D5}" destId="{FEAD8A8B-DC58-41E8-9346-7CBA07C349E6}" srcOrd="0" destOrd="0" presId="urn:microsoft.com/office/officeart/2005/8/layout/radial1"/>
    <dgm:cxn modelId="{B471C4A6-7574-4B89-A347-732973505F64}" type="presOf" srcId="{5C22E3D3-3406-4AF6-BC70-C1F724D3EAF0}" destId="{DDA9ADF4-DC4A-4A71-B804-18A54531E75B}" srcOrd="0" destOrd="0" presId="urn:microsoft.com/office/officeart/2005/8/layout/radial1"/>
    <dgm:cxn modelId="{84A90B9F-0094-490B-8312-E13CFCD2C31F}" srcId="{38CE85E9-24BE-4553-9582-95909FC9BC2B}" destId="{5C22E3D3-3406-4AF6-BC70-C1F724D3EAF0}" srcOrd="3" destOrd="0" parTransId="{26916AF6-D4EA-486F-A0FE-7886ECE8AD82}" sibTransId="{56F5E183-12F2-45B0-8FD2-1F8ACB067E77}"/>
    <dgm:cxn modelId="{D85E43F0-235E-46C7-AB24-F1E3010FEB80}" type="presOf" srcId="{26916AF6-D4EA-486F-A0FE-7886ECE8AD82}" destId="{169BB16C-1D6F-4BD8-90A7-932243CB0B1B}" srcOrd="0" destOrd="0" presId="urn:microsoft.com/office/officeart/2005/8/layout/radial1"/>
    <dgm:cxn modelId="{EFE78B28-95CE-472B-A9CE-9E97D8DA83E5}" type="presOf" srcId="{38CE85E9-24BE-4553-9582-95909FC9BC2B}" destId="{02F0FCD6-C95E-4516-A1DC-E929AA450639}" srcOrd="0" destOrd="0" presId="urn:microsoft.com/office/officeart/2005/8/layout/radial1"/>
    <dgm:cxn modelId="{8F249221-851C-4383-831F-C835A15A72E1}" type="presOf" srcId="{308D2427-400D-49F4-AB70-1BFD31D0C9B7}" destId="{A0221F05-DD46-46D7-A5EA-628A9AA95645}" srcOrd="0" destOrd="0" presId="urn:microsoft.com/office/officeart/2005/8/layout/radial1"/>
    <dgm:cxn modelId="{4A7179C3-C2A9-46B3-A270-EF60FA631A62}" type="presOf" srcId="{C984A8C2-0C2E-40BD-B24E-44FA4EA6F6F4}" destId="{F177BC48-CACB-47D4-A51D-5E8C5F3668C0}" srcOrd="0" destOrd="0" presId="urn:microsoft.com/office/officeart/2005/8/layout/radial1"/>
    <dgm:cxn modelId="{DCDE86D3-F119-452C-8F42-9BD4D8E5B240}" type="presParOf" srcId="{4BC28D7F-3E9C-4E21-B83A-D60623AB3BBA}" destId="{02F0FCD6-C95E-4516-A1DC-E929AA450639}" srcOrd="0" destOrd="0" presId="urn:microsoft.com/office/officeart/2005/8/layout/radial1"/>
    <dgm:cxn modelId="{0BFA5314-E993-40A5-983F-6A8C33A054AE}" type="presParOf" srcId="{4BC28D7F-3E9C-4E21-B83A-D60623AB3BBA}" destId="{FEAD8A8B-DC58-41E8-9346-7CBA07C349E6}" srcOrd="1" destOrd="0" presId="urn:microsoft.com/office/officeart/2005/8/layout/radial1"/>
    <dgm:cxn modelId="{22687EDE-4D1B-4080-9B09-F222CC04C504}" type="presParOf" srcId="{FEAD8A8B-DC58-41E8-9346-7CBA07C349E6}" destId="{58784643-851F-4C9F-B2AF-C815886D298D}" srcOrd="0" destOrd="0" presId="urn:microsoft.com/office/officeart/2005/8/layout/radial1"/>
    <dgm:cxn modelId="{56B54065-D65E-45B1-8428-F037BC97225F}" type="presParOf" srcId="{4BC28D7F-3E9C-4E21-B83A-D60623AB3BBA}" destId="{0EF46ACF-3447-4AAE-82D1-0047AF975415}" srcOrd="2" destOrd="0" presId="urn:microsoft.com/office/officeart/2005/8/layout/radial1"/>
    <dgm:cxn modelId="{39B75305-E8AC-49BA-90E6-43EE4A745BFF}" type="presParOf" srcId="{4BC28D7F-3E9C-4E21-B83A-D60623AB3BBA}" destId="{BBA0B39E-CD1E-43CD-BB6D-218BF5F361E0}" srcOrd="3" destOrd="0" presId="urn:microsoft.com/office/officeart/2005/8/layout/radial1"/>
    <dgm:cxn modelId="{679DA12E-6E0D-4B72-A6FF-4EB5EE20F2D4}" type="presParOf" srcId="{BBA0B39E-CD1E-43CD-BB6D-218BF5F361E0}" destId="{15B5832F-462C-4D17-9EDE-5275C75A81DC}" srcOrd="0" destOrd="0" presId="urn:microsoft.com/office/officeart/2005/8/layout/radial1"/>
    <dgm:cxn modelId="{C508255F-D18D-480C-8438-1B778546DA70}" type="presParOf" srcId="{4BC28D7F-3E9C-4E21-B83A-D60623AB3BBA}" destId="{F177BC48-CACB-47D4-A51D-5E8C5F3668C0}" srcOrd="4" destOrd="0" presId="urn:microsoft.com/office/officeart/2005/8/layout/radial1"/>
    <dgm:cxn modelId="{B7F690C2-665D-4BED-9429-46025F712F3A}" type="presParOf" srcId="{4BC28D7F-3E9C-4E21-B83A-D60623AB3BBA}" destId="{A0221F05-DD46-46D7-A5EA-628A9AA95645}" srcOrd="5" destOrd="0" presId="urn:microsoft.com/office/officeart/2005/8/layout/radial1"/>
    <dgm:cxn modelId="{10D66C12-1907-4260-81E2-4459C47858BF}" type="presParOf" srcId="{A0221F05-DD46-46D7-A5EA-628A9AA95645}" destId="{D9A6A525-DC2A-4658-8F9B-79567C402646}" srcOrd="0" destOrd="0" presId="urn:microsoft.com/office/officeart/2005/8/layout/radial1"/>
    <dgm:cxn modelId="{42B1E08C-F33A-4CC5-980A-2A769F535592}" type="presParOf" srcId="{4BC28D7F-3E9C-4E21-B83A-D60623AB3BBA}" destId="{02C8FD88-4E60-436A-9B71-8FF5D540C08F}" srcOrd="6" destOrd="0" presId="urn:microsoft.com/office/officeart/2005/8/layout/radial1"/>
    <dgm:cxn modelId="{F1B48478-B7DA-4319-A929-B277B637045B}" type="presParOf" srcId="{4BC28D7F-3E9C-4E21-B83A-D60623AB3BBA}" destId="{169BB16C-1D6F-4BD8-90A7-932243CB0B1B}" srcOrd="7" destOrd="0" presId="urn:microsoft.com/office/officeart/2005/8/layout/radial1"/>
    <dgm:cxn modelId="{FF1E1FE2-5B3B-413A-B1ED-183C5A723E82}" type="presParOf" srcId="{169BB16C-1D6F-4BD8-90A7-932243CB0B1B}" destId="{987C8D3E-949B-48FE-B3CF-4BD258EA5C05}" srcOrd="0" destOrd="0" presId="urn:microsoft.com/office/officeart/2005/8/layout/radial1"/>
    <dgm:cxn modelId="{85D6BC08-9A17-47D5-98A5-2586B17D1940}" type="presParOf" srcId="{4BC28D7F-3E9C-4E21-B83A-D60623AB3BBA}" destId="{DDA9ADF4-DC4A-4A71-B804-18A54531E75B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F0FCD6-C95E-4516-A1DC-E929AA450639}">
      <dsp:nvSpPr>
        <dsp:cNvPr id="0" name=""/>
        <dsp:cNvSpPr/>
      </dsp:nvSpPr>
      <dsp:spPr>
        <a:xfrm>
          <a:off x="3586572" y="1405244"/>
          <a:ext cx="1067774" cy="10677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/>
            <a:t>ПЗ</a:t>
          </a:r>
          <a:endParaRPr lang="ru-RU" sz="4400" kern="1200" dirty="0"/>
        </a:p>
      </dsp:txBody>
      <dsp:txXfrm>
        <a:off x="3742944" y="1561616"/>
        <a:ext cx="755030" cy="755030"/>
      </dsp:txXfrm>
    </dsp:sp>
    <dsp:sp modelId="{FEAD8A8B-DC58-41E8-9346-7CBA07C349E6}">
      <dsp:nvSpPr>
        <dsp:cNvPr id="0" name=""/>
        <dsp:cNvSpPr/>
      </dsp:nvSpPr>
      <dsp:spPr>
        <a:xfrm rot="16200000">
          <a:off x="3959319" y="1231698"/>
          <a:ext cx="322281" cy="24809"/>
        </a:xfrm>
        <a:custGeom>
          <a:avLst/>
          <a:gdLst/>
          <a:ahLst/>
          <a:cxnLst/>
          <a:rect l="0" t="0" r="0" b="0"/>
          <a:pathLst>
            <a:path>
              <a:moveTo>
                <a:pt x="0" y="12404"/>
              </a:moveTo>
              <a:lnTo>
                <a:pt x="322281" y="1240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112403" y="1236046"/>
        <a:ext cx="16114" cy="16114"/>
      </dsp:txXfrm>
    </dsp:sp>
    <dsp:sp modelId="{0EF46ACF-3447-4AAE-82D1-0047AF975415}">
      <dsp:nvSpPr>
        <dsp:cNvPr id="0" name=""/>
        <dsp:cNvSpPr/>
      </dsp:nvSpPr>
      <dsp:spPr>
        <a:xfrm>
          <a:off x="2752309" y="15188"/>
          <a:ext cx="2736300" cy="10677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Учат проектировать</a:t>
          </a:r>
          <a:endParaRPr lang="ru-RU" sz="2000" kern="1200" dirty="0"/>
        </a:p>
      </dsp:txBody>
      <dsp:txXfrm>
        <a:off x="3153031" y="171560"/>
        <a:ext cx="1934856" cy="755030"/>
      </dsp:txXfrm>
    </dsp:sp>
    <dsp:sp modelId="{BBA0B39E-CD1E-43CD-BB6D-218BF5F361E0}">
      <dsp:nvSpPr>
        <dsp:cNvPr id="0" name=""/>
        <dsp:cNvSpPr/>
      </dsp:nvSpPr>
      <dsp:spPr>
        <a:xfrm rot="21587823">
          <a:off x="4654342" y="1923722"/>
          <a:ext cx="628421" cy="24809"/>
        </a:xfrm>
        <a:custGeom>
          <a:avLst/>
          <a:gdLst/>
          <a:ahLst/>
          <a:cxnLst/>
          <a:rect l="0" t="0" r="0" b="0"/>
          <a:pathLst>
            <a:path>
              <a:moveTo>
                <a:pt x="0" y="12404"/>
              </a:moveTo>
              <a:lnTo>
                <a:pt x="628421" y="1240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952842" y="1920416"/>
        <a:ext cx="31421" cy="31421"/>
      </dsp:txXfrm>
    </dsp:sp>
    <dsp:sp modelId="{F177BC48-CACB-47D4-A51D-5E8C5F3668C0}">
      <dsp:nvSpPr>
        <dsp:cNvPr id="0" name=""/>
        <dsp:cNvSpPr/>
      </dsp:nvSpPr>
      <dsp:spPr>
        <a:xfrm>
          <a:off x="5282730" y="1397123"/>
          <a:ext cx="2260447" cy="10677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Возможность сотрудничать</a:t>
          </a:r>
          <a:endParaRPr lang="ru-RU" sz="2000" kern="1200" dirty="0"/>
        </a:p>
      </dsp:txBody>
      <dsp:txXfrm>
        <a:off x="5613765" y="1553495"/>
        <a:ext cx="1598377" cy="755030"/>
      </dsp:txXfrm>
    </dsp:sp>
    <dsp:sp modelId="{A0221F05-DD46-46D7-A5EA-628A9AA95645}">
      <dsp:nvSpPr>
        <dsp:cNvPr id="0" name=""/>
        <dsp:cNvSpPr/>
      </dsp:nvSpPr>
      <dsp:spPr>
        <a:xfrm rot="5400000">
          <a:off x="3959319" y="2621754"/>
          <a:ext cx="322281" cy="24809"/>
        </a:xfrm>
        <a:custGeom>
          <a:avLst/>
          <a:gdLst/>
          <a:ahLst/>
          <a:cxnLst/>
          <a:rect l="0" t="0" r="0" b="0"/>
          <a:pathLst>
            <a:path>
              <a:moveTo>
                <a:pt x="0" y="12404"/>
              </a:moveTo>
              <a:lnTo>
                <a:pt x="322281" y="1240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112403" y="2626102"/>
        <a:ext cx="16114" cy="16114"/>
      </dsp:txXfrm>
    </dsp:sp>
    <dsp:sp modelId="{02C8FD88-4E60-436A-9B71-8FF5D540C08F}">
      <dsp:nvSpPr>
        <dsp:cNvPr id="0" name=""/>
        <dsp:cNvSpPr/>
      </dsp:nvSpPr>
      <dsp:spPr>
        <a:xfrm>
          <a:off x="2238112" y="2795299"/>
          <a:ext cx="3764695" cy="10677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Позволяют посмотреть «перенос» предметных способов</a:t>
          </a:r>
          <a:endParaRPr lang="ru-RU" sz="1700" kern="1200" dirty="0"/>
        </a:p>
      </dsp:txBody>
      <dsp:txXfrm>
        <a:off x="2789439" y="2951671"/>
        <a:ext cx="2662041" cy="755030"/>
      </dsp:txXfrm>
    </dsp:sp>
    <dsp:sp modelId="{169BB16C-1D6F-4BD8-90A7-932243CB0B1B}">
      <dsp:nvSpPr>
        <dsp:cNvPr id="0" name=""/>
        <dsp:cNvSpPr/>
      </dsp:nvSpPr>
      <dsp:spPr>
        <a:xfrm rot="10709982">
          <a:off x="3300184" y="1944457"/>
          <a:ext cx="286620" cy="24809"/>
        </a:xfrm>
        <a:custGeom>
          <a:avLst/>
          <a:gdLst/>
          <a:ahLst/>
          <a:cxnLst/>
          <a:rect l="0" t="0" r="0" b="0"/>
          <a:pathLst>
            <a:path>
              <a:moveTo>
                <a:pt x="0" y="12404"/>
              </a:moveTo>
              <a:lnTo>
                <a:pt x="286620" y="1240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436329" y="1949696"/>
        <a:ext cx="14331" cy="14331"/>
      </dsp:txXfrm>
    </dsp:sp>
    <dsp:sp modelId="{DDA9ADF4-DC4A-4A71-B804-18A54531E75B}">
      <dsp:nvSpPr>
        <dsp:cNvPr id="0" name=""/>
        <dsp:cNvSpPr/>
      </dsp:nvSpPr>
      <dsp:spPr>
        <a:xfrm>
          <a:off x="57076" y="1469130"/>
          <a:ext cx="3248288" cy="10677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Дают возможность понаблюдать и оценить групповую работу</a:t>
          </a:r>
          <a:endParaRPr lang="ru-RU" sz="1800" kern="1200" dirty="0"/>
        </a:p>
      </dsp:txBody>
      <dsp:txXfrm>
        <a:off x="532777" y="1625502"/>
        <a:ext cx="2296886" cy="7550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E97041-2EA8-4144-BDBD-BABDADF74E36}" type="datetimeFigureOut">
              <a:rPr lang="ru-RU" smtClean="0"/>
              <a:t>29.12.2016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9904D4-CCA9-461D-9B7C-039B801186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2991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9904D4-CCA9-461D-9B7C-039B801186AB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6212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C00624B-B84C-4E4F-BEED-C723A456C084}" type="datetimeFigureOut">
              <a:rPr lang="ru-RU" smtClean="0"/>
              <a:t>29.12.2016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E287B1D-5B24-4391-8DCB-F488DBE4E9E9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0624B-B84C-4E4F-BEED-C723A456C084}" type="datetimeFigureOut">
              <a:rPr lang="ru-RU" smtClean="0"/>
              <a:t>29.12.2016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87B1D-5B24-4391-8DCB-F488DBE4E9E9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0624B-B84C-4E4F-BEED-C723A456C084}" type="datetimeFigureOut">
              <a:rPr lang="ru-RU" smtClean="0"/>
              <a:t>29.12.2016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87B1D-5B24-4391-8DCB-F488DBE4E9E9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0624B-B84C-4E4F-BEED-C723A456C084}" type="datetimeFigureOut">
              <a:rPr lang="ru-RU" smtClean="0"/>
              <a:t>29.12.2016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87B1D-5B24-4391-8DCB-F488DBE4E9E9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0624B-B84C-4E4F-BEED-C723A456C084}" type="datetimeFigureOut">
              <a:rPr lang="ru-RU" smtClean="0"/>
              <a:t>29.12.2016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87B1D-5B24-4391-8DCB-F488DBE4E9E9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0624B-B84C-4E4F-BEED-C723A456C084}" type="datetimeFigureOut">
              <a:rPr lang="ru-RU" smtClean="0"/>
              <a:t>29.12.2016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87B1D-5B24-4391-8DCB-F488DBE4E9E9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0624B-B84C-4E4F-BEED-C723A456C084}" type="datetimeFigureOut">
              <a:rPr lang="ru-RU" smtClean="0"/>
              <a:t>29.12.2016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87B1D-5B24-4391-8DCB-F488DBE4E9E9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0624B-B84C-4E4F-BEED-C723A456C084}" type="datetimeFigureOut">
              <a:rPr lang="ru-RU" smtClean="0"/>
              <a:t>29.12.2016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87B1D-5B24-4391-8DCB-F488DBE4E9E9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0624B-B84C-4E4F-BEED-C723A456C084}" type="datetimeFigureOut">
              <a:rPr lang="ru-RU" smtClean="0"/>
              <a:t>29.12.2016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87B1D-5B24-4391-8DCB-F488DBE4E9E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0624B-B84C-4E4F-BEED-C723A456C084}" type="datetimeFigureOut">
              <a:rPr lang="ru-RU" smtClean="0"/>
              <a:t>29.12.2016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87B1D-5B24-4391-8DCB-F488DBE4E9E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0624B-B84C-4E4F-BEED-C723A456C084}" type="datetimeFigureOut">
              <a:rPr lang="ru-RU" smtClean="0"/>
              <a:t>29.12.2016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87B1D-5B24-4391-8DCB-F488DBE4E9E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C00624B-B84C-4E4F-BEED-C723A456C084}" type="datetimeFigureOut">
              <a:rPr lang="ru-RU" smtClean="0"/>
              <a:t>29.12.2016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E287B1D-5B24-4391-8DCB-F488DBE4E9E9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C00624B-B84C-4E4F-BEED-C723A456C084}" type="datetimeFigureOut">
              <a:rPr lang="ru-RU" smtClean="0"/>
              <a:t>29.12.2016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E287B1D-5B24-4391-8DCB-F488DBE4E9E9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o-didactica.ru/%D0%9C%D0%9A/" TargetMode="External"/><Relationship Id="rId2" Type="http://schemas.openxmlformats.org/officeDocument/2006/relationships/hyperlink" Target="http://kimc.ms/doc/metodicheskie-sborniki/&#1089;&#1073;&#1086;&#1088;&#1085;&#1080;&#1082;%20&#1060;&#1043;&#1054;&#1057;%20&#1053;&#1054;&#1054;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enobr.ru/article/1441-4-apre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/>
              <a:t>Система оценивания уровня </a:t>
            </a:r>
            <a:r>
              <a:rPr lang="ru-RU" sz="4000" b="1" dirty="0" err="1" smtClean="0"/>
              <a:t>сформированности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метапредметных</a:t>
            </a:r>
            <a:r>
              <a:rPr lang="ru-RU" sz="4000" b="1" dirty="0" smtClean="0"/>
              <a:t> результатов освоения ФГОС НОО: управленческий аспект</a:t>
            </a:r>
            <a:endParaRPr lang="ru-RU" sz="40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i="1" dirty="0" smtClean="0">
                <a:solidFill>
                  <a:schemeClr val="tx1"/>
                </a:solidFill>
              </a:rPr>
              <a:t>МБОУ Гимназия № 7</a:t>
            </a:r>
            <a:endParaRPr lang="ru-RU" sz="36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10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Проектные задачи-1,3 четверти;</a:t>
            </a:r>
          </a:p>
          <a:p>
            <a:r>
              <a:rPr lang="ru-RU" dirty="0" smtClean="0"/>
              <a:t>Исследовательские задачи -2,4 четверти;</a:t>
            </a:r>
          </a:p>
          <a:p>
            <a:r>
              <a:rPr lang="ru-RU" dirty="0" smtClean="0"/>
              <a:t>Дневники достижений, портфолио( регулярно в течение учебного года);</a:t>
            </a:r>
          </a:p>
          <a:p>
            <a:r>
              <a:rPr lang="ru-RU" dirty="0" smtClean="0"/>
              <a:t>Комплексная работа с текстом (2, 4 четверть).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570156"/>
            <a:ext cx="7617169" cy="1202660"/>
          </a:xfrm>
        </p:spPr>
        <p:txBody>
          <a:bodyPr/>
          <a:lstStyle/>
          <a:p>
            <a:r>
              <a:rPr lang="ru-RU" sz="3200" b="1" i="1" dirty="0" smtClean="0"/>
              <a:t> Частота применения инструментов оценивания уровней </a:t>
            </a:r>
            <a:r>
              <a:rPr lang="ru-RU" sz="3200" b="1" i="1" dirty="0" err="1" smtClean="0"/>
              <a:t>сформированости</a:t>
            </a:r>
            <a:r>
              <a:rPr lang="ru-RU" sz="3200" b="1" i="1" dirty="0" smtClean="0"/>
              <a:t> УУД</a:t>
            </a:r>
            <a:endParaRPr lang="ru-RU" sz="3200" b="1" i="1" dirty="0"/>
          </a:p>
        </p:txBody>
      </p:sp>
    </p:spTree>
    <p:extLst>
      <p:ext uri="{BB962C8B-B14F-4D97-AF65-F5344CB8AC3E}">
        <p14:creationId xmlns:p14="http://schemas.microsoft.com/office/powerpoint/2010/main" val="327440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2" name="Прямая соединительная линия 81"/>
          <p:cNvCxnSpPr/>
          <p:nvPr/>
        </p:nvCxnSpPr>
        <p:spPr>
          <a:xfrm flipV="1">
            <a:off x="4355976" y="5220677"/>
            <a:ext cx="0" cy="87118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>
            <a:off x="5964384" y="5387759"/>
            <a:ext cx="328473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>
            <a:off x="2469504" y="5424975"/>
            <a:ext cx="466494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95536" y="260648"/>
            <a:ext cx="8568952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prstClr val="black"/>
                </a:solidFill>
              </a:rPr>
              <a:t>Система управленческий мероприятий, принимаемых по итогам </a:t>
            </a:r>
            <a:r>
              <a:rPr lang="ru-RU" sz="2000" b="1" dirty="0" err="1" smtClean="0">
                <a:solidFill>
                  <a:prstClr val="black"/>
                </a:solidFill>
              </a:rPr>
              <a:t>внутришкольного</a:t>
            </a:r>
            <a:r>
              <a:rPr lang="ru-RU" sz="2000" b="1" dirty="0" smtClean="0">
                <a:solidFill>
                  <a:prstClr val="black"/>
                </a:solidFill>
              </a:rPr>
              <a:t> контроля </a:t>
            </a:r>
            <a:endParaRPr lang="ru-RU" sz="2000" b="1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5" y="1003792"/>
            <a:ext cx="2094631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prstClr val="black"/>
                </a:solidFill>
              </a:rPr>
              <a:t>Объекты управленческих мер</a:t>
            </a:r>
            <a:endParaRPr lang="ru-RU" sz="1400" b="1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18161" y="1019180"/>
            <a:ext cx="6246327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prstClr val="black"/>
                </a:solidFill>
              </a:rPr>
              <a:t>Содержание управленческих мер</a:t>
            </a:r>
          </a:p>
          <a:p>
            <a:pPr algn="ctr"/>
            <a:endParaRPr lang="ru-RU" sz="1200" b="1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7066" y="3439893"/>
            <a:ext cx="211310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prstClr val="black"/>
                </a:solidFill>
              </a:rPr>
              <a:t>Педагогический коллектив</a:t>
            </a:r>
            <a:endParaRPr lang="ru-RU" sz="1600" b="1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76609" y="5220105"/>
            <a:ext cx="3119421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prstClr val="black"/>
                </a:solidFill>
              </a:rPr>
              <a:t>Групповые </a:t>
            </a:r>
            <a:endParaRPr lang="ru-RU" sz="1400" b="1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89573" y="3222757"/>
            <a:ext cx="283566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prstClr val="black"/>
                </a:solidFill>
              </a:rPr>
              <a:t>Аналитические совещания, консилиумы</a:t>
            </a:r>
            <a:endParaRPr lang="ru-RU" sz="1400" b="1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49133" y="3222757"/>
            <a:ext cx="2910785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prstClr val="black"/>
                </a:solidFill>
              </a:rPr>
              <a:t>Малые педсоветы</a:t>
            </a:r>
          </a:p>
          <a:p>
            <a:pPr algn="ctr"/>
            <a:r>
              <a:rPr lang="ru-RU" sz="1400" b="1" dirty="0" smtClean="0">
                <a:solidFill>
                  <a:prstClr val="black"/>
                </a:solidFill>
              </a:rPr>
              <a:t> 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84931" y="3805563"/>
            <a:ext cx="283566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prstClr val="black"/>
                </a:solidFill>
              </a:rPr>
              <a:t>Тематические метод. объединения</a:t>
            </a:r>
            <a:endParaRPr lang="ru-RU" sz="1400" b="1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66693" y="3805563"/>
            <a:ext cx="289779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prstClr val="black"/>
                </a:solidFill>
              </a:rPr>
              <a:t>Образование проблемно-творческих групп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84931" y="4416220"/>
            <a:ext cx="5879558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prstClr val="black"/>
                </a:solidFill>
              </a:rPr>
              <a:t>Индивидуальные</a:t>
            </a:r>
            <a:endParaRPr lang="ru-RU" sz="1400" b="1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79248" y="4776212"/>
            <a:ext cx="2929998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prstClr val="black"/>
                </a:solidFill>
              </a:rPr>
              <a:t>Персональный контроль</a:t>
            </a:r>
            <a:endParaRPr lang="ru-RU" sz="1400" b="1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28621" y="4776212"/>
            <a:ext cx="2835868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prstClr val="black"/>
                </a:solidFill>
              </a:rPr>
              <a:t>Оказание метод. помощи</a:t>
            </a:r>
            <a:endParaRPr lang="ru-RU" sz="1400" b="1" dirty="0">
              <a:solidFill>
                <a:prstClr val="black"/>
              </a:solidFill>
            </a:endParaRPr>
          </a:p>
        </p:txBody>
      </p:sp>
      <p:cxnSp>
        <p:nvCxnSpPr>
          <p:cNvPr id="17" name="Прямая соединительная линия 16"/>
          <p:cNvCxnSpPr>
            <a:stCxn id="5" idx="3"/>
          </p:cNvCxnSpPr>
          <p:nvPr/>
        </p:nvCxnSpPr>
        <p:spPr>
          <a:xfrm>
            <a:off x="2490166" y="1265402"/>
            <a:ext cx="227995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7557733" y="5527882"/>
            <a:ext cx="0" cy="89865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7" idx="3"/>
          </p:cNvCxnSpPr>
          <p:nvPr/>
        </p:nvCxnSpPr>
        <p:spPr>
          <a:xfrm flipV="1">
            <a:off x="2490166" y="3732280"/>
            <a:ext cx="283746" cy="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2761100" y="2956010"/>
            <a:ext cx="328473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>
            <a:off x="2773912" y="4539403"/>
            <a:ext cx="324173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stCxn id="43" idx="3"/>
            <a:endCxn id="51" idx="1"/>
          </p:cNvCxnSpPr>
          <p:nvPr/>
        </p:nvCxnSpPr>
        <p:spPr>
          <a:xfrm>
            <a:off x="2500878" y="2166671"/>
            <a:ext cx="222003" cy="35812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>
            <a:endCxn id="49" idx="1"/>
          </p:cNvCxnSpPr>
          <p:nvPr/>
        </p:nvCxnSpPr>
        <p:spPr>
          <a:xfrm flipV="1">
            <a:off x="2507892" y="1782689"/>
            <a:ext cx="214989" cy="38397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426857" y="5137751"/>
            <a:ext cx="2031985" cy="6155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prstClr val="black"/>
                </a:solidFill>
              </a:rPr>
              <a:t>Обучающиеся</a:t>
            </a:r>
          </a:p>
          <a:p>
            <a:pPr algn="ctr"/>
            <a:endParaRPr lang="ru-RU" dirty="0">
              <a:solidFill>
                <a:prstClr val="black"/>
              </a:solidFill>
            </a:endParaRPr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>
            <a:off x="245409" y="1199274"/>
            <a:ext cx="144760" cy="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flipV="1">
            <a:off x="245409" y="1199276"/>
            <a:ext cx="0" cy="432860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2511669" y="2166670"/>
            <a:ext cx="294143" cy="20527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H="1">
            <a:off x="2761100" y="2956010"/>
            <a:ext cx="12812" cy="161409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3096480" y="2850358"/>
            <a:ext cx="5868009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prstClr val="black"/>
                </a:solidFill>
              </a:rPr>
              <a:t>Групповые </a:t>
            </a:r>
            <a:endParaRPr lang="ru-RU" sz="1400" b="1" dirty="0">
              <a:solidFill>
                <a:prstClr val="black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122301" y="5220677"/>
            <a:ext cx="2842188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prstClr val="black"/>
                </a:solidFill>
              </a:rPr>
              <a:t>Индивидуальные</a:t>
            </a:r>
            <a:endParaRPr lang="ru-RU" sz="1400" b="1" dirty="0">
              <a:solidFill>
                <a:prstClr val="black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08072" y="5784081"/>
            <a:ext cx="3119420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prstClr val="black"/>
                </a:solidFill>
              </a:rPr>
              <a:t>Классно-обобщающий контроль</a:t>
            </a:r>
            <a:endParaRPr lang="ru-RU" sz="1400" b="1" dirty="0">
              <a:solidFill>
                <a:prstClr val="black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122301" y="5630194"/>
            <a:ext cx="2842188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prstClr val="black"/>
                </a:solidFill>
              </a:rPr>
              <a:t>ИУП</a:t>
            </a:r>
            <a:endParaRPr lang="ru-RU" sz="1400" b="1" dirty="0">
              <a:solidFill>
                <a:prstClr val="black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112225" y="6018562"/>
            <a:ext cx="2862340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prstClr val="black"/>
                </a:solidFill>
              </a:rPr>
              <a:t>Псих.-</a:t>
            </a:r>
            <a:r>
              <a:rPr lang="ru-RU" sz="1400" b="1" dirty="0" err="1" smtClean="0">
                <a:solidFill>
                  <a:prstClr val="black"/>
                </a:solidFill>
              </a:rPr>
              <a:t>пед</a:t>
            </a:r>
            <a:r>
              <a:rPr lang="ru-RU" sz="1400" b="1" dirty="0" smtClean="0">
                <a:solidFill>
                  <a:prstClr val="black"/>
                </a:solidFill>
              </a:rPr>
              <a:t>. консультирование</a:t>
            </a:r>
            <a:endParaRPr lang="ru-RU" dirty="0">
              <a:solidFill>
                <a:prstClr val="black"/>
              </a:solidFill>
            </a:endParaRPr>
          </a:p>
        </p:txBody>
      </p:sp>
      <p:cxnSp>
        <p:nvCxnSpPr>
          <p:cNvPr id="80" name="Прямая соединительная линия 79"/>
          <p:cNvCxnSpPr/>
          <p:nvPr/>
        </p:nvCxnSpPr>
        <p:spPr>
          <a:xfrm>
            <a:off x="230906" y="3720541"/>
            <a:ext cx="144760" cy="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10177" y="1858894"/>
            <a:ext cx="2090701" cy="6155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prstClr val="black"/>
                </a:solidFill>
              </a:rPr>
              <a:t>Локальные акты ОУ</a:t>
            </a:r>
          </a:p>
          <a:p>
            <a:pPr algn="ctr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722881" y="1628800"/>
            <a:ext cx="6241608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prstClr val="black"/>
                </a:solidFill>
              </a:rPr>
              <a:t>Корректировка разделов ООП НОО, ООП НОО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718161" y="2012781"/>
            <a:ext cx="6246327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prstClr val="black"/>
                </a:solidFill>
              </a:rPr>
              <a:t>Корректировка локальных актов, регламентирующих ВШК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722881" y="2370904"/>
            <a:ext cx="6241607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prstClr val="black"/>
                </a:solidFill>
              </a:rPr>
              <a:t>Внесение изменений в План</a:t>
            </a:r>
            <a:endParaRPr lang="ru-RU" dirty="0">
              <a:solidFill>
                <a:prstClr val="black"/>
              </a:solidFill>
            </a:endParaRPr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>
            <a:off x="253191" y="2123167"/>
            <a:ext cx="129196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6128621" y="6427113"/>
            <a:ext cx="2858225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prstClr val="black"/>
                </a:solidFill>
              </a:rPr>
              <a:t>Адм.-профилактическая работа</a:t>
            </a:r>
            <a:endParaRPr lang="ru-RU" dirty="0">
              <a:solidFill>
                <a:prstClr val="black"/>
              </a:solidFill>
            </a:endParaRPr>
          </a:p>
        </p:txBody>
      </p:sp>
      <p:cxnSp>
        <p:nvCxnSpPr>
          <p:cNvPr id="92" name="Прямая соединительная линия 91"/>
          <p:cNvCxnSpPr/>
          <p:nvPr/>
        </p:nvCxnSpPr>
        <p:spPr>
          <a:xfrm>
            <a:off x="220883" y="5527882"/>
            <a:ext cx="205974" cy="57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525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340768"/>
            <a:ext cx="8640959" cy="518457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1.</a:t>
            </a:r>
            <a:r>
              <a:rPr lang="ru-RU" dirty="0"/>
              <a:t> http://nsc.1september.ru/article.php?ID=200700608</a:t>
            </a:r>
          </a:p>
          <a:p>
            <a:pPr marL="0" indent="0">
              <a:buNone/>
            </a:pPr>
            <a:r>
              <a:rPr lang="ru-RU" dirty="0" smtClean="0"/>
              <a:t> «Проектная задача как </a:t>
            </a:r>
            <a:r>
              <a:rPr lang="ru-RU" dirty="0"/>
              <a:t>инструмент мониторинга способов действия школьников в нестандартной ситуации </a:t>
            </a:r>
            <a:r>
              <a:rPr lang="ru-RU" dirty="0" smtClean="0"/>
              <a:t>учения» А.Б. Воронцов</a:t>
            </a:r>
          </a:p>
          <a:p>
            <a:pPr marL="0" lvl="0" indent="0">
              <a:buNone/>
            </a:pPr>
            <a:r>
              <a:rPr lang="ru-RU" dirty="0" smtClean="0"/>
              <a:t>2.</a:t>
            </a:r>
            <a:r>
              <a:rPr lang="ru-RU" dirty="0"/>
              <a:t> Как проектировать универсальные учебные действия в начальной школе. От действия к мысли: пособие для учителя; под ред. А.Г. </a:t>
            </a:r>
            <a:r>
              <a:rPr lang="ru-RU" dirty="0" err="1"/>
              <a:t>Асмолова</a:t>
            </a:r>
            <a:r>
              <a:rPr lang="ru-RU" dirty="0"/>
              <a:t>. – М.: Просвещение, 2010</a:t>
            </a:r>
            <a:r>
              <a:rPr lang="ru-RU" dirty="0" smtClean="0"/>
              <a:t>.</a:t>
            </a:r>
          </a:p>
          <a:p>
            <a:pPr marL="0" lvl="0" indent="0">
              <a:buNone/>
            </a:pPr>
            <a:r>
              <a:rPr lang="ru-RU" dirty="0" smtClean="0"/>
              <a:t>3. А.Б. Воронцов «Как проектировать учебные задачи в начальной школе»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4. Журнал «Управление начальной школой» март,2014. Статья «</a:t>
            </a:r>
            <a:r>
              <a:rPr lang="ru-RU" dirty="0"/>
              <a:t>Проектная задача как инструмент оценивания</a:t>
            </a:r>
          </a:p>
          <a:p>
            <a:pPr marL="0" indent="0">
              <a:buNone/>
            </a:pPr>
            <a:r>
              <a:rPr lang="ru-RU" dirty="0"/>
              <a:t>универсальных учебных </a:t>
            </a:r>
            <a:r>
              <a:rPr lang="ru-RU" dirty="0" smtClean="0"/>
              <a:t>действий»</a:t>
            </a:r>
          </a:p>
          <a:p>
            <a:pPr marL="0" indent="0">
              <a:buNone/>
            </a:pPr>
            <a:r>
              <a:rPr lang="ru-RU" dirty="0" smtClean="0"/>
              <a:t>5. Журнал «Начальная школа» № 15,2008 г.</a:t>
            </a:r>
            <a:r>
              <a:rPr lang="ru-RU" b="1" dirty="0"/>
              <a:t> </a:t>
            </a:r>
            <a:r>
              <a:rPr lang="ru-RU" dirty="0" smtClean="0"/>
              <a:t>А.Б. Воронцов «Перспективные </a:t>
            </a:r>
            <a:r>
              <a:rPr lang="ru-RU" dirty="0"/>
              <a:t>направления научно-практических разработок образовательной системы Д.Б. </a:t>
            </a:r>
            <a:r>
              <a:rPr lang="ru-RU" dirty="0" err="1"/>
              <a:t>Эльконина</a:t>
            </a:r>
            <a:r>
              <a:rPr lang="ru-RU" dirty="0"/>
              <a:t> – В.В. Давыдова</a:t>
            </a:r>
          </a:p>
          <a:p>
            <a:pPr marL="0" indent="0">
              <a:buNone/>
            </a:pPr>
            <a:r>
              <a:rPr lang="ru-RU" dirty="0"/>
              <a:t>Обсуждение проблем начального образования в </a:t>
            </a:r>
            <a:r>
              <a:rPr lang="ru-RU" dirty="0" smtClean="0"/>
              <a:t>России».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8490" y="570156"/>
            <a:ext cx="7843950" cy="482580"/>
          </a:xfrm>
        </p:spPr>
        <p:txBody>
          <a:bodyPr/>
          <a:lstStyle/>
          <a:p>
            <a:r>
              <a:rPr lang="ru-RU" sz="4400" b="1" i="1" dirty="0" smtClean="0"/>
              <a:t>Список литературы:</a:t>
            </a:r>
            <a:endParaRPr lang="ru-RU" sz="4400" b="1" i="1" dirty="0"/>
          </a:p>
        </p:txBody>
      </p:sp>
    </p:spTree>
    <p:extLst>
      <p:ext uri="{BB962C8B-B14F-4D97-AF65-F5344CB8AC3E}">
        <p14:creationId xmlns:p14="http://schemas.microsoft.com/office/powerpoint/2010/main" val="322664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algn="just">
              <a:lnSpc>
                <a:spcPct val="115000"/>
              </a:lnSpc>
            </a:pPr>
            <a:r>
              <a:rPr lang="ru-RU" dirty="0" smtClean="0"/>
              <a:t> </a:t>
            </a:r>
            <a:r>
              <a:rPr lang="ru-RU" sz="4000" dirty="0">
                <a:solidFill>
                  <a:srgbClr val="2222CC"/>
                </a:solidFill>
              </a:rPr>
              <a:t>1) </a:t>
            </a:r>
            <a:r>
              <a:rPr lang="ru-RU" sz="4000" dirty="0">
                <a:solidFill>
                  <a:srgbClr val="000000"/>
                </a:solidFill>
                <a:hlinkClick r:id="rId2"/>
              </a:rPr>
              <a:t>http://kimc.ms/doc/metodicheskie-sborniki/сборник ФГОС НОО.pdf</a:t>
            </a:r>
            <a:r>
              <a:rPr lang="ru-RU" sz="4000" dirty="0">
                <a:solidFill>
                  <a:srgbClr val="2222CC"/>
                </a:solidFill>
              </a:rPr>
              <a:t/>
            </a:r>
            <a:br>
              <a:rPr lang="ru-RU" sz="4000" dirty="0">
                <a:solidFill>
                  <a:srgbClr val="2222CC"/>
                </a:solidFill>
              </a:rPr>
            </a:br>
            <a:endParaRPr lang="ru-RU" sz="4000" dirty="0">
              <a:solidFill>
                <a:srgbClr val="2222CC"/>
              </a:solidFill>
            </a:endParaRPr>
          </a:p>
          <a:p>
            <a:pPr algn="just">
              <a:lnSpc>
                <a:spcPct val="115000"/>
              </a:lnSpc>
            </a:pPr>
            <a:r>
              <a:rPr lang="ru-RU" sz="4000" dirty="0">
                <a:solidFill>
                  <a:srgbClr val="2222CC"/>
                </a:solidFill>
              </a:rPr>
              <a:t>Т.А. </a:t>
            </a:r>
            <a:r>
              <a:rPr lang="ru-RU" sz="4000" dirty="0" err="1">
                <a:solidFill>
                  <a:srgbClr val="2222CC"/>
                </a:solidFill>
              </a:rPr>
              <a:t>Вахромеева</a:t>
            </a:r>
            <a:r>
              <a:rPr lang="ru-RU" sz="4000" dirty="0">
                <a:solidFill>
                  <a:srgbClr val="2222CC"/>
                </a:solidFill>
              </a:rPr>
              <a:t>, Н.Н. </a:t>
            </a:r>
            <a:r>
              <a:rPr lang="ru-RU" sz="4000" dirty="0" err="1">
                <a:solidFill>
                  <a:srgbClr val="2222CC"/>
                </a:solidFill>
              </a:rPr>
              <a:t>Коробейникова</a:t>
            </a:r>
            <a:r>
              <a:rPr lang="ru-RU" sz="4000" dirty="0">
                <a:solidFill>
                  <a:srgbClr val="2222CC"/>
                </a:solidFill>
              </a:rPr>
              <a:t>. Из опыта работы МБОУ Гимназия № 7. Система оценивания </a:t>
            </a:r>
            <a:r>
              <a:rPr lang="ru-RU" sz="4000" dirty="0" err="1">
                <a:solidFill>
                  <a:srgbClr val="2222CC"/>
                </a:solidFill>
              </a:rPr>
              <a:t>метапредметных</a:t>
            </a:r>
            <a:r>
              <a:rPr lang="ru-RU" sz="4000" dirty="0">
                <a:solidFill>
                  <a:srgbClr val="2222CC"/>
                </a:solidFill>
              </a:rPr>
              <a:t> результатов в соответствии с ФГОС НОО, с. 32</a:t>
            </a:r>
          </a:p>
          <a:p>
            <a:pPr algn="just">
              <a:lnSpc>
                <a:spcPct val="115000"/>
              </a:lnSpc>
            </a:pPr>
            <a:r>
              <a:rPr lang="ru-RU" sz="4000" dirty="0">
                <a:solidFill>
                  <a:srgbClr val="2222CC"/>
                </a:solidFill>
              </a:rPr>
              <a:t>2) </a:t>
            </a:r>
            <a:r>
              <a:rPr lang="ru-RU" sz="4000" b="1" dirty="0">
                <a:solidFill>
                  <a:srgbClr val="2222CC"/>
                </a:solidFill>
              </a:rPr>
              <a:t>Журнал Управление начальной школой № 4/апрель/2014 </a:t>
            </a:r>
            <a:r>
              <a:rPr lang="ru-RU" sz="4000" dirty="0" err="1">
                <a:solidFill>
                  <a:srgbClr val="2222CC"/>
                </a:solidFill>
              </a:rPr>
              <a:t>Вахромеева</a:t>
            </a:r>
            <a:r>
              <a:rPr lang="ru-RU" sz="4000" dirty="0">
                <a:solidFill>
                  <a:srgbClr val="2222CC"/>
                </a:solidFill>
              </a:rPr>
              <a:t> Т.А., </a:t>
            </a:r>
            <a:r>
              <a:rPr lang="ru-RU" sz="4000" dirty="0" err="1">
                <a:solidFill>
                  <a:srgbClr val="2222CC"/>
                </a:solidFill>
              </a:rPr>
              <a:t>Коробейникова</a:t>
            </a:r>
            <a:r>
              <a:rPr lang="ru-RU" sz="4000" dirty="0">
                <a:solidFill>
                  <a:srgbClr val="2222CC"/>
                </a:solidFill>
              </a:rPr>
              <a:t> Н.Н.. Формирование и оценивание регулятивных универсальных учебных действий учащихся, с.27</a:t>
            </a:r>
          </a:p>
          <a:p>
            <a:pPr algn="just">
              <a:lnSpc>
                <a:spcPct val="115000"/>
              </a:lnSpc>
            </a:pPr>
            <a:r>
              <a:rPr lang="ru-RU" sz="4000" dirty="0">
                <a:solidFill>
                  <a:srgbClr val="2222CC"/>
                </a:solidFill>
              </a:rPr>
              <a:t>3) </a:t>
            </a:r>
            <a:r>
              <a:rPr lang="ru-RU" sz="4000" b="1" dirty="0">
                <a:solidFill>
                  <a:srgbClr val="2222CC"/>
                </a:solidFill>
              </a:rPr>
              <a:t>Журнал Управление начальной школой № 3/март/2014 </a:t>
            </a:r>
            <a:r>
              <a:rPr lang="ru-RU" sz="4000" dirty="0" err="1">
                <a:solidFill>
                  <a:srgbClr val="2222CC"/>
                </a:solidFill>
              </a:rPr>
              <a:t>Вахромеева</a:t>
            </a:r>
            <a:r>
              <a:rPr lang="ru-RU" sz="4000" dirty="0">
                <a:solidFill>
                  <a:srgbClr val="2222CC"/>
                </a:solidFill>
              </a:rPr>
              <a:t> Т.А., </a:t>
            </a:r>
            <a:r>
              <a:rPr lang="ru-RU" sz="4000" dirty="0" err="1">
                <a:solidFill>
                  <a:srgbClr val="2222CC"/>
                </a:solidFill>
              </a:rPr>
              <a:t>Коробейникова</a:t>
            </a:r>
            <a:r>
              <a:rPr lang="ru-RU" sz="4000" dirty="0">
                <a:solidFill>
                  <a:srgbClr val="2222CC"/>
                </a:solidFill>
              </a:rPr>
              <a:t> Н.Н.. Проектная задача как способ оценивания универсальных учебных действий в начальной школе (из опыта работы).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4000" dirty="0">
                <a:solidFill>
                  <a:srgbClr val="2222CC"/>
                </a:solidFill>
              </a:rPr>
              <a:t>4)</a:t>
            </a:r>
            <a:r>
              <a:rPr lang="ru-RU" sz="4000" dirty="0">
                <a:solidFill>
                  <a:srgbClr val="000000"/>
                </a:solidFill>
              </a:rPr>
              <a:t> </a:t>
            </a:r>
            <a:r>
              <a:rPr lang="ru-RU" sz="4000" dirty="0">
                <a:solidFill>
                  <a:srgbClr val="000000"/>
                </a:solidFill>
                <a:hlinkClick r:id="rId3"/>
              </a:rPr>
              <a:t>http://www.neo-didactica.ru/%D0%9C%D0%9A/</a:t>
            </a:r>
            <a:r>
              <a:rPr lang="ru-RU" sz="4000" dirty="0">
                <a:solidFill>
                  <a:srgbClr val="2222CC"/>
                </a:solidFill>
              </a:rPr>
              <a:t>Как составить проектную задачу для учащихся начальной школы? Авторы: </a:t>
            </a:r>
            <a:r>
              <a:rPr lang="ru-RU" sz="4000" dirty="0" err="1">
                <a:solidFill>
                  <a:srgbClr val="2222CC"/>
                </a:solidFill>
              </a:rPr>
              <a:t>Коробейникова</a:t>
            </a:r>
            <a:r>
              <a:rPr lang="ru-RU" sz="4000" dirty="0">
                <a:solidFill>
                  <a:srgbClr val="2222CC"/>
                </a:solidFill>
              </a:rPr>
              <a:t> Н.Н., Сулейманова Е.М., Филиппова А.Л.</a:t>
            </a:r>
          </a:p>
          <a:p>
            <a:pPr algn="just">
              <a:lnSpc>
                <a:spcPct val="115000"/>
              </a:lnSpc>
            </a:pPr>
            <a:r>
              <a:rPr lang="ru-RU" sz="4000" dirty="0">
                <a:solidFill>
                  <a:srgbClr val="2222CC"/>
                </a:solidFill>
              </a:rPr>
              <a:t>5) </a:t>
            </a:r>
            <a:r>
              <a:rPr lang="ru-RU" sz="4000" dirty="0">
                <a:solidFill>
                  <a:srgbClr val="000000"/>
                </a:solidFill>
                <a:hlinkClick r:id="rId4"/>
              </a:rPr>
              <a:t>http://www.menobr.ru/article/1441-4-aprel</a:t>
            </a:r>
            <a:r>
              <a:rPr lang="ru-RU" sz="4000" dirty="0">
                <a:solidFill>
                  <a:srgbClr val="000000"/>
                </a:solidFill>
              </a:rPr>
              <a:t> </a:t>
            </a:r>
            <a:r>
              <a:rPr lang="ru-RU" sz="4000" dirty="0">
                <a:solidFill>
                  <a:srgbClr val="2222CC"/>
                </a:solidFill>
              </a:rPr>
              <a:t>Методические указания по конструированию учебных заданий, направленных на формирование универсальных учебных действий в образовательной системе Д.Б. </a:t>
            </a:r>
            <a:r>
              <a:rPr lang="ru-RU" sz="4000" dirty="0" err="1">
                <a:solidFill>
                  <a:srgbClr val="2222CC"/>
                </a:solidFill>
              </a:rPr>
              <a:t>Эльконина</a:t>
            </a:r>
            <a:r>
              <a:rPr lang="ru-RU" sz="4000" dirty="0">
                <a:solidFill>
                  <a:srgbClr val="2222CC"/>
                </a:solidFill>
              </a:rPr>
              <a:t> – В.В. Давыдова. Составители: Абраменко И.А., </a:t>
            </a:r>
            <a:r>
              <a:rPr lang="ru-RU" sz="4000" dirty="0" err="1">
                <a:solidFill>
                  <a:srgbClr val="2222CC"/>
                </a:solidFill>
              </a:rPr>
              <a:t>Вахромеева</a:t>
            </a:r>
            <a:r>
              <a:rPr lang="ru-RU" sz="4000" dirty="0">
                <a:solidFill>
                  <a:srgbClr val="2222CC"/>
                </a:solidFill>
              </a:rPr>
              <a:t> Т.А.,  </a:t>
            </a:r>
            <a:r>
              <a:rPr lang="ru-RU" sz="4000" b="1" dirty="0">
                <a:solidFill>
                  <a:srgbClr val="2222CC"/>
                </a:solidFill>
              </a:rPr>
              <a:t>Анохина Н.Н. и др.</a:t>
            </a:r>
            <a:r>
              <a:rPr lang="ru-RU" sz="4000" dirty="0">
                <a:solidFill>
                  <a:srgbClr val="2222CC"/>
                </a:solidFill>
              </a:rPr>
              <a:t> (МОУ КУГ «</a:t>
            </a:r>
            <a:r>
              <a:rPr lang="ru-RU" sz="4000" dirty="0" err="1">
                <a:solidFill>
                  <a:srgbClr val="2222CC"/>
                </a:solidFill>
              </a:rPr>
              <a:t>Универс</a:t>
            </a:r>
            <a:r>
              <a:rPr lang="ru-RU" sz="4000" dirty="0">
                <a:solidFill>
                  <a:srgbClr val="2222CC"/>
                </a:solidFill>
              </a:rPr>
              <a:t>» №1). Красноярск, 2010г. </a:t>
            </a:r>
          </a:p>
          <a:p>
            <a:r>
              <a:rPr lang="ru-RU" sz="4000" dirty="0">
                <a:solidFill>
                  <a:srgbClr val="2222CC"/>
                </a:solidFill>
              </a:rPr>
              <a:t/>
            </a:r>
            <a:br>
              <a:rPr lang="ru-RU" sz="4000" dirty="0">
                <a:solidFill>
                  <a:srgbClr val="2222CC"/>
                </a:solidFill>
              </a:rPr>
            </a:b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Публикации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219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b="1" dirty="0" smtClean="0"/>
              <a:t>Познавательные УУД</a:t>
            </a:r>
          </a:p>
          <a:p>
            <a:r>
              <a:rPr lang="ru-RU" b="1" dirty="0" smtClean="0"/>
              <a:t>Регулятивные УУД</a:t>
            </a:r>
          </a:p>
          <a:p>
            <a:r>
              <a:rPr lang="ru-RU" b="1" dirty="0" smtClean="0"/>
              <a:t>Коммуникативные  УУД</a:t>
            </a:r>
          </a:p>
          <a:p>
            <a:endParaRPr lang="ru-RU" dirty="0"/>
          </a:p>
          <a:p>
            <a:pPr lvl="0" algn="just">
              <a:lnSpc>
                <a:spcPct val="115000"/>
              </a:lnSpc>
              <a:spcAft>
                <a:spcPts val="1000"/>
              </a:spcAft>
              <a:buClr>
                <a:srgbClr val="873624"/>
              </a:buClr>
            </a:pPr>
            <a:r>
              <a:rPr lang="ru-RU" sz="2200" dirty="0" smtClean="0">
                <a:solidFill>
                  <a:prstClr val="black">
                    <a:lumMod val="85000"/>
                    <a:lumOff val="15000"/>
                  </a:prstClr>
                </a:solidFill>
                <a:ea typeface="Times New Roman"/>
                <a:cs typeface="Times New Roman"/>
              </a:rPr>
              <a:t>Освоение обучающимися </a:t>
            </a:r>
            <a:r>
              <a:rPr lang="ru-RU" sz="2200" dirty="0" err="1" smtClean="0">
                <a:solidFill>
                  <a:prstClr val="black">
                    <a:lumMod val="85000"/>
                    <a:lumOff val="15000"/>
                  </a:prstClr>
                </a:solidFill>
                <a:ea typeface="Times New Roman"/>
                <a:cs typeface="Times New Roman"/>
              </a:rPr>
              <a:t>метапредметных</a:t>
            </a:r>
            <a:r>
              <a:rPr lang="ru-RU" sz="2200" dirty="0" smtClean="0">
                <a:solidFill>
                  <a:prstClr val="black">
                    <a:lumMod val="85000"/>
                    <a:lumOff val="15000"/>
                  </a:prstClr>
                </a:solidFill>
                <a:ea typeface="Times New Roman"/>
                <a:cs typeface="Times New Roman"/>
              </a:rPr>
              <a:t> универсальных учебных действий обеспечивает овладение </a:t>
            </a:r>
            <a:r>
              <a:rPr lang="ru-RU" sz="2200" dirty="0">
                <a:solidFill>
                  <a:prstClr val="black">
                    <a:lumMod val="85000"/>
                    <a:lumOff val="15000"/>
                  </a:prstClr>
                </a:solidFill>
                <a:ea typeface="Times New Roman"/>
                <a:cs typeface="Times New Roman"/>
              </a:rPr>
              <a:t>ключевыми компетенциями, составляющими основу умения учиться, и </a:t>
            </a:r>
            <a:r>
              <a:rPr lang="ru-RU" sz="2200" dirty="0" err="1">
                <a:solidFill>
                  <a:prstClr val="black">
                    <a:lumMod val="85000"/>
                    <a:lumOff val="15000"/>
                  </a:prstClr>
                </a:solidFill>
                <a:ea typeface="Times New Roman"/>
                <a:cs typeface="Times New Roman"/>
              </a:rPr>
              <a:t>межпредметными</a:t>
            </a:r>
            <a:r>
              <a:rPr lang="ru-RU" sz="2200" dirty="0">
                <a:solidFill>
                  <a:prstClr val="black">
                    <a:lumMod val="85000"/>
                    <a:lumOff val="15000"/>
                  </a:prstClr>
                </a:solidFill>
                <a:ea typeface="Times New Roman"/>
                <a:cs typeface="Times New Roman"/>
              </a:rPr>
              <a:t> понятиями.</a:t>
            </a:r>
            <a:endParaRPr lang="ru-RU" sz="1900" dirty="0">
              <a:solidFill>
                <a:prstClr val="black">
                  <a:lumMod val="85000"/>
                  <a:lumOff val="15000"/>
                </a:prstClr>
              </a:solidFill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8490" y="570156"/>
            <a:ext cx="7843950" cy="1490692"/>
          </a:xfrm>
        </p:spPr>
        <p:txBody>
          <a:bodyPr/>
          <a:lstStyle/>
          <a:p>
            <a:r>
              <a:rPr lang="ru-RU" dirty="0" err="1" smtClean="0"/>
              <a:t>Метапредметные</a:t>
            </a:r>
            <a:r>
              <a:rPr lang="ru-RU" dirty="0" smtClean="0"/>
              <a:t>  результаты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721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Портфолио</a:t>
            </a:r>
          </a:p>
          <a:p>
            <a:r>
              <a:rPr lang="ru-RU" dirty="0" smtClean="0"/>
              <a:t>Дневник достижений</a:t>
            </a:r>
          </a:p>
          <a:p>
            <a:r>
              <a:rPr lang="ru-RU" dirty="0" smtClean="0"/>
              <a:t>Исследовательские задачи</a:t>
            </a:r>
          </a:p>
          <a:p>
            <a:r>
              <a:rPr lang="ru-RU" dirty="0" smtClean="0"/>
              <a:t>Проектные задачи</a:t>
            </a:r>
          </a:p>
          <a:p>
            <a:r>
              <a:rPr lang="ru-RU" dirty="0" smtClean="0"/>
              <a:t>Комплексная работа с текстом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8490" y="570156"/>
            <a:ext cx="7843950" cy="1490692"/>
          </a:xfrm>
        </p:spPr>
        <p:txBody>
          <a:bodyPr/>
          <a:lstStyle/>
          <a:p>
            <a:r>
              <a:rPr lang="ru-RU" dirty="0" smtClean="0"/>
              <a:t>Инструменты оценивания УУД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28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Дневник достижений</a:t>
            </a:r>
            <a:endParaRPr lang="ru-RU" dirty="0"/>
          </a:p>
        </p:txBody>
      </p:sp>
      <p:pic>
        <p:nvPicPr>
          <p:cNvPr id="5" name="Объект 4" descr="C:\Users\Пользователь\AppData\Local\Microsoft\Windows\Temporary Internet Files\Content.Word\c8b52511a10da2dc2f694f216b0e96c0.jpg"/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348879"/>
            <a:ext cx="3526160" cy="3731245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ru-RU" dirty="0" smtClean="0"/>
              <a:t>Эффективный инструмент оценивания и отслеживания динамики уровня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регулятивных УУД.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4495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0"/>
            <a:ext cx="7242048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Проектная задача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1428736"/>
            <a:ext cx="792961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altLang="ru-RU" sz="2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Проектная задача – </a:t>
            </a:r>
            <a:r>
              <a:rPr lang="ru-RU" alt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задача, в которой через систему или набор заданий целенаправленно стимулируется система детских действий, направленных на получение еще никогда не существовавшего в практике ребенка результата (продукта), и в ходе решения которой происходит качественное </a:t>
            </a:r>
            <a:r>
              <a:rPr lang="ru-RU" altLang="ru-RU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самоизменение</a:t>
            </a:r>
            <a:r>
              <a:rPr lang="ru-RU" alt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группы </a:t>
            </a:r>
            <a:r>
              <a:rPr lang="ru-RU" alt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детей.</a:t>
            </a:r>
          </a:p>
          <a:p>
            <a:pPr algn="just"/>
            <a:r>
              <a:rPr lang="ru-RU" alt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Проектная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задача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ориентирована на применение учащимися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целого ряда способов действия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средств и приемов не в стандартной (учебной) форме, а в ситуациях, по форме и содержанию приближенных к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реальным.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Итогом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решения такой задачи всегда является реальный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продукт.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054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6242326"/>
              </p:ext>
            </p:extLst>
          </p:nvPr>
        </p:nvGraphicFramePr>
        <p:xfrm>
          <a:off x="698500" y="2247900"/>
          <a:ext cx="7747000" cy="3878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i="1" dirty="0" smtClean="0">
                <a:solidFill>
                  <a:schemeClr val="tx1"/>
                </a:solidFill>
              </a:rPr>
              <a:t>Какие эффекты имеют проектные задачи?</a:t>
            </a:r>
            <a:endParaRPr lang="ru-RU" sz="44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71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altLang="ru-RU" sz="2800" b="1" dirty="0">
                <a:solidFill>
                  <a:prstClr val="black"/>
                </a:solidFill>
                <a:latin typeface="Georgia"/>
              </a:rPr>
              <a:t>Исследовательские задачи</a:t>
            </a:r>
            <a:r>
              <a:rPr lang="ru-RU" altLang="ru-RU" sz="2800" dirty="0">
                <a:solidFill>
                  <a:prstClr val="black"/>
                </a:solidFill>
                <a:latin typeface="Georgia"/>
              </a:rPr>
              <a:t> – это учебные ситуации, задания, в которых ученик, как маленький ученый сам ставит вопросы и</a:t>
            </a:r>
            <a:r>
              <a:rPr lang="en-US" altLang="ru-RU" sz="2800" dirty="0">
                <a:solidFill>
                  <a:prstClr val="black"/>
                </a:solidFill>
                <a:latin typeface="Georgia"/>
              </a:rPr>
              <a:t>|</a:t>
            </a:r>
            <a:r>
              <a:rPr lang="ru-RU" altLang="ru-RU" sz="2800" dirty="0">
                <a:solidFill>
                  <a:prstClr val="black"/>
                </a:solidFill>
                <a:latin typeface="Georgia"/>
              </a:rPr>
              <a:t>или ищет ответы на вопросы,  выдвигает гипотезы, доказывает и опровергает их, подбирает и проводит разные методы исследования, обобщает и представляет результат в таблицах, диаграммах, </a:t>
            </a:r>
            <a:r>
              <a:rPr lang="ru-RU" altLang="ru-RU" sz="2800" dirty="0" smtClean="0">
                <a:solidFill>
                  <a:prstClr val="black"/>
                </a:solidFill>
                <a:latin typeface="Georgia"/>
              </a:rPr>
              <a:t>графиках.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Исследовательские задачи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47684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1800" b="1" dirty="0" smtClean="0">
                <a:solidFill>
                  <a:srgbClr val="895D1D"/>
                </a:solidFill>
                <a:ea typeface="+mj-ea"/>
                <a:cs typeface="+mj-cs"/>
              </a:rPr>
              <a:t>Индивидуального </a:t>
            </a:r>
            <a:r>
              <a:rPr lang="ru-RU" sz="1800" b="1" dirty="0">
                <a:solidFill>
                  <a:srgbClr val="895D1D"/>
                </a:solidFill>
                <a:ea typeface="+mj-ea"/>
                <a:cs typeface="+mj-cs"/>
              </a:rPr>
              <a:t>листа</a:t>
            </a:r>
            <a:r>
              <a:rPr lang="ru-RU" sz="1800" dirty="0">
                <a:solidFill>
                  <a:srgbClr val="895D1D"/>
                </a:solidFill>
                <a:ea typeface="+mj-ea"/>
                <a:cs typeface="+mj-cs"/>
              </a:rPr>
              <a:t>, в котором отражается динамика </a:t>
            </a:r>
            <a:r>
              <a:rPr lang="ru-RU" sz="1800" dirty="0" err="1">
                <a:solidFill>
                  <a:srgbClr val="895D1D"/>
                </a:solidFill>
                <a:ea typeface="+mj-ea"/>
                <a:cs typeface="+mj-cs"/>
              </a:rPr>
              <a:t>сформированности</a:t>
            </a:r>
            <a:r>
              <a:rPr lang="ru-RU" sz="1800" dirty="0">
                <a:solidFill>
                  <a:srgbClr val="895D1D"/>
                </a:solidFill>
                <a:ea typeface="+mj-ea"/>
                <a:cs typeface="+mj-cs"/>
              </a:rPr>
              <a:t> УУД  относительно каждого  учащегося ;</a:t>
            </a:r>
            <a:br>
              <a:rPr lang="ru-RU" sz="1800" dirty="0">
                <a:solidFill>
                  <a:srgbClr val="895D1D"/>
                </a:solidFill>
                <a:ea typeface="+mj-ea"/>
                <a:cs typeface="+mj-cs"/>
              </a:rPr>
            </a:br>
            <a:endParaRPr lang="ru-RU" sz="1800" dirty="0" smtClean="0">
              <a:solidFill>
                <a:srgbClr val="895D1D"/>
              </a:solidFill>
              <a:ea typeface="+mj-ea"/>
              <a:cs typeface="+mj-cs"/>
            </a:endParaRPr>
          </a:p>
          <a:p>
            <a:pPr>
              <a:buFont typeface="Wingdings" pitchFamily="2" charset="2"/>
              <a:buChar char="v"/>
            </a:pPr>
            <a:r>
              <a:rPr lang="ru-RU" sz="1800" b="1" dirty="0" smtClean="0">
                <a:solidFill>
                  <a:srgbClr val="895D1D"/>
                </a:solidFill>
                <a:ea typeface="+mj-ea"/>
                <a:cs typeface="+mj-cs"/>
              </a:rPr>
              <a:t>Сводной </a:t>
            </a:r>
            <a:r>
              <a:rPr lang="ru-RU" sz="1800" b="1" dirty="0">
                <a:solidFill>
                  <a:srgbClr val="895D1D"/>
                </a:solidFill>
                <a:ea typeface="+mj-ea"/>
                <a:cs typeface="+mj-cs"/>
              </a:rPr>
              <a:t>ведомости </a:t>
            </a:r>
            <a:r>
              <a:rPr lang="ru-RU" sz="1800" dirty="0">
                <a:solidFill>
                  <a:srgbClr val="895D1D"/>
                </a:solidFill>
                <a:ea typeface="+mj-ea"/>
                <a:cs typeface="+mj-cs"/>
              </a:rPr>
              <a:t>, в которой отражена целостная картина </a:t>
            </a:r>
            <a:r>
              <a:rPr lang="ru-RU" sz="1800" dirty="0" err="1" smtClean="0">
                <a:solidFill>
                  <a:srgbClr val="895D1D"/>
                </a:solidFill>
                <a:ea typeface="+mj-ea"/>
                <a:cs typeface="+mj-cs"/>
              </a:rPr>
              <a:t>сформированности</a:t>
            </a:r>
            <a:r>
              <a:rPr lang="ru-RU" sz="1800" dirty="0" smtClean="0">
                <a:solidFill>
                  <a:srgbClr val="895D1D"/>
                </a:solidFill>
                <a:ea typeface="+mj-ea"/>
                <a:cs typeface="+mj-cs"/>
              </a:rPr>
              <a:t> </a:t>
            </a:r>
            <a:r>
              <a:rPr lang="ru-RU" sz="1800" dirty="0">
                <a:solidFill>
                  <a:srgbClr val="895D1D"/>
                </a:solidFill>
                <a:ea typeface="+mj-ea"/>
                <a:cs typeface="+mj-cs"/>
              </a:rPr>
              <a:t>УУД для каждого </a:t>
            </a:r>
            <a:r>
              <a:rPr lang="ru-RU" sz="1800" dirty="0" smtClean="0">
                <a:solidFill>
                  <a:srgbClr val="895D1D"/>
                </a:solidFill>
                <a:ea typeface="+mj-ea"/>
                <a:cs typeface="+mj-cs"/>
              </a:rPr>
              <a:t>класса ( </a:t>
            </a:r>
            <a:r>
              <a:rPr lang="ru-RU" sz="1800" dirty="0">
                <a:solidFill>
                  <a:srgbClr val="895D1D"/>
                </a:solidFill>
                <a:ea typeface="+mj-ea"/>
                <a:cs typeface="+mj-cs"/>
              </a:rPr>
              <a:t>в течение учебного года</a:t>
            </a:r>
            <a:r>
              <a:rPr lang="ru-RU" sz="1800" dirty="0" smtClean="0">
                <a:solidFill>
                  <a:srgbClr val="895D1D"/>
                </a:solidFill>
                <a:ea typeface="+mj-ea"/>
                <a:cs typeface="+mj-cs"/>
              </a:rPr>
              <a:t>);</a:t>
            </a:r>
          </a:p>
          <a:p>
            <a:pPr>
              <a:buFont typeface="Wingdings" pitchFamily="2" charset="2"/>
              <a:buChar char="v"/>
            </a:pPr>
            <a:endParaRPr lang="ru-RU" sz="1800" dirty="0" smtClean="0">
              <a:solidFill>
                <a:srgbClr val="895D1D"/>
              </a:solidFill>
              <a:ea typeface="+mj-ea"/>
              <a:cs typeface="+mj-cs"/>
            </a:endParaRPr>
          </a:p>
          <a:p>
            <a:pPr>
              <a:buFont typeface="Wingdings" pitchFamily="2" charset="2"/>
              <a:buChar char="v"/>
            </a:pPr>
            <a:r>
              <a:rPr lang="ru-RU" sz="1800" b="1" dirty="0" smtClean="0">
                <a:solidFill>
                  <a:srgbClr val="895D1D"/>
                </a:solidFill>
                <a:ea typeface="+mj-ea"/>
                <a:cs typeface="+mj-cs"/>
              </a:rPr>
              <a:t>Карты </a:t>
            </a:r>
            <a:r>
              <a:rPr lang="ru-RU" sz="1800" dirty="0" smtClean="0">
                <a:solidFill>
                  <a:srgbClr val="895D1D"/>
                </a:solidFill>
                <a:ea typeface="+mj-ea"/>
                <a:cs typeface="+mj-cs"/>
              </a:rPr>
              <a:t>индивидуального развития обучающегося на начальной ступени образования.</a:t>
            </a:r>
            <a:endParaRPr lang="ru-RU" sz="1800" dirty="0">
              <a:solidFill>
                <a:srgbClr val="895D1D"/>
              </a:solidFill>
              <a:ea typeface="+mj-ea"/>
              <a:cs typeface="+mj-cs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rgbClr val="895D1D"/>
                </a:solidFill>
              </a:rPr>
              <a:t>Контроль </a:t>
            </a:r>
            <a:r>
              <a:rPr lang="ru-RU" sz="3200" dirty="0">
                <a:solidFill>
                  <a:srgbClr val="895D1D"/>
                </a:solidFill>
              </a:rPr>
              <a:t>за уровнем </a:t>
            </a:r>
            <a:r>
              <a:rPr lang="ru-RU" sz="3200" dirty="0" err="1">
                <a:solidFill>
                  <a:srgbClr val="895D1D"/>
                </a:solidFill>
              </a:rPr>
              <a:t>сформированности</a:t>
            </a:r>
            <a:r>
              <a:rPr lang="ru-RU" sz="3200" dirty="0">
                <a:solidFill>
                  <a:srgbClr val="895D1D"/>
                </a:solidFill>
              </a:rPr>
              <a:t> УУД  осуществляется с помощью:</a:t>
            </a:r>
            <a:br>
              <a:rPr lang="ru-RU" sz="3200" dirty="0">
                <a:solidFill>
                  <a:srgbClr val="895D1D"/>
                </a:solidFill>
              </a:rPr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492395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Уровни </a:t>
            </a:r>
            <a:r>
              <a:rPr lang="ru-RU" sz="3600" dirty="0" err="1" smtClean="0"/>
              <a:t>сформированности</a:t>
            </a:r>
            <a:r>
              <a:rPr lang="ru-RU" sz="3600" dirty="0" smtClean="0"/>
              <a:t> УУД  </a:t>
            </a:r>
            <a:br>
              <a:rPr lang="ru-RU" sz="3600" dirty="0" smtClean="0"/>
            </a:br>
            <a:r>
              <a:rPr lang="ru-RU" sz="3600" dirty="0" smtClean="0"/>
              <a:t>в 4 классе</a:t>
            </a:r>
            <a:endParaRPr lang="ru-RU" sz="3600" dirty="0"/>
          </a:p>
        </p:txBody>
      </p:sp>
      <p:pic>
        <p:nvPicPr>
          <p:cNvPr id="3" name="Рисунок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204864"/>
            <a:ext cx="7488831" cy="35283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1951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птека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394</TotalTime>
  <Words>518</Words>
  <Application>Microsoft Office PowerPoint</Application>
  <PresentationFormat>Экран (4:3)</PresentationFormat>
  <Paragraphs>84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Твердый переплет</vt:lpstr>
      <vt:lpstr>Аптека</vt:lpstr>
      <vt:lpstr>МБОУ Гимназия № 7</vt:lpstr>
      <vt:lpstr>Метапредметные  результаты</vt:lpstr>
      <vt:lpstr>Инструменты оценивания УУД</vt:lpstr>
      <vt:lpstr>Дневник достижений</vt:lpstr>
      <vt:lpstr>Проектная задача</vt:lpstr>
      <vt:lpstr>Какие эффекты имеют проектные задачи?</vt:lpstr>
      <vt:lpstr>Исследовательские задачи</vt:lpstr>
      <vt:lpstr>Контроль за уровнем сформированности УУД  осуществляется с помощью: </vt:lpstr>
      <vt:lpstr>Уровни сформированности УУД   в 4 классе</vt:lpstr>
      <vt:lpstr> Частота применения инструментов оценивания уровней сформированости УУД</vt:lpstr>
      <vt:lpstr>Презентация PowerPoint</vt:lpstr>
      <vt:lpstr>Список литературы:</vt:lpstr>
      <vt:lpstr>Публикации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Мастер-класс «Как составить проектную задачу для учащихся начальной школы?»</dc:title>
  <dc:creator>Пользователь Windows</dc:creator>
  <cp:lastModifiedBy>profnet@kimc.ms</cp:lastModifiedBy>
  <cp:revision>63</cp:revision>
  <dcterms:created xsi:type="dcterms:W3CDTF">2014-01-20T03:28:37Z</dcterms:created>
  <dcterms:modified xsi:type="dcterms:W3CDTF">2016-12-29T02:46:33Z</dcterms:modified>
</cp:coreProperties>
</file>