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9" r:id="rId2"/>
    <p:sldId id="270" r:id="rId3"/>
    <p:sldId id="274" r:id="rId4"/>
    <p:sldId id="260" r:id="rId5"/>
    <p:sldId id="275" r:id="rId6"/>
    <p:sldId id="277" r:id="rId7"/>
    <p:sldId id="278" r:id="rId8"/>
    <p:sldId id="269" r:id="rId9"/>
    <p:sldId id="284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60"/>
  </p:normalViewPr>
  <p:slideViewPr>
    <p:cSldViewPr>
      <p:cViewPr varScale="1">
        <p:scale>
          <a:sx n="68" d="100"/>
          <a:sy n="68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01EA9-420F-44FA-9A9E-F05D6374DEE2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44A78-45BB-4A5B-8CC0-8AFDAA37B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2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39" cy="4467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60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5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78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48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0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9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8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35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14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89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68C38-3A44-44BC-85E3-374002E3256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B0705-F04E-4A5F-81CB-8B517E79D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44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74;&#1072;&#1088;02-&#1054;&#1087;&#1088;&#1086;&#1074;&#1077;&#1088;&#1078;&#1077;&#1085;&#1080;&#1077;%20&#1090;&#1077;&#1086;&#1088;&#1080;&#1080;%20&#1089;&#1072;&#1084;&#1086;&#1079;&#1072;&#1088;&#1086;&#1078;&#1076;&#1077;&#1085;&#1080;&#1103;%20&#1078;&#1080;&#1079;&#1085;&#1080;.pdf" TargetMode="External"/><Relationship Id="rId13" Type="http://schemas.openxmlformats.org/officeDocument/2006/relationships/hyperlink" Target="5&#1073;%20&#1087;&#1088;&#1086;&#1077;&#1082;&#1090;.docx" TargetMode="External"/><Relationship Id="rId3" Type="http://schemas.openxmlformats.org/officeDocument/2006/relationships/hyperlink" Target="5%20%20&#1091;&#1091;&#1076;%20&#1055;&#1054;%20&#1055;&#1056;&#1045;&#1044;&#1052;&#1045;&#1058;&#1040;&#1052;.docx" TargetMode="External"/><Relationship Id="rId7" Type="http://schemas.openxmlformats.org/officeDocument/2006/relationships/hyperlink" Target="&#1086;&#1090;&#1095;&#1105;&#1090;%20&#1059;&#1059;&#1044;%20&#1080;&#1090;&#1086;&#1075;.docx" TargetMode="External"/><Relationship Id="rId12" Type="http://schemas.openxmlformats.org/officeDocument/2006/relationships/hyperlink" Target="&#1048;&#1090;&#1086;&#1075;&#1086;&#1074;&#1099;&#1081;%20&#1087;&#1088;&#1086;&#1077;&#1082;&#1090;.docx" TargetMode="External"/><Relationship Id="rId2" Type="http://schemas.openxmlformats.org/officeDocument/2006/relationships/hyperlink" Target="&#1044;&#1080;&#1072;&#1075;&#1085;&#1086;&#1089;&#1090;&#1080;&#1095;&#1077;&#1089;&#1082;&#1072;&#1103;%20&#1082;&#1072;&#1088;&#1090;&#1072;%20&#1092;&#1086;&#1088;&#1084;&#1080;&#1088;&#1086;&#1074;&#1072;&#1085;&#1080;&#1103;%20&#1059;&#1059;&#1044;%20&#1086;&#1073;&#1091;&#1095;&#1072;&#1102;&#1097;&#1077;&#1075;&#1086;&#1089;&#1103;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6;&#1079;&#1085;&#1072;&#1074;&#1072;&#1090;&#1077;&#1083;&#1100;&#1085;&#1099;&#1077;%20%20&#1059;&#1059;&#1044;%20&#1087;&#1086;%20&#1082;&#1086;&#1083;-&#1074;&#1091;.docx" TargetMode="External"/><Relationship Id="rId11" Type="http://schemas.openxmlformats.org/officeDocument/2006/relationships/hyperlink" Target="&#1101;&#1082;&#1089;&#1087;&#1077;&#1088;&#1090;&#1085;&#1099;&#1081;%20&#1083;&#1080;&#1089;&#1090;%20&#1087;&#1088;&#1086;&#1077;&#1082;&#1090;.pdf" TargetMode="External"/><Relationship Id="rId5" Type="http://schemas.openxmlformats.org/officeDocument/2006/relationships/hyperlink" Target="&#1056;&#1077;&#1075;&#1091;&#1083;&#1103;&#1090;&#1080;&#1074;&#1085;&#1099;&#1077;%20&#1059;&#1059;&#1044;%20&#1087;&#1086;%20&#1082;&#1086;&#1083;-&#1074;&#1091;%20&#1088;&#1091;&#1089;&#1089;&#1082;&#1080;&#1081;.docx" TargetMode="External"/><Relationship Id="rId10" Type="http://schemas.openxmlformats.org/officeDocument/2006/relationships/hyperlink" Target="&#1095;&#1080;&#1090;%20&#1087;&#1086;%20&#1076;&#1077;&#1090;&#1103;&#1084;%20.docx" TargetMode="External"/><Relationship Id="rId4" Type="http://schemas.openxmlformats.org/officeDocument/2006/relationships/hyperlink" Target="&#1050;&#1086;&#1084;&#1084;&#1091;&#1085;&#1080;&#1082;&#1072;&#1090;&#1080;&#1074;&#1085;&#1099;&#1077;%20%20%20&#1059;&#1059;&#1044;%20&#1087;&#1086;%20&#1082;&#1086;&#1083;-&#1074;&#1091;.docx" TargetMode="External"/><Relationship Id="rId9" Type="http://schemas.openxmlformats.org/officeDocument/2006/relationships/hyperlink" Target="&#1095;&#1080;&#1090;&#1072;&#1090;&#1077;&#1083;&#1100;&#1089;&#1082;&#1072;&#1103;%20&#1075;&#1088;.docx" TargetMode="External"/><Relationship Id="rId14" Type="http://schemas.openxmlformats.org/officeDocument/2006/relationships/hyperlink" Target="5%20&#1087;&#1088;&#1086;&#1077;&#1082;&#1090;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755576" y="2276873"/>
            <a:ext cx="8029406" cy="1384800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«Контроль за метапредметными результатами освоения ООП ООО»</a:t>
            </a:r>
            <a:endParaRPr lang="ru-RU" sz="3600" b="1" dirty="0">
              <a:solidFill>
                <a:srgbClr val="002060"/>
              </a:solidFill>
            </a:endParaRPr>
          </a:p>
          <a:p>
            <a:pPr>
              <a:buSzPct val="25000"/>
            </a:pPr>
            <a:endParaRPr lang="ru" sz="3733" b="1" dirty="0">
              <a:solidFill>
                <a:schemeClr val="accent1">
                  <a:lumMod val="50000"/>
                </a:schemeClr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4448967" y="5445224"/>
            <a:ext cx="4477050" cy="634000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algn="r">
              <a:spcBef>
                <a:spcPts val="0"/>
              </a:spcBef>
              <a:buClr>
                <a:srgbClr val="473B63"/>
              </a:buClr>
              <a:buSzPct val="25000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Кукарцева О.И.</a:t>
            </a:r>
          </a:p>
          <a:p>
            <a:pPr algn="r">
              <a:spcBef>
                <a:spcPts val="0"/>
              </a:spcBef>
              <a:buClr>
                <a:srgbClr val="473B63"/>
              </a:buClr>
              <a:buSzPct val="25000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заместитель директора по УВР</a:t>
            </a:r>
          </a:p>
          <a:p>
            <a:pPr algn="r">
              <a:spcBef>
                <a:spcPts val="0"/>
              </a:spcBef>
              <a:buClr>
                <a:srgbClr val="473B63"/>
              </a:buClr>
              <a:buSzPct val="25000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МБОУ Гимназия № 7</a:t>
            </a:r>
            <a:endParaRPr lang="ru" sz="1800" b="1" dirty="0">
              <a:solidFill>
                <a:schemeClr val="accent1">
                  <a:lumMod val="50000"/>
                </a:schemeClr>
              </a:solidFill>
              <a:sym typeface="PT Sans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251520" y="5995493"/>
            <a:ext cx="2496231" cy="401600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>
              <a:buSzPct val="25000"/>
            </a:pPr>
            <a:r>
              <a:rPr lang="ru" b="1" dirty="0" smtClean="0">
                <a:solidFill>
                  <a:schemeClr val="accent1">
                    <a:lumMod val="50000"/>
                  </a:schemeClr>
                </a:solidFill>
                <a:sym typeface="PT Sans"/>
              </a:rPr>
              <a:t>23.12.2016</a:t>
            </a:r>
            <a:endParaRPr lang="ru" b="1" dirty="0">
              <a:solidFill>
                <a:schemeClr val="accent1">
                  <a:lumMod val="50000"/>
                </a:schemeClr>
              </a:solidFill>
              <a:sym typeface="PT Sans"/>
            </a:endParaRPr>
          </a:p>
          <a:p>
            <a:pPr>
              <a:buClr>
                <a:prstClr val="black"/>
              </a:buClr>
            </a:pPr>
            <a:endParaRPr sz="3200" dirty="0">
              <a:solidFill>
                <a:prstClr val="white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4357772" y="260649"/>
            <a:ext cx="4536504" cy="2016224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r">
              <a:buClr>
                <a:prstClr val="white"/>
              </a:buClr>
              <a:buSzPct val="25000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муниципальное</a:t>
            </a:r>
            <a:r>
              <a:rPr lang="ru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  <a:sym typeface="PT Sans"/>
            </a:endParaRPr>
          </a:p>
          <a:p>
            <a:pPr algn="r">
              <a:buClr>
                <a:prstClr val="white"/>
              </a:buClr>
              <a:buSzPct val="25000"/>
            </a:pPr>
            <a:r>
              <a:rPr lang="ru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бюджетное</a:t>
            </a:r>
          </a:p>
          <a:p>
            <a:pPr algn="r">
              <a:buClr>
                <a:prstClr val="white"/>
              </a:buClr>
              <a:buSzPct val="25000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О</a:t>
            </a:r>
            <a:r>
              <a:rPr lang="ru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бщеобразовательное  </a:t>
            </a:r>
            <a:endParaRPr lang="en-US" b="1" dirty="0">
              <a:solidFill>
                <a:schemeClr val="accent1">
                  <a:lumMod val="50000"/>
                </a:schemeClr>
              </a:solidFill>
              <a:sym typeface="PT Sans"/>
            </a:endParaRPr>
          </a:p>
          <a:p>
            <a:pPr algn="r">
              <a:buClr>
                <a:prstClr val="white"/>
              </a:buClr>
              <a:buSzPct val="25000"/>
            </a:pPr>
            <a:r>
              <a:rPr lang="ru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учреждение </a:t>
            </a:r>
          </a:p>
          <a:p>
            <a:pPr algn="r">
              <a:buClr>
                <a:prstClr val="white"/>
              </a:buClr>
              <a:buSzPct val="25000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«Гимназия</a:t>
            </a:r>
            <a:r>
              <a:rPr lang="ru" b="1" dirty="0">
                <a:solidFill>
                  <a:schemeClr val="accent1">
                    <a:lumMod val="50000"/>
                  </a:schemeClr>
                </a:solidFill>
                <a:sym typeface="PT Sans"/>
              </a:rPr>
              <a:t> № 7</a:t>
            </a:r>
          </a:p>
        </p:txBody>
      </p:sp>
    </p:spTree>
    <p:extLst>
      <p:ext uri="{BB962C8B-B14F-4D97-AF65-F5344CB8AC3E}">
        <p14:creationId xmlns:p14="http://schemas.microsoft.com/office/powerpoint/2010/main" val="3201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264319" y="99219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</a:rPr>
              <a:t>культурно -  деятельностный </a:t>
            </a:r>
            <a:r>
              <a:rPr lang="ru-RU" sz="2400" b="1" dirty="0">
                <a:solidFill>
                  <a:srgbClr val="1F497D">
                    <a:lumMod val="50000"/>
                  </a:srgbClr>
                </a:solidFill>
              </a:rPr>
              <a:t>подход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1496851" y="908720"/>
            <a:ext cx="5647788" cy="3303653"/>
            <a:chOff x="364372" y="908720"/>
            <a:chExt cx="5647788" cy="330365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64372" y="2628197"/>
              <a:ext cx="2232248" cy="15841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обучения знаниям, умениям, навыкам 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059832" y="2628197"/>
              <a:ext cx="2952328" cy="15841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обеспечение развития универсальных учебных действий  </a:t>
              </a:r>
            </a:p>
            <a:p>
              <a:pPr algn="ctr"/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(и стоящих за ними компетенций) </a:t>
              </a:r>
              <a:endParaRPr lang="ru-RU" dirty="0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364372" y="908720"/>
              <a:ext cx="2346259" cy="1318906"/>
              <a:chOff x="364372" y="908720"/>
              <a:chExt cx="2346259" cy="1318906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364372" y="908720"/>
                <a:ext cx="2335419" cy="131890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424631" y="908720"/>
                <a:ext cx="2286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ru-RU" sz="2400" b="1" dirty="0">
                    <a:solidFill>
                      <a:srgbClr val="1F497D">
                        <a:lumMod val="50000"/>
                      </a:srgbClr>
                    </a:solidFill>
                  </a:rPr>
                  <a:t>б</a:t>
                </a:r>
                <a:r>
                  <a:rPr lang="ru-RU" sz="2400" b="1" dirty="0" smtClean="0">
                    <a:solidFill>
                      <a:srgbClr val="1F497D">
                        <a:lumMod val="50000"/>
                      </a:srgbClr>
                    </a:solidFill>
                  </a:rPr>
                  <a:t>азовая</a:t>
                </a:r>
              </a:p>
              <a:p>
                <a:pPr algn="ctr"/>
                <a:r>
                  <a:rPr lang="ru-RU" sz="2400" b="1" dirty="0">
                    <a:solidFill>
                      <a:srgbClr val="1F497D">
                        <a:lumMod val="50000"/>
                      </a:srgbClr>
                    </a:solidFill>
                  </a:rPr>
                  <a:t>п</a:t>
                </a:r>
                <a:r>
                  <a:rPr lang="ru-RU" sz="2400" b="1" dirty="0" smtClean="0">
                    <a:solidFill>
                      <a:srgbClr val="1F497D">
                        <a:lumMod val="50000"/>
                      </a:srgbClr>
                    </a:solidFill>
                  </a:rPr>
                  <a:t>арадигма</a:t>
                </a:r>
              </a:p>
              <a:p>
                <a:pPr algn="ctr"/>
                <a:r>
                  <a:rPr lang="ru-RU" sz="2400" b="1" dirty="0" smtClean="0">
                    <a:solidFill>
                      <a:srgbClr val="1F497D">
                        <a:lumMod val="50000"/>
                      </a:srgbClr>
                    </a:solidFill>
                  </a:rPr>
                  <a:t>образования</a:t>
                </a:r>
                <a:endParaRPr lang="ru-RU" sz="2400" dirty="0"/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3059832" y="908720"/>
              <a:ext cx="2952328" cy="13189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2710631" y="1412776"/>
              <a:ext cx="349201" cy="2880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259632" y="2227626"/>
              <a:ext cx="307999" cy="40057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4463988" y="2227626"/>
              <a:ext cx="307999" cy="40057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550243" y="4653136"/>
            <a:ext cx="564778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04746" y="4731531"/>
            <a:ext cx="5319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оценка освоения учащимися средств управления своей учебной деятельностью, определяющих её эффективность</a:t>
            </a:r>
          </a:p>
        </p:txBody>
      </p:sp>
      <p:sp>
        <p:nvSpPr>
          <p:cNvPr id="27" name="Стрелка вниз 26"/>
          <p:cNvSpPr/>
          <p:nvPr/>
        </p:nvSpPr>
        <p:spPr>
          <a:xfrm>
            <a:off x="5545216" y="4212374"/>
            <a:ext cx="484632" cy="4407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7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Прямая соединительная линия 117"/>
          <p:cNvCxnSpPr/>
          <p:nvPr/>
        </p:nvCxnSpPr>
        <p:spPr>
          <a:xfrm>
            <a:off x="8081542" y="3060263"/>
            <a:ext cx="848" cy="2618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6588224" y="3044640"/>
            <a:ext cx="848" cy="2618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8658708" y="6445651"/>
            <a:ext cx="323528" cy="51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H="1">
            <a:off x="179512" y="6448213"/>
            <a:ext cx="323528" cy="51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50" idx="2"/>
            <a:endCxn id="73" idx="0"/>
          </p:cNvCxnSpPr>
          <p:nvPr/>
        </p:nvCxnSpPr>
        <p:spPr>
          <a:xfrm flipH="1">
            <a:off x="6739558" y="2302184"/>
            <a:ext cx="892782" cy="23485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50" idx="2"/>
          </p:cNvCxnSpPr>
          <p:nvPr/>
        </p:nvCxnSpPr>
        <p:spPr>
          <a:xfrm>
            <a:off x="7632340" y="2302184"/>
            <a:ext cx="900100" cy="2686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32" idx="1"/>
          </p:cNvCxnSpPr>
          <p:nvPr/>
        </p:nvCxnSpPr>
        <p:spPr>
          <a:xfrm flipH="1">
            <a:off x="2699792" y="2102209"/>
            <a:ext cx="7438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63688" y="116632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Внуришкольный контроль за результатами обучения</a:t>
            </a:r>
            <a:endParaRPr lang="ru-RU" sz="20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43329" y="893476"/>
            <a:ext cx="2232248" cy="3897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Объекты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65108"/>
            <a:ext cx="19442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Предметные результаты обучения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191456"/>
            <a:ext cx="1944216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Метапредметные результаты обучения 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56276" y="953422"/>
            <a:ext cx="1944216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Администрация </a:t>
            </a:r>
            <a:endParaRPr lang="ru-RU" sz="1400" b="1" dirty="0"/>
          </a:p>
        </p:txBody>
      </p:sp>
      <p:cxnSp>
        <p:nvCxnSpPr>
          <p:cNvPr id="11" name="Прямая соединительная линия 10"/>
          <p:cNvCxnSpPr>
            <a:stCxn id="7" idx="3"/>
            <a:endCxn id="3" idx="1"/>
          </p:cNvCxnSpPr>
          <p:nvPr/>
        </p:nvCxnSpPr>
        <p:spPr>
          <a:xfrm>
            <a:off x="2123728" y="826718"/>
            <a:ext cx="119601" cy="261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8" idx="3"/>
            <a:endCxn id="3" idx="1"/>
          </p:cNvCxnSpPr>
          <p:nvPr/>
        </p:nvCxnSpPr>
        <p:spPr>
          <a:xfrm flipV="1">
            <a:off x="2123728" y="1088328"/>
            <a:ext cx="119601" cy="3647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3"/>
          </p:cNvCxnSpPr>
          <p:nvPr/>
        </p:nvCxnSpPr>
        <p:spPr>
          <a:xfrm flipV="1">
            <a:off x="4475577" y="1079319"/>
            <a:ext cx="168431" cy="90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876256" y="1077378"/>
            <a:ext cx="16843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4657930" y="912458"/>
            <a:ext cx="2232248" cy="3897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Субъекты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443668" y="1907357"/>
            <a:ext cx="2232248" cy="3897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Виды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34" name="Прямая соединительная линия 33"/>
          <p:cNvCxnSpPr>
            <a:endCxn id="32" idx="0"/>
          </p:cNvCxnSpPr>
          <p:nvPr/>
        </p:nvCxnSpPr>
        <p:spPr>
          <a:xfrm>
            <a:off x="4559792" y="1088328"/>
            <a:ext cx="0" cy="8190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32" idx="2"/>
          </p:cNvCxnSpPr>
          <p:nvPr/>
        </p:nvCxnSpPr>
        <p:spPr>
          <a:xfrm flipH="1">
            <a:off x="3923928" y="2297061"/>
            <a:ext cx="635864" cy="20475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559792" y="2297061"/>
            <a:ext cx="0" cy="54749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2" idx="2"/>
          </p:cNvCxnSpPr>
          <p:nvPr/>
        </p:nvCxnSpPr>
        <p:spPr>
          <a:xfrm>
            <a:off x="4559792" y="2297061"/>
            <a:ext cx="588272" cy="20475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75855" y="2504468"/>
            <a:ext cx="1055705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Текущий</a:t>
            </a:r>
            <a:endParaRPr lang="ru-RU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666588" y="2851857"/>
            <a:ext cx="1944216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Промежуточный</a:t>
            </a:r>
            <a:endParaRPr lang="ru-RU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834714" y="2490876"/>
            <a:ext cx="1105438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Итоговый</a:t>
            </a:r>
            <a:endParaRPr lang="ru-RU" sz="1400" b="1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3040" y="1907357"/>
            <a:ext cx="2232248" cy="3897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588224" y="1912480"/>
            <a:ext cx="2088232" cy="3897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Методы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4" name="Прямая соединительная линия 53"/>
          <p:cNvCxnSpPr>
            <a:stCxn id="50" idx="1"/>
            <a:endCxn id="32" idx="3"/>
          </p:cNvCxnSpPr>
          <p:nvPr/>
        </p:nvCxnSpPr>
        <p:spPr>
          <a:xfrm flipH="1" flipV="1">
            <a:off x="5675916" y="2102209"/>
            <a:ext cx="912308" cy="51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688581" y="2499935"/>
            <a:ext cx="1510536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Метапредмет</a:t>
            </a:r>
          </a:p>
          <a:p>
            <a:pPr algn="ctr"/>
            <a:r>
              <a:rPr lang="ru-RU" sz="1400" b="1" dirty="0" smtClean="0"/>
              <a:t>ные результаты  </a:t>
            </a:r>
            <a:endParaRPr lang="ru-RU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84933" y="2504468"/>
            <a:ext cx="14036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Предметные результаты  </a:t>
            </a:r>
            <a:endParaRPr lang="ru-RU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84720" y="3284984"/>
            <a:ext cx="1478967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- отчеты учителей предметников и классных руководителей;</a:t>
            </a:r>
          </a:p>
          <a:p>
            <a:r>
              <a:rPr lang="ru-RU" sz="1400" b="1" dirty="0" smtClean="0"/>
              <a:t>-администатив. контрольные работы;</a:t>
            </a:r>
          </a:p>
          <a:p>
            <a:r>
              <a:rPr lang="ru-RU" sz="1400" b="1" dirty="0" smtClean="0"/>
              <a:t>-работы в рамках внешних экспертиз </a:t>
            </a:r>
          </a:p>
          <a:p>
            <a:endParaRPr lang="ru-RU" sz="1400" b="1" dirty="0"/>
          </a:p>
        </p:txBody>
      </p:sp>
      <p:cxnSp>
        <p:nvCxnSpPr>
          <p:cNvPr id="61" name="Прямая соединительная линия 60"/>
          <p:cNvCxnSpPr>
            <a:endCxn id="58" idx="0"/>
          </p:cNvCxnSpPr>
          <p:nvPr/>
        </p:nvCxnSpPr>
        <p:spPr>
          <a:xfrm flipH="1">
            <a:off x="986757" y="2302184"/>
            <a:ext cx="882352" cy="20228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endCxn id="57" idx="0"/>
          </p:cNvCxnSpPr>
          <p:nvPr/>
        </p:nvCxnSpPr>
        <p:spPr>
          <a:xfrm>
            <a:off x="1763688" y="2302184"/>
            <a:ext cx="680161" cy="1977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763686" y="3274676"/>
            <a:ext cx="1944217" cy="26776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- диагностические карты формирования УУД;</a:t>
            </a:r>
          </a:p>
          <a:p>
            <a:r>
              <a:rPr lang="ru-RU" sz="1400" b="1" dirty="0" smtClean="0"/>
              <a:t>- отчеты по результатам защиты итогового проекта;</a:t>
            </a:r>
          </a:p>
          <a:p>
            <a:r>
              <a:rPr lang="ru-RU" sz="1400" b="1" dirty="0" smtClean="0"/>
              <a:t>- комплексные  диагностические работы на основе стандартизированных материалов</a:t>
            </a:r>
          </a:p>
          <a:p>
            <a:endParaRPr lang="ru-RU" sz="1400" b="1" dirty="0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2478443" y="3020941"/>
            <a:ext cx="848" cy="2618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026796" y="2537043"/>
            <a:ext cx="142552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Предметные результаты  </a:t>
            </a:r>
            <a:endParaRPr lang="ru-RU" sz="1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452321" y="2537043"/>
            <a:ext cx="136815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Метаредмет</a:t>
            </a:r>
          </a:p>
          <a:p>
            <a:pPr algn="ctr"/>
            <a:r>
              <a:rPr lang="ru-RU" sz="1400" b="1" dirty="0" smtClean="0"/>
              <a:t>результаты  </a:t>
            </a:r>
            <a:endParaRPr lang="ru-RU" sz="14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5876310" y="3274676"/>
            <a:ext cx="157601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анализ отчетов учителей-предметников, классных руководителей; административ</a:t>
            </a:r>
          </a:p>
          <a:p>
            <a:pPr algn="ctr"/>
            <a:r>
              <a:rPr lang="ru-RU" sz="1400" b="1" dirty="0" smtClean="0"/>
              <a:t>ных работ; результатов внешних экспертиз</a:t>
            </a:r>
          </a:p>
          <a:p>
            <a:pPr algn="ctr"/>
            <a:endParaRPr lang="ru-RU" sz="1400" b="1" dirty="0"/>
          </a:p>
          <a:p>
            <a:pPr algn="ctr"/>
            <a:endParaRPr lang="ru-RU" sz="1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7452321" y="3284984"/>
            <a:ext cx="1368152" cy="31085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/>
              <a:t>а</a:t>
            </a:r>
            <a:r>
              <a:rPr lang="ru-RU" sz="1400" b="1" dirty="0" smtClean="0"/>
              <a:t>нализ: </a:t>
            </a:r>
          </a:p>
          <a:p>
            <a:pPr marL="285750" indent="-285750">
              <a:buFontTx/>
              <a:buChar char="-"/>
            </a:pPr>
            <a:r>
              <a:rPr lang="ru-RU" sz="1400" b="1" dirty="0"/>
              <a:t>к</a:t>
            </a:r>
            <a:r>
              <a:rPr lang="ru-RU" sz="1400" b="1" dirty="0" smtClean="0"/>
              <a:t>арт</a:t>
            </a:r>
          </a:p>
          <a:p>
            <a:r>
              <a:rPr lang="ru-RU" sz="1400" b="1" dirty="0" smtClean="0"/>
              <a:t>формирования УУД;</a:t>
            </a:r>
          </a:p>
          <a:p>
            <a:pPr marL="285750" indent="-285750">
              <a:buFontTx/>
              <a:buChar char="-"/>
            </a:pPr>
            <a:r>
              <a:rPr lang="ru-RU" sz="1400" b="1" dirty="0"/>
              <a:t>к</a:t>
            </a:r>
            <a:r>
              <a:rPr lang="ru-RU" sz="1400" b="1" dirty="0" smtClean="0"/>
              <a:t>омплексн</a:t>
            </a:r>
          </a:p>
          <a:p>
            <a:r>
              <a:rPr lang="ru-RU" sz="1400" b="1" dirty="0" smtClean="0"/>
              <a:t>ых стандартиз. </a:t>
            </a:r>
            <a:r>
              <a:rPr lang="ru-RU" sz="1400" b="1" dirty="0"/>
              <a:t>р</a:t>
            </a:r>
            <a:r>
              <a:rPr lang="ru-RU" sz="1400" b="1" dirty="0" smtClean="0"/>
              <a:t>абот;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/>
              <a:t>отчетов по</a:t>
            </a:r>
          </a:p>
          <a:p>
            <a:r>
              <a:rPr lang="ru-RU" sz="1400" b="1" dirty="0" smtClean="0"/>
              <a:t>результатам защиты итогового проекта</a:t>
            </a:r>
          </a:p>
          <a:p>
            <a:pPr algn="ctr"/>
            <a:endParaRPr lang="ru-RU" sz="1400" b="1" dirty="0"/>
          </a:p>
          <a:p>
            <a:pPr algn="ctr"/>
            <a:endParaRPr lang="ru-RU" sz="1400" b="1" dirty="0"/>
          </a:p>
        </p:txBody>
      </p:sp>
      <p:cxnSp>
        <p:nvCxnSpPr>
          <p:cNvPr id="90" name="Прямая соединительная линия 89"/>
          <p:cNvCxnSpPr>
            <a:stCxn id="49" idx="1"/>
          </p:cNvCxnSpPr>
          <p:nvPr/>
        </p:nvCxnSpPr>
        <p:spPr>
          <a:xfrm flipH="1">
            <a:off x="179512" y="2102209"/>
            <a:ext cx="323528" cy="51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79512" y="2107332"/>
            <a:ext cx="0" cy="43460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20194" y="6103982"/>
            <a:ext cx="8479196" cy="646986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Принятие управленческих мер по результатам ВШК за результатами обучения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flipH="1" flipV="1">
            <a:off x="8667836" y="2088981"/>
            <a:ext cx="305272" cy="17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8960636" y="2081471"/>
            <a:ext cx="0" cy="43460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863334" y="3023155"/>
            <a:ext cx="848" cy="2618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4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79918"/>
            <a:ext cx="8286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Локальные акты Гимназии, регламентирующие оценивание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метапредметных образовательных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результатов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553944"/>
            <a:ext cx="60486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Основная образовательная программа основного общего образования  МБОУ Гимназия № 7</a:t>
            </a:r>
          </a:p>
          <a:p>
            <a:pPr algn="just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marL="457200" indent="-457200" algn="just" fontAlgn="base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ПОЛОЖЕНИЕ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МБОУ ГИМНАЗИЯ №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7 </a:t>
            </a:r>
          </a:p>
          <a:p>
            <a:pPr algn="just" fontAlgn="base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 «О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проведении  промежуточной аттестации и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</a:p>
          <a:p>
            <a:pPr algn="just" fontAlgn="base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осуществлении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текущего оценивания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 </a:t>
            </a:r>
          </a:p>
          <a:p>
            <a:pPr algn="just" fontAlgn="base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достижения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планируемых результатов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</a:p>
          <a:p>
            <a:pPr algn="just" fontAlgn="base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обучающихся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 ФГОС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ООО»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ПОЛОЖЕНИЕ МБОУ ГИМНАЗИЯ № 7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«Об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итоговом проекте обучающихся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 5-9 классов»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103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8169" y="620688"/>
            <a:ext cx="57606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ОЦЕНИВАНИЯ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763688" y="1484784"/>
            <a:ext cx="165618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084168" y="1484784"/>
            <a:ext cx="136815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148478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67544" y="2924944"/>
            <a:ext cx="21242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УЧАЩИЕСЯ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37219" y="2996952"/>
            <a:ext cx="21242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2924944"/>
            <a:ext cx="21242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УЧИТЕЛЯ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9" idx="2"/>
          </p:cNvCxnSpPr>
          <p:nvPr/>
        </p:nvCxnSpPr>
        <p:spPr>
          <a:xfrm>
            <a:off x="1529662" y="350100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72000" y="3530931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524328" y="3530931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67544" y="4077072"/>
            <a:ext cx="223224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веренность в своих познавательных возможностях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419872" y="4111600"/>
            <a:ext cx="223224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озможность отслеживать процесс и результат обучения и развития своего ребёнка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80212" y="4111600"/>
            <a:ext cx="223224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ценивать успешность собственной педагогической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6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90196"/>
              </p:ext>
            </p:extLst>
          </p:nvPr>
        </p:nvGraphicFramePr>
        <p:xfrm>
          <a:off x="251520" y="332656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Уровни сформированности УУД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Выделяемые в процессе наблюдения педагогов за деятельностью обучающихся в урочное и неурочное время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Выделяемые в ходе диагностических работ по оценке читательской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грамотности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Выделяемые в ходе защиты обучающимися итоговых проектов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2544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file"/>
                        </a:rPr>
                        <a:t>«Диагностические карты формирования УУД обучающихся»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Обработка результатов</a:t>
                      </a:r>
                      <a:endParaRPr lang="en-US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по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 предметам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file"/>
                        </a:rPr>
                        <a:t>коммуникативные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file"/>
                        </a:rPr>
                        <a:t>регулятивные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file"/>
                        </a:rPr>
                        <a:t>познавательные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file"/>
                        </a:rPr>
                        <a:t>общий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file"/>
                        </a:rPr>
                        <a:t> отчёт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1. Описание работы (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hlinkClick r:id="rId8" action="ppaction://hlinkfile"/>
                        </a:rPr>
                        <a:t>Естествознание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2. Обработка результатов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сводная ведомость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индивидуальные достижения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 отдельным заданиям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индивидуальные достижения учащегося по отдельным заданиям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hlinkClick r:id="rId9" action="ppaction://hlinkfile"/>
                        </a:rPr>
                        <a:t>Отчёт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4. Динамика (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hlinkClick r:id="rId10" action="ppaction://hlinkfile"/>
                        </a:rPr>
                        <a:t>результаты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1" action="ppaction://hlinkfile"/>
                        </a:rPr>
                        <a:t> экспертный лист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12" action="ppaction://hlinkfile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2" action="ppaction://hlinkfile"/>
                        </a:rPr>
                        <a:t>защита итоговых проектов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13" action="ppaction://hlinkfile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4" action="ppaction://hlinkfile"/>
                        </a:rPr>
                        <a:t>итоги защиты проектов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Высокий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Средний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Низкий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Повышенный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Базовый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Пониженный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Недостаточный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Повышенный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Базовый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327312" y="188640"/>
            <a:ext cx="8445759" cy="6264696"/>
            <a:chOff x="327312" y="188640"/>
            <a:chExt cx="8445759" cy="626469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83568" y="188640"/>
              <a:ext cx="7704856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07604" y="348625"/>
              <a:ext cx="73808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Система оценки метапредметных результатов освоения ООП </a:t>
              </a:r>
              <a:endPara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475657" y="1247634"/>
              <a:ext cx="6132982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159732" y="1340768"/>
              <a:ext cx="496855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базовый (среднего) уровень достижений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7312" y="2348879"/>
              <a:ext cx="2876536" cy="74446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00872" y="2325934"/>
              <a:ext cx="22429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пониженный </a:t>
              </a:r>
              <a:r>
                <a:rPr lang="ru-RU" sz="20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уровень 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044" y="2351515"/>
              <a:ext cx="2328863" cy="744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Прямоугольник 11"/>
            <p:cNvSpPr/>
            <p:nvPr/>
          </p:nvSpPr>
          <p:spPr>
            <a:xfrm>
              <a:off x="3634910" y="2344225"/>
              <a:ext cx="2286000" cy="70788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базовый </a:t>
              </a:r>
              <a:endPara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0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уровень </a:t>
              </a:r>
              <a:endPara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4208" y="2325934"/>
              <a:ext cx="2328863" cy="744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6472643" y="2325934"/>
              <a:ext cx="22429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повышенный </a:t>
              </a:r>
              <a:r>
                <a:rPr lang="ru-RU" sz="20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уровень 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7312" y="3429000"/>
              <a:ext cx="2876536" cy="30243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468815" y="3429000"/>
              <a:ext cx="2304256" cy="24482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530135" y="3509010"/>
              <a:ext cx="2242936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600" b="1" dirty="0" smtClean="0">
                  <a:solidFill>
                    <a:schemeClr val="tx2">
                      <a:lumMod val="50000"/>
                    </a:schemeClr>
                  </a:solidFill>
                </a:rPr>
                <a:t>свидетельствует об осознанном овладении универсальными учебными действиями, сформированностью интересов к учебной деятельности</a:t>
              </a:r>
              <a:endPara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27312" y="3513582"/>
              <a:ext cx="2790056" cy="2800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</a:rPr>
                <a:t>психологом проводится специальная диагностика затруднений в обучении, пробелов в системе знаний и организуется оказание целенаправленной помощи в достижении базового (среднего) уровня сформированности УУД, по формированию мотивации к обучению и развитию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648044" y="3429000"/>
              <a:ext cx="2328863" cy="22322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90907" y="3513582"/>
              <a:ext cx="2230989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600" b="1" dirty="0" smtClean="0">
                  <a:solidFill>
                    <a:schemeClr val="tx2">
                      <a:lumMod val="50000"/>
                    </a:schemeClr>
                  </a:solidFill>
                </a:rPr>
                <a:t>достаточный 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</a:rPr>
                <a:t>для продолжения обучения по образовательным программам среднего общего образования</a:t>
              </a: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4477752" y="908720"/>
              <a:ext cx="360040" cy="338914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трелка вниз 24"/>
            <p:cNvSpPr/>
            <p:nvPr/>
          </p:nvSpPr>
          <p:spPr>
            <a:xfrm>
              <a:off x="1495542" y="1832696"/>
              <a:ext cx="756085" cy="502236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трелка вниз 26"/>
            <p:cNvSpPr/>
            <p:nvPr/>
          </p:nvSpPr>
          <p:spPr>
            <a:xfrm>
              <a:off x="4307230" y="1832696"/>
              <a:ext cx="756085" cy="502236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трелка вниз 27"/>
            <p:cNvSpPr/>
            <p:nvPr/>
          </p:nvSpPr>
          <p:spPr>
            <a:xfrm>
              <a:off x="6852554" y="1832696"/>
              <a:ext cx="756085" cy="502236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трелка вниз 25"/>
            <p:cNvSpPr/>
            <p:nvPr/>
          </p:nvSpPr>
          <p:spPr>
            <a:xfrm>
              <a:off x="1676508" y="3097490"/>
              <a:ext cx="394152" cy="335652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4535996" y="3091627"/>
              <a:ext cx="394152" cy="335652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7033520" y="3070402"/>
              <a:ext cx="394152" cy="335652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453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Прямая соединительная линия 81"/>
          <p:cNvCxnSpPr/>
          <p:nvPr/>
        </p:nvCxnSpPr>
        <p:spPr>
          <a:xfrm flipV="1">
            <a:off x="4355976" y="5220677"/>
            <a:ext cx="0" cy="8711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5964384" y="5387759"/>
            <a:ext cx="3284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469504" y="5424975"/>
            <a:ext cx="46649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260648"/>
            <a:ext cx="856895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Система управленческих мероприятий, принимаемых по итогам внутришкольного контроля 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5" y="1003792"/>
            <a:ext cx="209463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Объекты управленческих мер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18161" y="1019180"/>
            <a:ext cx="624632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Содержание управленческих мер</a:t>
            </a:r>
          </a:p>
          <a:p>
            <a:pPr algn="ctr"/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066" y="3439893"/>
            <a:ext cx="21131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Педагогический коллектив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76609" y="5220105"/>
            <a:ext cx="311942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Групповые 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89573" y="3222757"/>
            <a:ext cx="283566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Аналитические совещания, консилиумы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49133" y="3222757"/>
            <a:ext cx="291078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Малые педсоветы</a:t>
            </a:r>
          </a:p>
          <a:p>
            <a:pPr algn="ctr"/>
            <a:r>
              <a:rPr lang="ru-RU" sz="1400" b="1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84931" y="3805563"/>
            <a:ext cx="283566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Тематические метод. объединения</a:t>
            </a:r>
            <a:endParaRPr lang="ru-RU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66693" y="3805563"/>
            <a:ext cx="289779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Образование проблемно-творческих групп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84931" y="4416220"/>
            <a:ext cx="587955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Индивидуальные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79248" y="4776212"/>
            <a:ext cx="292999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Персональный контроль</a:t>
            </a:r>
            <a:endParaRPr lang="ru-R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28621" y="4776212"/>
            <a:ext cx="283586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Оказание метод. помощи</a:t>
            </a:r>
            <a:endParaRPr lang="ru-RU" sz="1400" b="1" dirty="0"/>
          </a:p>
        </p:txBody>
      </p:sp>
      <p:cxnSp>
        <p:nvCxnSpPr>
          <p:cNvPr id="17" name="Прямая соединительная линия 16"/>
          <p:cNvCxnSpPr>
            <a:stCxn id="5" idx="3"/>
          </p:cNvCxnSpPr>
          <p:nvPr/>
        </p:nvCxnSpPr>
        <p:spPr>
          <a:xfrm>
            <a:off x="2490166" y="1265402"/>
            <a:ext cx="22799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57733" y="5527882"/>
            <a:ext cx="0" cy="89865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3"/>
          </p:cNvCxnSpPr>
          <p:nvPr/>
        </p:nvCxnSpPr>
        <p:spPr>
          <a:xfrm flipV="1">
            <a:off x="2490166" y="3732280"/>
            <a:ext cx="28374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761100" y="2956010"/>
            <a:ext cx="3284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773912" y="4539403"/>
            <a:ext cx="3241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43" idx="3"/>
            <a:endCxn id="51" idx="1"/>
          </p:cNvCxnSpPr>
          <p:nvPr/>
        </p:nvCxnSpPr>
        <p:spPr>
          <a:xfrm>
            <a:off x="2500878" y="2166671"/>
            <a:ext cx="222003" cy="3581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49" idx="1"/>
          </p:cNvCxnSpPr>
          <p:nvPr/>
        </p:nvCxnSpPr>
        <p:spPr>
          <a:xfrm flipV="1">
            <a:off x="2507892" y="1782689"/>
            <a:ext cx="214989" cy="38397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6857" y="5137751"/>
            <a:ext cx="2031985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Обучающиеся</a:t>
            </a:r>
          </a:p>
          <a:p>
            <a:pPr algn="ctr"/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45409" y="1199274"/>
            <a:ext cx="144760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245409" y="1199276"/>
            <a:ext cx="0" cy="43286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511669" y="2166670"/>
            <a:ext cx="294143" cy="205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2761100" y="2956010"/>
            <a:ext cx="12812" cy="161409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096480" y="2850358"/>
            <a:ext cx="586800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Групповые </a:t>
            </a:r>
            <a:endParaRPr lang="ru-RU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6122301" y="5220677"/>
            <a:ext cx="284218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Индивидуальные</a:t>
            </a:r>
            <a:endParaRPr lang="ru-RU" sz="1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2908072" y="5784081"/>
            <a:ext cx="31194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Классно-обобщающий контроль</a:t>
            </a:r>
            <a:endParaRPr lang="ru-RU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122301" y="5630194"/>
            <a:ext cx="284218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ИУП</a:t>
            </a:r>
            <a:endParaRPr lang="ru-RU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112225" y="6018562"/>
            <a:ext cx="286234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Псих.-</a:t>
            </a:r>
            <a:r>
              <a:rPr lang="ru-RU" sz="1400" b="1" dirty="0" err="1" smtClean="0"/>
              <a:t>пед</a:t>
            </a:r>
            <a:r>
              <a:rPr lang="ru-RU" sz="1400" b="1" dirty="0" smtClean="0"/>
              <a:t>. консультирование</a:t>
            </a:r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230906" y="3720541"/>
            <a:ext cx="144760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0177" y="1858894"/>
            <a:ext cx="2090701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Локальные акты ОУ</a:t>
            </a:r>
          </a:p>
          <a:p>
            <a:pPr algn="ctr"/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722881" y="1628800"/>
            <a:ext cx="624160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Корректировка разделов ООП НОО, ООП НОО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2718161" y="2012781"/>
            <a:ext cx="624632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Корректировка локальных актов, регламентирующих ВШК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22881" y="2370904"/>
            <a:ext cx="624160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Внесение изменений в План</a:t>
            </a:r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53191" y="2123167"/>
            <a:ext cx="12919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128621" y="6427113"/>
            <a:ext cx="285822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Адм.-профилактическая работа</a:t>
            </a:r>
            <a:endParaRPr lang="ru-RU" dirty="0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220883" y="5527882"/>
            <a:ext cx="205974" cy="57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348880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465</TotalTime>
  <Words>486</Words>
  <Application>Microsoft Office PowerPoint</Application>
  <PresentationFormat>Экран (4:3)</PresentationFormat>
  <Paragraphs>137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Sizyh</dc:creator>
  <cp:lastModifiedBy>profnet@kimc.ms</cp:lastModifiedBy>
  <cp:revision>37</cp:revision>
  <cp:lastPrinted>2016-12-23T04:45:33Z</cp:lastPrinted>
  <dcterms:created xsi:type="dcterms:W3CDTF">2016-12-22T23:33:06Z</dcterms:created>
  <dcterms:modified xsi:type="dcterms:W3CDTF">2016-12-29T02:45:51Z</dcterms:modified>
</cp:coreProperties>
</file>