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0" r:id="rId13"/>
    <p:sldId id="269" r:id="rId14"/>
    <p:sldId id="272" r:id="rId15"/>
    <p:sldId id="273" r:id="rId16"/>
    <p:sldId id="274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5179" autoAdjust="0"/>
  </p:normalViewPr>
  <p:slideViewPr>
    <p:cSldViewPr>
      <p:cViewPr varScale="1">
        <p:scale>
          <a:sx n="90" d="100"/>
          <a:sy n="90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FD884-3FA0-4CA3-A25D-2030617818D1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20C1B2-E4EB-4F0F-9673-C8E6D984BBB9}">
      <dgm:prSet custT="1"/>
      <dgm:spPr/>
      <dgm:t>
        <a:bodyPr/>
        <a:lstStyle/>
        <a:p>
          <a:pPr rtl="0"/>
          <a:r>
            <a:rPr lang="ru-RU" sz="2800" dirty="0" smtClean="0"/>
            <a:t>Нормативный локальный акт</a:t>
          </a:r>
          <a:endParaRPr lang="ru-RU" sz="2800" dirty="0"/>
        </a:p>
      </dgm:t>
    </dgm:pt>
    <dgm:pt modelId="{D5168E09-3BEC-4579-8514-808D39484CA6}" type="parTrans" cxnId="{635FA498-0CE4-4730-83BF-FC5D64C4BD2D}">
      <dgm:prSet/>
      <dgm:spPr/>
      <dgm:t>
        <a:bodyPr/>
        <a:lstStyle/>
        <a:p>
          <a:endParaRPr lang="ru-RU"/>
        </a:p>
      </dgm:t>
    </dgm:pt>
    <dgm:pt modelId="{7123798B-F957-4988-B479-86B96CB7819F}" type="sibTrans" cxnId="{635FA498-0CE4-4730-83BF-FC5D64C4BD2D}">
      <dgm:prSet/>
      <dgm:spPr/>
      <dgm:t>
        <a:bodyPr/>
        <a:lstStyle/>
        <a:p>
          <a:endParaRPr lang="ru-RU"/>
        </a:p>
      </dgm:t>
    </dgm:pt>
    <dgm:pt modelId="{F4B46153-B697-4FC1-9003-74485B0A7E49}">
      <dgm:prSet custT="1"/>
      <dgm:spPr/>
      <dgm:t>
        <a:bodyPr/>
        <a:lstStyle/>
        <a:p>
          <a:pPr rtl="0"/>
          <a:r>
            <a:rPr lang="ru-RU" sz="2800" dirty="0" smtClean="0"/>
            <a:t>Индивидуальный (не нормативный распорядительный локальный акт)</a:t>
          </a:r>
          <a:endParaRPr lang="ru-RU" sz="2800" dirty="0"/>
        </a:p>
      </dgm:t>
    </dgm:pt>
    <dgm:pt modelId="{A01A07A6-2CE6-49A7-8AE8-D381DC17F2E3}" type="parTrans" cxnId="{9B5CFEC1-4F46-4058-98A7-F70CFD99523C}">
      <dgm:prSet/>
      <dgm:spPr/>
      <dgm:t>
        <a:bodyPr/>
        <a:lstStyle/>
        <a:p>
          <a:endParaRPr lang="ru-RU"/>
        </a:p>
      </dgm:t>
    </dgm:pt>
    <dgm:pt modelId="{A4DD60A0-86BE-4883-B6DB-C6D93F8AE4F2}" type="sibTrans" cxnId="{9B5CFEC1-4F46-4058-98A7-F70CFD99523C}">
      <dgm:prSet/>
      <dgm:spPr/>
      <dgm:t>
        <a:bodyPr/>
        <a:lstStyle/>
        <a:p>
          <a:endParaRPr lang="ru-RU"/>
        </a:p>
      </dgm:t>
    </dgm:pt>
    <dgm:pt modelId="{84AB60C2-B3AB-4FB1-82E2-524142DBC196}">
      <dgm:prSet/>
      <dgm:spPr/>
      <dgm:t>
        <a:bodyPr/>
        <a:lstStyle/>
        <a:p>
          <a:pPr rtl="0"/>
          <a:endParaRPr lang="ru-RU" dirty="0"/>
        </a:p>
      </dgm:t>
    </dgm:pt>
    <dgm:pt modelId="{06E359E9-233C-4249-9190-67B2EBF86F7D}" type="parTrans" cxnId="{54B0DE3C-3504-43B5-8BC6-8EEB7B12683C}">
      <dgm:prSet/>
      <dgm:spPr/>
      <dgm:t>
        <a:bodyPr/>
        <a:lstStyle/>
        <a:p>
          <a:endParaRPr lang="ru-RU"/>
        </a:p>
      </dgm:t>
    </dgm:pt>
    <dgm:pt modelId="{6416015A-3101-4859-B859-506231939C85}" type="sibTrans" cxnId="{54B0DE3C-3504-43B5-8BC6-8EEB7B12683C}">
      <dgm:prSet/>
      <dgm:spPr/>
      <dgm:t>
        <a:bodyPr/>
        <a:lstStyle/>
        <a:p>
          <a:endParaRPr lang="ru-RU"/>
        </a:p>
      </dgm:t>
    </dgm:pt>
    <dgm:pt modelId="{6EC67826-2822-4D3C-8911-31D5C1821692}">
      <dgm:prSet/>
      <dgm:spPr/>
      <dgm:t>
        <a:bodyPr/>
        <a:lstStyle/>
        <a:p>
          <a:pPr rtl="0"/>
          <a:endParaRPr lang="ru-RU" dirty="0"/>
        </a:p>
      </dgm:t>
    </dgm:pt>
    <dgm:pt modelId="{4F6C8AF5-95A1-4B61-A1EC-278B9B9CFC31}" type="parTrans" cxnId="{6E59C823-B2A3-4FCB-92A1-917241C79913}">
      <dgm:prSet/>
      <dgm:spPr/>
      <dgm:t>
        <a:bodyPr/>
        <a:lstStyle/>
        <a:p>
          <a:endParaRPr lang="ru-RU"/>
        </a:p>
      </dgm:t>
    </dgm:pt>
    <dgm:pt modelId="{65DB4C1B-6F73-4577-86D5-43A2481A830D}" type="sibTrans" cxnId="{6E59C823-B2A3-4FCB-92A1-917241C79913}">
      <dgm:prSet/>
      <dgm:spPr/>
      <dgm:t>
        <a:bodyPr/>
        <a:lstStyle/>
        <a:p>
          <a:endParaRPr lang="ru-RU"/>
        </a:p>
      </dgm:t>
    </dgm:pt>
    <dgm:pt modelId="{032F8480-3AA3-467E-92BA-925DED5520D3}">
      <dgm:prSet/>
      <dgm:spPr/>
      <dgm:t>
        <a:bodyPr/>
        <a:lstStyle/>
        <a:p>
          <a:pPr rtl="0"/>
          <a:endParaRPr lang="ru-RU"/>
        </a:p>
      </dgm:t>
    </dgm:pt>
    <dgm:pt modelId="{0A3AA191-4820-465E-AB49-8240C858C5AA}" type="parTrans" cxnId="{DA90D8CF-0827-4DC6-BFCA-45CA653658FF}">
      <dgm:prSet/>
      <dgm:spPr/>
      <dgm:t>
        <a:bodyPr/>
        <a:lstStyle/>
        <a:p>
          <a:endParaRPr lang="ru-RU"/>
        </a:p>
      </dgm:t>
    </dgm:pt>
    <dgm:pt modelId="{FA3F8729-85CD-401F-8181-930AF4236F7B}" type="sibTrans" cxnId="{DA90D8CF-0827-4DC6-BFCA-45CA653658FF}">
      <dgm:prSet/>
      <dgm:spPr/>
      <dgm:t>
        <a:bodyPr/>
        <a:lstStyle/>
        <a:p>
          <a:endParaRPr lang="ru-RU"/>
        </a:p>
      </dgm:t>
    </dgm:pt>
    <dgm:pt modelId="{FA0FCEB4-3FF3-416C-800F-5AB69974F6E6}">
      <dgm:prSet/>
      <dgm:spPr/>
      <dgm:t>
        <a:bodyPr/>
        <a:lstStyle/>
        <a:p>
          <a:endParaRPr lang="ru-RU"/>
        </a:p>
      </dgm:t>
    </dgm:pt>
    <dgm:pt modelId="{5B97EA60-55C5-4689-8711-FA41DE73C381}" type="parTrans" cxnId="{822F3ED9-1909-4AF7-8B3E-E9C1B5B3583F}">
      <dgm:prSet/>
      <dgm:spPr/>
      <dgm:t>
        <a:bodyPr/>
        <a:lstStyle/>
        <a:p>
          <a:endParaRPr lang="ru-RU"/>
        </a:p>
      </dgm:t>
    </dgm:pt>
    <dgm:pt modelId="{6A0E11B0-0213-4474-A929-72AD89458D3D}" type="sibTrans" cxnId="{822F3ED9-1909-4AF7-8B3E-E9C1B5B3583F}">
      <dgm:prSet/>
      <dgm:spPr/>
      <dgm:t>
        <a:bodyPr/>
        <a:lstStyle/>
        <a:p>
          <a:endParaRPr lang="ru-RU"/>
        </a:p>
      </dgm:t>
    </dgm:pt>
    <dgm:pt modelId="{AD6D466A-B523-419D-B994-0ED6942ECB0E}">
      <dgm:prSet/>
      <dgm:spPr/>
      <dgm:t>
        <a:bodyPr/>
        <a:lstStyle/>
        <a:p>
          <a:endParaRPr lang="ru-RU"/>
        </a:p>
      </dgm:t>
    </dgm:pt>
    <dgm:pt modelId="{858222F9-E3E0-4174-A59C-87B7B64BBFD8}" type="parTrans" cxnId="{8B3B6AF2-9FAB-4400-B3ED-332EC3D51569}">
      <dgm:prSet/>
      <dgm:spPr/>
      <dgm:t>
        <a:bodyPr/>
        <a:lstStyle/>
        <a:p>
          <a:endParaRPr lang="ru-RU"/>
        </a:p>
      </dgm:t>
    </dgm:pt>
    <dgm:pt modelId="{85FC5E70-3276-46F8-84A6-CE4169C4E658}" type="sibTrans" cxnId="{8B3B6AF2-9FAB-4400-B3ED-332EC3D51569}">
      <dgm:prSet/>
      <dgm:spPr/>
      <dgm:t>
        <a:bodyPr/>
        <a:lstStyle/>
        <a:p>
          <a:endParaRPr lang="ru-RU"/>
        </a:p>
      </dgm:t>
    </dgm:pt>
    <dgm:pt modelId="{B63112B7-6C6C-4973-A008-27034B1838DF}">
      <dgm:prSet/>
      <dgm:spPr/>
      <dgm:t>
        <a:bodyPr/>
        <a:lstStyle/>
        <a:p>
          <a:endParaRPr lang="ru-RU" dirty="0"/>
        </a:p>
      </dgm:t>
    </dgm:pt>
    <dgm:pt modelId="{91175A58-D946-450D-A56F-55C497474D0D}" type="parTrans" cxnId="{8F37A457-F872-47BD-833C-A17DF86756B8}">
      <dgm:prSet/>
      <dgm:spPr/>
      <dgm:t>
        <a:bodyPr/>
        <a:lstStyle/>
        <a:p>
          <a:endParaRPr lang="ru-RU"/>
        </a:p>
      </dgm:t>
    </dgm:pt>
    <dgm:pt modelId="{15DF6934-9B00-497B-AF51-48F6E57AAE3D}" type="sibTrans" cxnId="{8F37A457-F872-47BD-833C-A17DF86756B8}">
      <dgm:prSet/>
      <dgm:spPr/>
      <dgm:t>
        <a:bodyPr/>
        <a:lstStyle/>
        <a:p>
          <a:endParaRPr lang="ru-RU"/>
        </a:p>
      </dgm:t>
    </dgm:pt>
    <dgm:pt modelId="{B02DA9ED-EB68-49A1-A4E6-FE83C402AA3D}">
      <dgm:prSet/>
      <dgm:spPr/>
      <dgm:t>
        <a:bodyPr/>
        <a:lstStyle/>
        <a:p>
          <a:endParaRPr lang="ru-RU"/>
        </a:p>
      </dgm:t>
    </dgm:pt>
    <dgm:pt modelId="{6A114112-6643-4939-9B65-3CB395D14A87}" type="parTrans" cxnId="{1849AA67-7372-4DB6-84CC-069262529F0D}">
      <dgm:prSet/>
      <dgm:spPr/>
      <dgm:t>
        <a:bodyPr/>
        <a:lstStyle/>
        <a:p>
          <a:endParaRPr lang="ru-RU"/>
        </a:p>
      </dgm:t>
    </dgm:pt>
    <dgm:pt modelId="{BC188B1F-F130-46DB-B181-1F35E6D5586A}" type="sibTrans" cxnId="{1849AA67-7372-4DB6-84CC-069262529F0D}">
      <dgm:prSet/>
      <dgm:spPr/>
      <dgm:t>
        <a:bodyPr/>
        <a:lstStyle/>
        <a:p>
          <a:endParaRPr lang="ru-RU"/>
        </a:p>
      </dgm:t>
    </dgm:pt>
    <dgm:pt modelId="{BA1007DC-2516-42EB-AAA0-4C185DF0437C}">
      <dgm:prSet/>
      <dgm:spPr/>
      <dgm:t>
        <a:bodyPr/>
        <a:lstStyle/>
        <a:p>
          <a:endParaRPr lang="ru-RU"/>
        </a:p>
      </dgm:t>
    </dgm:pt>
    <dgm:pt modelId="{086CECD9-AFA7-4D87-A53E-4BE892C8F61A}" type="parTrans" cxnId="{F2B2CD9D-52C6-4F95-B6C4-0F9136DA3582}">
      <dgm:prSet/>
      <dgm:spPr/>
      <dgm:t>
        <a:bodyPr/>
        <a:lstStyle/>
        <a:p>
          <a:endParaRPr lang="ru-RU"/>
        </a:p>
      </dgm:t>
    </dgm:pt>
    <dgm:pt modelId="{5EFD428D-548F-423C-9960-050B890E0AD5}" type="sibTrans" cxnId="{F2B2CD9D-52C6-4F95-B6C4-0F9136DA3582}">
      <dgm:prSet/>
      <dgm:spPr/>
      <dgm:t>
        <a:bodyPr/>
        <a:lstStyle/>
        <a:p>
          <a:endParaRPr lang="ru-RU"/>
        </a:p>
      </dgm:t>
    </dgm:pt>
    <dgm:pt modelId="{11C50ACC-9647-4617-A058-2B074879597F}">
      <dgm:prSet custT="1"/>
      <dgm:spPr/>
      <dgm:t>
        <a:bodyPr/>
        <a:lstStyle/>
        <a:p>
          <a:pPr algn="l"/>
          <a:r>
            <a:rPr lang="ru-RU" sz="2000" dirty="0" smtClean="0"/>
            <a:t>1</a:t>
          </a:r>
          <a:r>
            <a:rPr lang="ru-RU" sz="2400" dirty="0" smtClean="0"/>
            <a:t>. содержит общеобязательные правила поведения для всех или некоторых субъектов образовательного процесса; </a:t>
          </a:r>
        </a:p>
        <a:p>
          <a:pPr algn="l"/>
          <a:r>
            <a:rPr lang="ru-RU" sz="2400" dirty="0" smtClean="0"/>
            <a:t>2. рассчитан на неоднократное применение. </a:t>
          </a:r>
        </a:p>
      </dgm:t>
    </dgm:pt>
    <dgm:pt modelId="{57E7F72F-94C3-4567-B24B-974918125751}" type="parTrans" cxnId="{7B3CFCD2-1D58-42FF-BBC7-B15876A372DD}">
      <dgm:prSet/>
      <dgm:spPr/>
      <dgm:t>
        <a:bodyPr/>
        <a:lstStyle/>
        <a:p>
          <a:endParaRPr lang="ru-RU"/>
        </a:p>
      </dgm:t>
    </dgm:pt>
    <dgm:pt modelId="{CDA91100-D2FF-4887-A740-624E8EA122F0}" type="sibTrans" cxnId="{7B3CFCD2-1D58-42FF-BBC7-B15876A372DD}">
      <dgm:prSet/>
      <dgm:spPr/>
      <dgm:t>
        <a:bodyPr/>
        <a:lstStyle/>
        <a:p>
          <a:endParaRPr lang="ru-RU"/>
        </a:p>
      </dgm:t>
    </dgm:pt>
    <dgm:pt modelId="{9B917792-8494-4F34-BD8E-4B1D50E24B33}" type="pres">
      <dgm:prSet presAssocID="{F0CFD884-3FA0-4CA3-A25D-2030617818D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57D19F-3311-4B72-AC3A-C49B43B3B864}" type="pres">
      <dgm:prSet presAssocID="{F0CFD884-3FA0-4CA3-A25D-2030617818D1}" presName="diamond" presStyleLbl="bgShp" presStyleIdx="0" presStyleCnt="1"/>
      <dgm:spPr/>
    </dgm:pt>
    <dgm:pt modelId="{3D701FD2-38DF-49B1-9B5F-31751575FA55}" type="pres">
      <dgm:prSet presAssocID="{F0CFD884-3FA0-4CA3-A25D-2030617818D1}" presName="quad1" presStyleLbl="node1" presStyleIdx="0" presStyleCnt="4" custScaleX="123078" custLinFactNeighborX="-86539" custLinFactNeighborY="3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AA81F-2435-475D-BC6E-2D20C35E442C}" type="pres">
      <dgm:prSet presAssocID="{F0CFD884-3FA0-4CA3-A25D-2030617818D1}" presName="quad2" presStyleLbl="node1" presStyleIdx="1" presStyleCnt="4" custScaleX="208974" custLinFactNeighborX="71474" custLinFactNeighborY="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371AC-B479-46B8-8214-C41044D3DC53}" type="pres">
      <dgm:prSet presAssocID="{F0CFD884-3FA0-4CA3-A25D-2030617818D1}" presName="quad3" presStyleLbl="node1" presStyleIdx="2" presStyleCnt="4" custScaleX="185898" custScaleY="119231" custLinFactX="57372" custLinFactNeighborX="100000" custLinFactNeighborY="185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9955F-C4F6-414C-BEC0-70E84F10872A}" type="pres">
      <dgm:prSet presAssocID="{F0CFD884-3FA0-4CA3-A25D-2030617818D1}" presName="quad4" presStyleLbl="node1" presStyleIdx="3" presStyleCnt="4" custScaleX="184615" custScaleY="130770" custLinFactX="-45513" custLinFactNeighborX="-100000" custLinFactNeighborY="8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FA498-0CE4-4730-83BF-FC5D64C4BD2D}" srcId="{F0CFD884-3FA0-4CA3-A25D-2030617818D1}" destId="{6420C1B2-E4EB-4F0F-9673-C8E6D984BBB9}" srcOrd="0" destOrd="0" parTransId="{D5168E09-3BEC-4579-8514-808D39484CA6}" sibTransId="{7123798B-F957-4988-B479-86B96CB7819F}"/>
    <dgm:cxn modelId="{8B3B6AF2-9FAB-4400-B3ED-332EC3D51569}" srcId="{F0CFD884-3FA0-4CA3-A25D-2030617818D1}" destId="{AD6D466A-B523-419D-B994-0ED6942ECB0E}" srcOrd="6" destOrd="0" parTransId="{858222F9-E3E0-4174-A59C-87B7B64BBFD8}" sibTransId="{85FC5E70-3276-46F8-84A6-CE4169C4E658}"/>
    <dgm:cxn modelId="{6E59C823-B2A3-4FCB-92A1-917241C79913}" srcId="{F0CFD884-3FA0-4CA3-A25D-2030617818D1}" destId="{6EC67826-2822-4D3C-8911-31D5C1821692}" srcOrd="9" destOrd="0" parTransId="{4F6C8AF5-95A1-4B61-A1EC-278B9B9CFC31}" sibTransId="{65DB4C1B-6F73-4577-86D5-43A2481A830D}"/>
    <dgm:cxn modelId="{ECF19C85-F794-4659-A155-550397A1443B}" type="presOf" srcId="{F0CFD884-3FA0-4CA3-A25D-2030617818D1}" destId="{9B917792-8494-4F34-BD8E-4B1D50E24B33}" srcOrd="0" destOrd="0" presId="urn:microsoft.com/office/officeart/2005/8/layout/matrix3"/>
    <dgm:cxn modelId="{822F3ED9-1909-4AF7-8B3E-E9C1B5B3583F}" srcId="{F0CFD884-3FA0-4CA3-A25D-2030617818D1}" destId="{FA0FCEB4-3FF3-416C-800F-5AB69974F6E6}" srcOrd="8" destOrd="0" parTransId="{5B97EA60-55C5-4689-8711-FA41DE73C381}" sibTransId="{6A0E11B0-0213-4474-A929-72AD89458D3D}"/>
    <dgm:cxn modelId="{8E146820-E6A9-4EB9-B1AC-E0AFCAFB2D6D}" type="presOf" srcId="{11C50ACC-9647-4617-A058-2B074879597F}" destId="{D249955F-C4F6-414C-BEC0-70E84F10872A}" srcOrd="0" destOrd="0" presId="urn:microsoft.com/office/officeart/2005/8/layout/matrix3"/>
    <dgm:cxn modelId="{9B5CFEC1-4F46-4058-98A7-F70CFD99523C}" srcId="{F0CFD884-3FA0-4CA3-A25D-2030617818D1}" destId="{F4B46153-B697-4FC1-9003-74485B0A7E49}" srcOrd="1" destOrd="0" parTransId="{A01A07A6-2CE6-49A7-8AE8-D381DC17F2E3}" sibTransId="{A4DD60A0-86BE-4883-B6DB-C6D93F8AE4F2}"/>
    <dgm:cxn modelId="{DA90D8CF-0827-4DC6-BFCA-45CA653658FF}" srcId="{F0CFD884-3FA0-4CA3-A25D-2030617818D1}" destId="{032F8480-3AA3-467E-92BA-925DED5520D3}" srcOrd="10" destOrd="0" parTransId="{0A3AA191-4820-465E-AB49-8240C858C5AA}" sibTransId="{FA3F8729-85CD-401F-8181-930AF4236F7B}"/>
    <dgm:cxn modelId="{F2B2CD9D-52C6-4F95-B6C4-0F9136DA3582}" srcId="{F0CFD884-3FA0-4CA3-A25D-2030617818D1}" destId="{BA1007DC-2516-42EB-AAA0-4C185DF0437C}" srcOrd="5" destOrd="0" parTransId="{086CECD9-AFA7-4D87-A53E-4BE892C8F61A}" sibTransId="{5EFD428D-548F-423C-9960-050B890E0AD5}"/>
    <dgm:cxn modelId="{B574DA4B-A536-4541-AE44-3BFE2F8978B3}" type="presOf" srcId="{84AB60C2-B3AB-4FB1-82E2-524142DBC196}" destId="{151371AC-B479-46B8-8214-C41044D3DC53}" srcOrd="0" destOrd="0" presId="urn:microsoft.com/office/officeart/2005/8/layout/matrix3"/>
    <dgm:cxn modelId="{54B0DE3C-3504-43B5-8BC6-8EEB7B12683C}" srcId="{F0CFD884-3FA0-4CA3-A25D-2030617818D1}" destId="{84AB60C2-B3AB-4FB1-82E2-524142DBC196}" srcOrd="2" destOrd="0" parTransId="{06E359E9-233C-4249-9190-67B2EBF86F7D}" sibTransId="{6416015A-3101-4859-B859-506231939C85}"/>
    <dgm:cxn modelId="{1849AA67-7372-4DB6-84CC-069262529F0D}" srcId="{F0CFD884-3FA0-4CA3-A25D-2030617818D1}" destId="{B02DA9ED-EB68-49A1-A4E6-FE83C402AA3D}" srcOrd="4" destOrd="0" parTransId="{6A114112-6643-4939-9B65-3CB395D14A87}" sibTransId="{BC188B1F-F130-46DB-B181-1F35E6D5586A}"/>
    <dgm:cxn modelId="{7B3CFCD2-1D58-42FF-BBC7-B15876A372DD}" srcId="{F0CFD884-3FA0-4CA3-A25D-2030617818D1}" destId="{11C50ACC-9647-4617-A058-2B074879597F}" srcOrd="3" destOrd="0" parTransId="{57E7F72F-94C3-4567-B24B-974918125751}" sibTransId="{CDA91100-D2FF-4887-A740-624E8EA122F0}"/>
    <dgm:cxn modelId="{8F37A457-F872-47BD-833C-A17DF86756B8}" srcId="{F0CFD884-3FA0-4CA3-A25D-2030617818D1}" destId="{B63112B7-6C6C-4973-A008-27034B1838DF}" srcOrd="7" destOrd="0" parTransId="{91175A58-D946-450D-A56F-55C497474D0D}" sibTransId="{15DF6934-9B00-497B-AF51-48F6E57AAE3D}"/>
    <dgm:cxn modelId="{4A02589C-C463-4FFB-982D-797F7FD7AACE}" type="presOf" srcId="{6420C1B2-E4EB-4F0F-9673-C8E6D984BBB9}" destId="{3D701FD2-38DF-49B1-9B5F-31751575FA55}" srcOrd="0" destOrd="0" presId="urn:microsoft.com/office/officeart/2005/8/layout/matrix3"/>
    <dgm:cxn modelId="{310143B1-A8F8-4626-A9C0-A219E7D4FD0C}" type="presOf" srcId="{F4B46153-B697-4FC1-9003-74485B0A7E49}" destId="{941AA81F-2435-475D-BC6E-2D20C35E442C}" srcOrd="0" destOrd="0" presId="urn:microsoft.com/office/officeart/2005/8/layout/matrix3"/>
    <dgm:cxn modelId="{8B3560F0-A5A0-4AA6-8B94-13B594B1F828}" type="presParOf" srcId="{9B917792-8494-4F34-BD8E-4B1D50E24B33}" destId="{CB57D19F-3311-4B72-AC3A-C49B43B3B864}" srcOrd="0" destOrd="0" presId="urn:microsoft.com/office/officeart/2005/8/layout/matrix3"/>
    <dgm:cxn modelId="{A8403AAF-A7DB-4BCD-AA2B-F2CD37E7AD95}" type="presParOf" srcId="{9B917792-8494-4F34-BD8E-4B1D50E24B33}" destId="{3D701FD2-38DF-49B1-9B5F-31751575FA55}" srcOrd="1" destOrd="0" presId="urn:microsoft.com/office/officeart/2005/8/layout/matrix3"/>
    <dgm:cxn modelId="{75D916D8-4BBF-4472-9A87-F1B3AA08F6CE}" type="presParOf" srcId="{9B917792-8494-4F34-BD8E-4B1D50E24B33}" destId="{941AA81F-2435-475D-BC6E-2D20C35E442C}" srcOrd="2" destOrd="0" presId="urn:microsoft.com/office/officeart/2005/8/layout/matrix3"/>
    <dgm:cxn modelId="{7B23FB15-B53C-4038-BA3B-58ABE5082F26}" type="presParOf" srcId="{9B917792-8494-4F34-BD8E-4B1D50E24B33}" destId="{151371AC-B479-46B8-8214-C41044D3DC53}" srcOrd="3" destOrd="0" presId="urn:microsoft.com/office/officeart/2005/8/layout/matrix3"/>
    <dgm:cxn modelId="{5A4A7D39-3B2D-4623-BB1D-85CBE76F1E1B}" type="presParOf" srcId="{9B917792-8494-4F34-BD8E-4B1D50E24B33}" destId="{D249955F-C4F6-414C-BEC0-70E84F10872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7D19F-3311-4B72-AC3A-C49B43B3B864}">
      <dsp:nvSpPr>
        <dsp:cNvPr id="0" name=""/>
        <dsp:cNvSpPr/>
      </dsp:nvSpPr>
      <dsp:spPr>
        <a:xfrm>
          <a:off x="1274546" y="0"/>
          <a:ext cx="5760640" cy="576064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701FD2-38DF-49B1-9B5F-31751575FA55}">
      <dsp:nvSpPr>
        <dsp:cNvPr id="0" name=""/>
        <dsp:cNvSpPr/>
      </dsp:nvSpPr>
      <dsp:spPr>
        <a:xfrm>
          <a:off x="0" y="633981"/>
          <a:ext cx="2765131" cy="22466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Нормативный локальный акт</a:t>
          </a:r>
          <a:endParaRPr lang="ru-RU" sz="2800" kern="1200" dirty="0"/>
        </a:p>
      </dsp:txBody>
      <dsp:txXfrm>
        <a:off x="109672" y="743653"/>
        <a:ext cx="2545787" cy="2027305"/>
      </dsp:txXfrm>
    </dsp:sp>
    <dsp:sp modelId="{941AA81F-2435-475D-BC6E-2D20C35E442C}">
      <dsp:nvSpPr>
        <dsp:cNvPr id="0" name=""/>
        <dsp:cNvSpPr/>
      </dsp:nvSpPr>
      <dsp:spPr>
        <a:xfrm>
          <a:off x="3874038" y="560560"/>
          <a:ext cx="4694913" cy="22466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Индивидуальный (не нормативный распорядительный локальный акт)</a:t>
          </a:r>
          <a:endParaRPr lang="ru-RU" sz="2800" kern="1200" dirty="0"/>
        </a:p>
      </dsp:txBody>
      <dsp:txXfrm>
        <a:off x="3983710" y="670232"/>
        <a:ext cx="4475569" cy="2027305"/>
      </dsp:txXfrm>
    </dsp:sp>
    <dsp:sp modelId="{151371AC-B479-46B8-8214-C41044D3DC53}">
      <dsp:nvSpPr>
        <dsp:cNvPr id="0" name=""/>
        <dsp:cNvSpPr/>
      </dsp:nvSpPr>
      <dsp:spPr>
        <a:xfrm>
          <a:off x="4392475" y="3081937"/>
          <a:ext cx="4176476" cy="2678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523238" y="3212700"/>
        <a:ext cx="3914950" cy="2417176"/>
      </dsp:txXfrm>
    </dsp:sp>
    <dsp:sp modelId="{D249955F-C4F6-414C-BEC0-70E84F10872A}">
      <dsp:nvSpPr>
        <dsp:cNvPr id="0" name=""/>
        <dsp:cNvSpPr/>
      </dsp:nvSpPr>
      <dsp:spPr>
        <a:xfrm>
          <a:off x="21607" y="2822696"/>
          <a:ext cx="4147652" cy="29379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r>
            <a:rPr lang="ru-RU" sz="2400" kern="1200" dirty="0" smtClean="0"/>
            <a:t>. содержит общеобязательные правила поведения для всех или некоторых субъектов образовательного процесса;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рассчитан на неоднократное применение. </a:t>
          </a:r>
        </a:p>
      </dsp:txBody>
      <dsp:txXfrm>
        <a:off x="165026" y="2966115"/>
        <a:ext cx="3860814" cy="2651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E6013-A11B-46FA-B879-D15305578519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AE973-EAED-4DCF-9C70-28EAE0E07C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8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AE973-EAED-4DCF-9C70-28EAE0E07CF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8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для деловой\Рисунок2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для деловой\Рисунок1б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55113" cy="6900863"/>
          </a:xfrm>
          <a:prstGeom prst="frame">
            <a:avLst>
              <a:gd name="adj1" fmla="val 1820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67B6-21F5-49DD-8F1C-99C082FE448C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5E323-A371-43AE-A3FC-F449D51A1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0">
          <a:ln>
            <a:prstDash val="solid"/>
          </a:ln>
          <a:solidFill>
            <a:srgbClr val="2D223A"/>
          </a:solidFill>
          <a:effectLst>
            <a:outerShdw blurRad="88000" dist="50800" dir="5040000" algn="tl">
              <a:schemeClr val="accent4">
                <a:tint val="80000"/>
                <a:satMod val="250000"/>
                <a:alpha val="4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shtovgrad.ru/sites/default/files/u1589/polozhenie_o_yazyke_obrazovaniya.pdf" TargetMode="External"/><Relationship Id="rId2" Type="http://schemas.openxmlformats.org/officeDocument/2006/relationships/hyperlink" Target="http://www.kyshtovgrad.ru/sites/default/files/u1589/polozhenie_o_formah_obucheniya_i_formah_polucheniya_obrazovaniya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htovgrad.ru/sites/default/files/u1589/polozhenie_o_poryadke_zapolneniya_vedeniya_i_proverke_klassnyh_zhurnalov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htovgrad.ru/sites/default/files/u1589/ppolozhenie_o_sozdanii_komissii_po_uregulirovaniyu_sporov_0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htovgrad.ru/sites/default/files/u1589/polozhenie_o_metodicheskom_obedinenii_uchiteley-predmetnikov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5" y="1700808"/>
            <a:ext cx="8462185" cy="482453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Локальные акты ОО, регламентирующие </a:t>
            </a:r>
            <a:r>
              <a:rPr lang="ru-RU" sz="4800" b="1" dirty="0" smtClean="0">
                <a:solidFill>
                  <a:schemeClr val="tx1"/>
                </a:solidFill>
              </a:rPr>
              <a:t>направление/вид деятельности ОО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bg2"/>
              </a:solidFill>
            </a:endParaRPr>
          </a:p>
          <a:p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Гребенцова</a:t>
            </a:r>
            <a:r>
              <a:rPr lang="ru-RU" sz="2400" dirty="0" smtClean="0">
                <a:solidFill>
                  <a:schemeClr val="tx1"/>
                </a:solidFill>
              </a:rPr>
              <a:t>  Галина Васильевна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profnet@kimc.ms.ru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us.cdn4.123rf.com/168nwm/dazdraperma/dazdraperma1104/dazdraperma110400056/9396530-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00034" y="4384249"/>
            <a:ext cx="2773553" cy="249289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1887588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Локальные нормативные акты, регламентирующие управление образовательной организацией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989519"/>
              </p:ext>
            </p:extLst>
          </p:nvPr>
        </p:nvGraphicFramePr>
        <p:xfrm>
          <a:off x="251520" y="1916831"/>
          <a:ext cx="864096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/>
                <a:gridCol w="2376264"/>
              </a:tblGrid>
              <a:tr h="475252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Название локального нормативного акта, регламентирующего направление/вид деятельности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Правовые основания</a:t>
                      </a:r>
                    </a:p>
                    <a:p>
                      <a:pPr algn="ctr"/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Часть 4 ст. 26, ФЗ 273-ФЗ от 29.12.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2012 «Об образовании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00210"/>
              </p:ext>
            </p:extLst>
          </p:nvPr>
        </p:nvGraphicFramePr>
        <p:xfrm>
          <a:off x="251520" y="3893017"/>
          <a:ext cx="8640960" cy="3108960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2448273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Положение об Общем   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собрании трудового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коллектива;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Положение о Педагогическом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совете;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2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62093"/>
              </p:ext>
            </p:extLst>
          </p:nvPr>
        </p:nvGraphicFramePr>
        <p:xfrm>
          <a:off x="251520" y="332657"/>
          <a:ext cx="8784976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2592288"/>
              </a:tblGrid>
              <a:tr h="63367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Название локального нормативного акта, регламентирующего направление/вид деятельности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Правовые основания</a:t>
                      </a:r>
                    </a:p>
                    <a:p>
                      <a:pPr algn="ctr"/>
                      <a:endParaRPr lang="ru-RU" sz="3200" dirty="0" smtClean="0"/>
                    </a:p>
                    <a:p>
                      <a:pPr algn="ctr"/>
                      <a:endParaRPr lang="ru-RU" sz="3200" dirty="0" smtClean="0"/>
                    </a:p>
                    <a:p>
                      <a:pPr algn="ctr"/>
                      <a:r>
                        <a:rPr lang="ru-RU" sz="3200" dirty="0" smtClean="0"/>
                        <a:t>в Российской Федерации», ФГОС общего образования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0948"/>
              </p:ext>
            </p:extLst>
          </p:nvPr>
        </p:nvGraphicFramePr>
        <p:xfrm>
          <a:off x="251520" y="2420888"/>
          <a:ext cx="8784976" cy="4358640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42115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4000" dirty="0" smtClean="0">
                          <a:solidFill>
                            <a:schemeClr val="bg2"/>
                          </a:solidFill>
                        </a:rPr>
                        <a:t>Положение об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4000" dirty="0" smtClean="0">
                          <a:solidFill>
                            <a:schemeClr val="bg2"/>
                          </a:solidFill>
                        </a:rPr>
                        <a:t>общешкольной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4000" dirty="0" smtClean="0">
                          <a:solidFill>
                            <a:schemeClr val="bg2"/>
                          </a:solidFill>
                        </a:rPr>
                        <a:t>конференции;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4000" dirty="0" smtClean="0">
                          <a:solidFill>
                            <a:schemeClr val="bg2"/>
                          </a:solidFill>
                        </a:rPr>
                        <a:t>Положение о Совете  ОУ;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4000" dirty="0" smtClean="0">
                          <a:solidFill>
                            <a:schemeClr val="bg2"/>
                          </a:solidFill>
                        </a:rPr>
                        <a:t>Положение об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4000" dirty="0" smtClean="0">
                          <a:solidFill>
                            <a:schemeClr val="bg2"/>
                          </a:solidFill>
                        </a:rPr>
                        <a:t> общешкольном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4000" dirty="0" smtClean="0">
                          <a:solidFill>
                            <a:schemeClr val="bg2"/>
                          </a:solidFill>
                        </a:rPr>
                        <a:t> родительском комитете;</a:t>
                      </a:r>
                      <a:endParaRPr lang="ru-RU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6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9472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39403"/>
              </p:ext>
            </p:extLst>
          </p:nvPr>
        </p:nvGraphicFramePr>
        <p:xfrm>
          <a:off x="0" y="0"/>
          <a:ext cx="9144000" cy="728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4208"/>
                <a:gridCol w="2699792"/>
              </a:tblGrid>
              <a:tr h="204710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Название локального нормативного акта, регламентирующего направление/вид деятельности</a:t>
                      </a: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Правовые основания</a:t>
                      </a:r>
                      <a:endParaRPr lang="ru-RU" sz="3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2252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учета мнения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советов обучающихся, советов родителей (законных представителей) несовершеннолетних обучающихся при принятии локальных нормативных актов и выборе меры дисциплинарного взыскания в отношении обучающегося</a:t>
                      </a:r>
                    </a:p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3.4 ст. 30 ФЗ-273 «Об образовании в Российской Федерации»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53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78621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акты, регламентирующие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деятельности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303348"/>
              </p:ext>
            </p:extLst>
          </p:nvPr>
        </p:nvGraphicFramePr>
        <p:xfrm>
          <a:off x="196948" y="1997612"/>
          <a:ext cx="8806375" cy="4527732"/>
        </p:xfrm>
        <a:graphic>
          <a:graphicData uri="http://schemas.openxmlformats.org/drawingml/2006/table">
            <a:tbl>
              <a:tblPr/>
              <a:tblGrid>
                <a:gridCol w="6035040"/>
                <a:gridCol w="2771335"/>
              </a:tblGrid>
              <a:tr h="105507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Правила приема граждан  на обучение по образовательным программам начального общего, основного общего и среднего общего образования в ОУ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Пункт. 8 ч. 3 ст. 28, ч. 2 ст. 30, ч. 9 ст. 55, ч. 5 ст. 55 Федерального закона "Об образовании в Российской Федерации",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ации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"»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21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режиме учебных занятий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3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78621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акты, регламентирующие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деятельности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493798"/>
              </p:ext>
            </p:extLst>
          </p:nvPr>
        </p:nvGraphicFramePr>
        <p:xfrm>
          <a:off x="196948" y="2132856"/>
          <a:ext cx="8806375" cy="4680520"/>
        </p:xfrm>
        <a:graphic>
          <a:graphicData uri="http://schemas.openxmlformats.org/drawingml/2006/table">
            <a:tbl>
              <a:tblPr/>
              <a:tblGrid>
                <a:gridCol w="5959228"/>
                <a:gridCol w="2847147"/>
              </a:tblGrid>
              <a:tr h="46805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Положение о порядке оформления возникновения, приостановления и прекращения отношений между ОУ и обучающимися и (или) родителями (законными представителями) обучающихся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ч. 2 ст. 30 Федерального закона "Об образовании в Российской Федерации"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13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6187697"/>
                <a:gridCol w="2956303"/>
              </a:tblGrid>
              <a:tr h="685800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6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Положение о формах получения образования и формах обучения  при освоении общеобразовательных программ</a:t>
                      </a:r>
                      <a:r>
                        <a:rPr lang="ru-RU" sz="36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Положение о языке образования</a:t>
                      </a:r>
                      <a:endParaRPr lang="ru-RU" sz="3600" u="sng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Статья. 17, ч. 3 ст. 44 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ФЗ"Об образовании в Российской Федерации«</a:t>
                      </a:r>
                    </a:p>
                    <a:p>
                      <a:endParaRPr lang="ru-RU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Часть 6 ст. 14  ФЗ-273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6187697"/>
                <a:gridCol w="2956303"/>
              </a:tblGrid>
              <a:tr h="685800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 о </a:t>
                      </a:r>
                      <a:r>
                        <a:rPr lang="ru-RU" sz="3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психолого-медико-педагогическом</a:t>
                      </a: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консилиуме</a:t>
                      </a:r>
                      <a:r>
                        <a:rPr lang="ru-RU" sz="3600" b="1" u="sng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3600" b="1" u="sng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об организации образовательного процесса в режиме индивидуального обучения на дому</a:t>
                      </a:r>
                      <a:endParaRPr lang="ru-RU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Пункт 2 ч.1 ст.34, п.1,2 ст.42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ФЗ-273</a:t>
                      </a:r>
                      <a:endParaRPr lang="ru-RU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6187697"/>
                <a:gridCol w="2956303"/>
              </a:tblGrid>
              <a:tr h="6858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  об инклюзивном обучении детей с ограниченными возможностями здоровья, в том числе детей-инвалидов;</a:t>
                      </a:r>
                      <a:endParaRPr lang="ru-RU" sz="3600" b="1" u="sng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об индивидуальном образовательном маршруте  для обучающихся с ограниченными возможностями здоровья,   в том числе детей-инвалидов</a:t>
                      </a:r>
                      <a:endParaRPr lang="ru-RU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Пункт 2 ч.1 ст.34, п.1,2 ст.42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ФЗ-273</a:t>
                      </a:r>
                      <a:endParaRPr lang="ru-RU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Локальные нормативные акты, регламентирующие оценку и учет образовательных достижений обучающихся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214554"/>
          <a:ext cx="9144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8"/>
                <a:gridCol w="4143372"/>
              </a:tblGrid>
              <a:tr h="4643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о </a:t>
                      </a:r>
                      <a:r>
                        <a:rPr lang="ru-RU" sz="3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внутришкольном</a:t>
                      </a:r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контроле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закон от 29.12.2012 № 273-ФЗ,Письмо министерства образования РФ от 10.09.1999 г. № 22-06-874 «Об обеспечении 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инспекционно-контрольной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деятельности», «О содержании и правовом обеспечении должностного контроля руководителей образовательных учреждений» от 07.02.01 № 22-06-147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60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7000891"/>
                <a:gridCol w="2143109"/>
              </a:tblGrid>
              <a:tr h="6858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о формах, периодичности и порядке текущего контроля успеваемости и промежуточной аттестации обучающихся, индивидуальном учете результатов освоения обучающимися образовательных программ, а также хранении в архивах информации о результатах успеваемости и аттестации на бумажных и электронных носителях </a:t>
                      </a:r>
                      <a:endParaRPr lang="ru-RU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Часть 3 ст. 17, п. 10 ч. 3 ст. 28, ч. 3 ст. 34, ч. 1 ст. 58 ФЗ-273,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п. 19.34 Приложения к рекомендациям письма № ИР-170/17, Федеральные государственные образовательные стандарты общего образования</a:t>
                      </a:r>
                      <a:endParaRPr lang="ru-RU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221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Что такое локальный акт школы?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локальный акт общеобразовательного учреждения представляет собой основанный на нормах законодательства правовой документ (акт), принятый в установленном порядке компетентным органом управления школы, и регулирующий </a:t>
            </a:r>
            <a:r>
              <a:rPr lang="ru-RU" sz="4000" dirty="0" err="1"/>
              <a:t>внутришкольные</a:t>
            </a:r>
            <a:r>
              <a:rPr lang="ru-RU" sz="4000" dirty="0"/>
              <a:t> отношения.</a:t>
            </a:r>
          </a:p>
        </p:txBody>
      </p:sp>
      <p:pic>
        <p:nvPicPr>
          <p:cNvPr id="1026" name="Picture 2" descr="http://us.cdn4.123rf.com/168nwm/dazdraperma/dazdraperma1104/dazdraperma110400056/9396530-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458652"/>
            <a:ext cx="1584176" cy="1423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8573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Локальные нормативные акты, регламентирующие условия реализации образовательных программ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14500"/>
          <a:ext cx="892971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36"/>
                <a:gridCol w="2786082"/>
              </a:tblGrid>
              <a:tr h="49292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 о заведовании учебным кабинетом 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3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3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об орфографическом режиме ведения тетрадей, проверке тетрадей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Пункт 2 ч. 3 ст. 28 ФЗ-273, ФГОС общего образования;</a:t>
                      </a:r>
                    </a:p>
                    <a:p>
                      <a:endParaRPr lang="ru-RU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273-ФЗ , Сан </a:t>
                      </a:r>
                      <a:r>
                        <a:rPr lang="ru-RU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ПиН</a:t>
                      </a:r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2.4.2.2821-10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8573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Локальные нормативные акты, регламентирующие условия реализации образовательных программ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14500"/>
          <a:ext cx="8929718" cy="492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36"/>
                <a:gridCol w="2786082"/>
              </a:tblGrid>
              <a:tr h="49292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2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П</a:t>
                      </a:r>
                      <a:r>
                        <a:rPr lang="ru-RU" sz="32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оложение о порядке заполнения, ведения и проверке классных журналов</a:t>
                      </a:r>
                      <a:endParaRPr lang="ru-RU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СанПиН</a:t>
                      </a:r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2.4.2.2821-10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8573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Локальные нормативные акты, регламентирующие образовательные отношения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14500"/>
          <a:ext cx="8929718" cy="492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36"/>
                <a:gridCol w="2786082"/>
              </a:tblGrid>
              <a:tr h="49292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6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Положение о комиссии по урегулированию споров между участниками образовательных отношений</a:t>
                      </a:r>
                      <a:endParaRPr lang="ru-RU" sz="3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Пункт 2 ч. 1, ч. 6 ст. 45 ФЗ-273,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п. 19.34 Приложения к рекомендациям письма № ИР-170/17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8573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Локальные нормативные акты, регламентирующие организацию методической работы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14500"/>
          <a:ext cx="8929718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36"/>
                <a:gridCol w="2786082"/>
              </a:tblGrid>
              <a:tr h="49292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Положение о Методическом совете школы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36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Положение о методическом объединении учителей-предметников (классных руководителей)</a:t>
                      </a:r>
                      <a:r>
                        <a:rPr lang="ru-RU" sz="36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Положение</a:t>
                      </a:r>
                    </a:p>
                    <a:p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 деятельности классного руководителя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3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ФЗ-273 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5" y="1700808"/>
            <a:ext cx="8462185" cy="482453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Локальные акты ОО, регламентирующие </a:t>
            </a:r>
            <a:r>
              <a:rPr lang="ru-RU" sz="4800" b="1" dirty="0" smtClean="0">
                <a:solidFill>
                  <a:schemeClr val="tx1"/>
                </a:solidFill>
              </a:rPr>
              <a:t>направление/вид деятельности ОО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bg2"/>
              </a:solidFill>
            </a:endParaRPr>
          </a:p>
          <a:p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Гребенцова</a:t>
            </a:r>
            <a:r>
              <a:rPr lang="ru-RU" sz="2400" dirty="0" smtClean="0">
                <a:solidFill>
                  <a:schemeClr val="tx1"/>
                </a:solidFill>
              </a:rPr>
              <a:t>  Галина Васильевна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profnet@kimc.ms.ru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us.cdn4.123rf.com/168nwm/dazdraperma/dazdraperma1104/dazdraperma110400056/9396530-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88224" y="4747209"/>
            <a:ext cx="2348430" cy="211079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47" y="260648"/>
            <a:ext cx="209732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92211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Основные черты локального акта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72608"/>
          </a:xfrm>
        </p:spPr>
        <p:txBody>
          <a:bodyPr>
            <a:noAutofit/>
          </a:bodyPr>
          <a:lstStyle/>
          <a:p>
            <a:pPr marL="742950" indent="-742950" algn="just">
              <a:buAutoNum type="arabicParenR"/>
            </a:pPr>
            <a:r>
              <a:rPr lang="ru-RU" sz="2800" dirty="0" smtClean="0"/>
              <a:t>Локальный </a:t>
            </a:r>
            <a:r>
              <a:rPr lang="ru-RU" sz="2800" dirty="0"/>
              <a:t>акт - официальный правовой документ школы. Содержит необходимые реквизиты: </a:t>
            </a:r>
            <a:endParaRPr lang="en-US" sz="2800" dirty="0" smtClean="0"/>
          </a:p>
          <a:p>
            <a:pPr algn="just"/>
            <a:r>
              <a:rPr lang="ru-RU" sz="2800" b="1" i="1" dirty="0" smtClean="0"/>
              <a:t>наименование</a:t>
            </a:r>
            <a:r>
              <a:rPr lang="ru-RU" sz="2800" b="1" i="1" dirty="0"/>
              <a:t>, которое отражает форму и его краткое содержание; </a:t>
            </a:r>
            <a:endParaRPr lang="en-US" sz="2800" b="1" i="1" dirty="0" smtClean="0"/>
          </a:p>
          <a:p>
            <a:pPr algn="just"/>
            <a:r>
              <a:rPr lang="ru-RU" sz="2800" b="1" i="1" dirty="0" smtClean="0"/>
              <a:t>дату </a:t>
            </a:r>
            <a:r>
              <a:rPr lang="ru-RU" sz="2800" b="1" i="1" dirty="0"/>
              <a:t>и место издания; </a:t>
            </a:r>
            <a:endParaRPr lang="en-US" sz="2800" b="1" i="1" dirty="0" smtClean="0"/>
          </a:p>
          <a:p>
            <a:pPr algn="just"/>
            <a:r>
              <a:rPr lang="ru-RU" sz="2800" b="1" i="1" dirty="0"/>
              <a:t>п</a:t>
            </a:r>
            <a:r>
              <a:rPr lang="ru-RU" sz="2800" b="1" i="1" dirty="0" smtClean="0"/>
              <a:t>орядковый </a:t>
            </a:r>
            <a:r>
              <a:rPr lang="ru-RU" sz="2800" b="1" i="1" dirty="0"/>
              <a:t>(регистрационный) номер</a:t>
            </a:r>
            <a:r>
              <a:rPr lang="ru-RU" sz="2800" b="1" i="1" dirty="0" smtClean="0"/>
              <a:t>;</a:t>
            </a:r>
          </a:p>
          <a:p>
            <a:pPr algn="just"/>
            <a:r>
              <a:rPr lang="ru-RU" sz="2800" b="1" i="1" dirty="0" smtClean="0"/>
              <a:t> </a:t>
            </a:r>
            <a:r>
              <a:rPr lang="ru-RU" sz="2800" b="1" i="1" dirty="0"/>
              <a:t>подпись уполномоченного должностного лица</a:t>
            </a:r>
            <a:r>
              <a:rPr lang="ru-RU" sz="2800" b="1" i="1" dirty="0" smtClean="0"/>
              <a:t>;</a:t>
            </a:r>
          </a:p>
          <a:p>
            <a:pPr algn="just"/>
            <a:r>
              <a:rPr lang="ru-RU" sz="2800" b="1" i="1" dirty="0" smtClean="0"/>
              <a:t> </a:t>
            </a:r>
            <a:r>
              <a:rPr lang="ru-RU" sz="2800" b="1" i="1" dirty="0"/>
              <a:t>в необходимых случаях визы согласования и печать учреждения.</a:t>
            </a:r>
          </a:p>
        </p:txBody>
      </p:sp>
      <p:pic>
        <p:nvPicPr>
          <p:cNvPr id="1026" name="Picture 2" descr="http://us.cdn4.123rf.com/168nwm/dazdraperma/dazdraperma1104/dazdraperma110400056/9396530-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157192"/>
            <a:ext cx="1656184" cy="1488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9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Основные черты локального 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2) Локальный акт основан на законодательстве в широком смысле </a:t>
            </a:r>
            <a:r>
              <a:rPr lang="ru-RU" dirty="0" smtClean="0"/>
              <a:t>слова: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федерального уровня;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регионального уровня;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муниципального уровня.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изменение правового регулирования вопросов образования на любом из данных уровней влечет необходимость внесения изменений в локальные акты школы.</a:t>
            </a:r>
          </a:p>
        </p:txBody>
      </p:sp>
    </p:spTree>
    <p:extLst>
      <p:ext uri="{BB962C8B-B14F-4D97-AF65-F5344CB8AC3E}">
        <p14:creationId xmlns:p14="http://schemas.microsoft.com/office/powerpoint/2010/main" val="11581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</a:rPr>
              <a:t>Основные черты локального 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 smtClean="0">
                <a:solidFill>
                  <a:schemeClr val="bg2"/>
                </a:solidFill>
              </a:rPr>
              <a:t>3) </a:t>
            </a:r>
            <a:r>
              <a:rPr lang="ru-RU" sz="4000" dirty="0">
                <a:solidFill>
                  <a:schemeClr val="bg2"/>
                </a:solidFill>
              </a:rPr>
              <a:t>Локальный правовой акт – внутренний документ, он действует в пределах организации, распространяется на отношения субъектов образовательного процесса со школой. </a:t>
            </a:r>
            <a:endParaRPr lang="ru-RU" sz="4000" dirty="0" smtClean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/>
                </a:solidFill>
              </a:rPr>
              <a:t>Локальные </a:t>
            </a:r>
            <a:r>
              <a:rPr lang="ru-RU" dirty="0">
                <a:solidFill>
                  <a:schemeClr val="bg2"/>
                </a:solidFill>
              </a:rPr>
              <a:t>акты не могут регулировать отношения, складывающиеся вне образовательного учреждения. </a:t>
            </a:r>
          </a:p>
        </p:txBody>
      </p:sp>
    </p:spTree>
    <p:extLst>
      <p:ext uri="{BB962C8B-B14F-4D97-AF65-F5344CB8AC3E}">
        <p14:creationId xmlns:p14="http://schemas.microsoft.com/office/powerpoint/2010/main" val="5543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</a:rPr>
              <a:t>Виды локальных актов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828230"/>
              </p:ext>
            </p:extLst>
          </p:nvPr>
        </p:nvGraphicFramePr>
        <p:xfrm>
          <a:off x="323528" y="908720"/>
          <a:ext cx="85689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2195736" y="869164"/>
            <a:ext cx="597413" cy="691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12160" y="927084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6016" y="4208021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1</a:t>
            </a:r>
            <a:r>
              <a:rPr lang="ru-RU" sz="2400" dirty="0" smtClean="0"/>
              <a:t>.</a:t>
            </a:r>
            <a:r>
              <a:rPr lang="ru-RU" sz="2800" dirty="0" smtClean="0"/>
              <a:t>юридически </a:t>
            </a:r>
            <a:r>
              <a:rPr lang="ru-RU" sz="2800" dirty="0"/>
              <a:t>оформляет конкретное решение </a:t>
            </a:r>
            <a:r>
              <a:rPr lang="ru-RU" sz="2800" dirty="0" smtClean="0"/>
              <a:t>администрации школы;</a:t>
            </a:r>
          </a:p>
          <a:p>
            <a:pPr algn="just"/>
            <a:r>
              <a:rPr lang="ru-RU" sz="2800" dirty="0" smtClean="0"/>
              <a:t>2.применяются однократно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76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332656"/>
            <a:ext cx="8784976" cy="12101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</a:rPr>
              <a:t>Формы локальных актов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sz="3100" dirty="0">
                <a:solidFill>
                  <a:schemeClr val="bg2"/>
                </a:solidFill>
              </a:rPr>
              <a:t>Нормативные и индивидуальные локальные акты могут издаваться в различных формах </a:t>
            </a:r>
            <a:r>
              <a:rPr lang="ru-RU" sz="3100" dirty="0" smtClean="0">
                <a:solidFill>
                  <a:schemeClr val="bg2"/>
                </a:solidFill>
              </a:rPr>
              <a:t/>
            </a:r>
            <a:br>
              <a:rPr lang="ru-RU" sz="3100" dirty="0" smtClean="0">
                <a:solidFill>
                  <a:schemeClr val="bg2"/>
                </a:solidFill>
              </a:rPr>
            </a:br>
            <a:endParaRPr lang="ru-RU" sz="3100" dirty="0">
              <a:solidFill>
                <a:schemeClr val="bg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510006"/>
              </p:ext>
            </p:extLst>
          </p:nvPr>
        </p:nvGraphicFramePr>
        <p:xfrm>
          <a:off x="327302" y="1628800"/>
          <a:ext cx="8785224" cy="48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408"/>
                <a:gridCol w="2684442"/>
                <a:gridCol w="3172374"/>
              </a:tblGrid>
              <a:tr h="4878680">
                <a:tc>
                  <a:txBody>
                    <a:bodyPr/>
                    <a:lstStyle/>
                    <a:p>
                      <a:pPr algn="ctr"/>
                      <a:r>
                        <a:rPr lang="ru-RU" sz="3200" u="sng" dirty="0" smtClean="0"/>
                        <a:t>Постановление 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600" b="0" dirty="0" smtClean="0"/>
                        <a:t>оформляет решение коллегиального органа управления школы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u="sng" dirty="0" smtClean="0"/>
                        <a:t>Приказ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600" b="0" dirty="0" smtClean="0"/>
                        <a:t>оформляет решение директора школы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u="sng" dirty="0" smtClean="0"/>
                        <a:t>Решение</a:t>
                      </a:r>
                    </a:p>
                    <a:p>
                      <a:r>
                        <a:rPr lang="ru-RU" sz="3200" u="none" dirty="0" smtClean="0"/>
                        <a:t>общего собрания участников образовательного процесса для реализации</a:t>
                      </a:r>
                      <a:r>
                        <a:rPr lang="ru-RU" sz="3200" u="none" baseline="0" dirty="0" smtClean="0"/>
                        <a:t> права на управление ОО</a:t>
                      </a:r>
                      <a:endParaRPr lang="ru-RU" sz="320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9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79"/>
            <a:ext cx="8928992" cy="15428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Виды </a:t>
            </a:r>
            <a:r>
              <a:rPr lang="ru-RU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нормативных локальных актов</a:t>
            </a:r>
            <a:br>
              <a:rPr lang="ru-RU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endParaRPr lang="ru-RU" sz="31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90" y="1601416"/>
            <a:ext cx="9169290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Наиболее </a:t>
            </a:r>
            <a:r>
              <a:rPr lang="ru-RU" sz="4000" dirty="0"/>
              <a:t>распространены нормативные локальные акты следующих видов: </a:t>
            </a:r>
            <a:endParaRPr lang="ru-RU" sz="40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b="1" dirty="0" smtClean="0"/>
              <a:t> положения       инструкции               правила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056276" y="3353598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11960" y="3465112"/>
            <a:ext cx="0" cy="921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115616" y="3429000"/>
            <a:ext cx="1656184" cy="78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9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79"/>
            <a:ext cx="8928992" cy="15428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Виды </a:t>
            </a:r>
            <a:r>
              <a:rPr lang="ru-RU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нормативных локальных актов</a:t>
            </a:r>
            <a:br>
              <a:rPr lang="ru-RU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endParaRPr lang="ru-RU" sz="31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8928992" cy="52565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u="sng" dirty="0"/>
              <a:t>Положение</a:t>
            </a:r>
            <a:r>
              <a:rPr lang="ru-RU" sz="3600" dirty="0"/>
              <a:t> </a:t>
            </a:r>
            <a:r>
              <a:rPr lang="ru-RU" sz="4100" dirty="0"/>
              <a:t>устанавливает правовой статус органа управления школы, структурного подразделения либо порядок реализации школой какого-либо из своих правомочий</a:t>
            </a:r>
            <a:r>
              <a:rPr lang="ru-RU" sz="41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600" b="1" u="sng" dirty="0"/>
              <a:t>Инструкция</a:t>
            </a:r>
            <a:r>
              <a:rPr lang="ru-RU" sz="3600" b="1" dirty="0"/>
              <a:t> </a:t>
            </a:r>
            <a:r>
              <a:rPr lang="ru-RU" sz="4100" dirty="0"/>
              <a:t>устанавливает порядок, способ осуществления той или иной функции, ведения какой-либо деятельности. </a:t>
            </a:r>
            <a:endParaRPr lang="ru-RU" sz="41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500" b="1" u="sng" dirty="0"/>
              <a:t>Правила </a:t>
            </a:r>
            <a:r>
              <a:rPr lang="ru-RU" sz="3500" b="1" dirty="0" smtClean="0"/>
              <a:t>  </a:t>
            </a:r>
            <a:r>
              <a:rPr lang="ru-RU" sz="4100" dirty="0" smtClean="0"/>
              <a:t>регламентируют </a:t>
            </a:r>
            <a:r>
              <a:rPr lang="ru-RU" sz="4100" dirty="0"/>
              <a:t>организационные, дисциплинарные, хозяйственные и иные специальные стороны деятельности школы, участников образовательного процесса.</a:t>
            </a:r>
            <a:endParaRPr lang="ru-RU" sz="4100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п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й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деловой 6</Template>
  <TotalTime>594</TotalTime>
  <Words>896</Words>
  <Application>Microsoft Office PowerPoint</Application>
  <PresentationFormat>Экран (4:3)</PresentationFormat>
  <Paragraphs>132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деловой 6</vt:lpstr>
      <vt:lpstr>Презентация PowerPoint</vt:lpstr>
      <vt:lpstr>Что такое локальный акт школы?</vt:lpstr>
      <vt:lpstr>Основные черты локального акта</vt:lpstr>
      <vt:lpstr>Основные черты локального акта</vt:lpstr>
      <vt:lpstr>Основные черты локального акта</vt:lpstr>
      <vt:lpstr>Виды локальных актов</vt:lpstr>
      <vt:lpstr>Формы локальных актов Нормативные и индивидуальные локальные акты могут издаваться в различных формах  </vt:lpstr>
      <vt:lpstr> Виды нормативных локальных актов </vt:lpstr>
      <vt:lpstr> Виды нормативных локальных актов </vt:lpstr>
      <vt:lpstr>Локальные нормативные акты, регламентирующие управление образовательной организацией</vt:lpstr>
      <vt:lpstr>Презентация PowerPoint</vt:lpstr>
      <vt:lpstr>Презентация PowerPoint</vt:lpstr>
      <vt:lpstr>Локальные нормативные акты, регламентирующие организацию деятельности образовательной организации</vt:lpstr>
      <vt:lpstr>Локальные нормативные акты, регламентирующие организацию деятельности образовательной организации</vt:lpstr>
      <vt:lpstr>Презентация PowerPoint</vt:lpstr>
      <vt:lpstr>Презентация PowerPoint</vt:lpstr>
      <vt:lpstr>Презентация PowerPoint</vt:lpstr>
      <vt:lpstr>Локальные нормативные акты, регламентирующие оценку и учет образовательных достижений обучающихся</vt:lpstr>
      <vt:lpstr>Презентация PowerPoint</vt:lpstr>
      <vt:lpstr>Локальные нормативные акты, регламентирующие условия реализации образовательных программ</vt:lpstr>
      <vt:lpstr>Локальные нормативные акты, регламентирующие условия реализации образовательных программ</vt:lpstr>
      <vt:lpstr>Локальные нормативные акты, регламентирующие образовательные отношения</vt:lpstr>
      <vt:lpstr>Локальные нормативные акты, регламентирующие организацию методической работы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RTF</cp:lastModifiedBy>
  <cp:revision>77</cp:revision>
  <dcterms:created xsi:type="dcterms:W3CDTF">2014-08-21T16:01:46Z</dcterms:created>
  <dcterms:modified xsi:type="dcterms:W3CDTF">2017-03-31T07:11:51Z</dcterms:modified>
</cp:coreProperties>
</file>