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6" r:id="rId3"/>
    <p:sldId id="287" r:id="rId4"/>
    <p:sldId id="288" r:id="rId5"/>
    <p:sldId id="289" r:id="rId6"/>
    <p:sldId id="290" r:id="rId7"/>
    <p:sldId id="291" r:id="rId8"/>
    <p:sldId id="303" r:id="rId9"/>
    <p:sldId id="292" r:id="rId10"/>
    <p:sldId id="263" r:id="rId11"/>
    <p:sldId id="262" r:id="rId12"/>
    <p:sldId id="293" r:id="rId13"/>
    <p:sldId id="278" r:id="rId14"/>
    <p:sldId id="264" r:id="rId15"/>
    <p:sldId id="266" r:id="rId16"/>
    <p:sldId id="267" r:id="rId17"/>
    <p:sldId id="294" r:id="rId18"/>
    <p:sldId id="301" r:id="rId19"/>
    <p:sldId id="299" r:id="rId20"/>
    <p:sldId id="296" r:id="rId21"/>
    <p:sldId id="297" r:id="rId22"/>
    <p:sldId id="298" r:id="rId23"/>
    <p:sldId id="270" r:id="rId24"/>
    <p:sldId id="272" r:id="rId25"/>
    <p:sldId id="284" r:id="rId26"/>
    <p:sldId id="285" r:id="rId27"/>
    <p:sldId id="302" r:id="rId2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5" d="100"/>
          <a:sy n="55" d="100"/>
        </p:scale>
        <p:origin x="49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DB2622-8761-487E-AB28-29A694B239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A1EEA32-3E02-4E12-A8CC-44929BA5D4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165F015-3DB6-418F-8195-51F32DA86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D0658-0161-482F-80D7-78001B790013}" type="datetimeFigureOut">
              <a:rPr lang="ru-RU" smtClean="0"/>
              <a:t>23.11.2020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C33554D-B590-40FA-8C89-5EA96A1DC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7F05D2B-4244-4F5E-9F19-43A6ABC9B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C5803-6377-46D7-BA30-E4B6B35301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2392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7A398E-CA6F-42BB-A13C-F201B4FE2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8C5F623-9272-43CE-9CCA-8F2F91F393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D10AF01-0D6A-4D5D-91F2-1F12AFE19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D0658-0161-482F-80D7-78001B790013}" type="datetimeFigureOut">
              <a:rPr lang="ru-RU" smtClean="0"/>
              <a:t>23.11.2020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FF015E-57EA-48AE-923E-2DDF3764E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AAEFF69-1B0C-4E04-87E5-0D58D1BEB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C5803-6377-46D7-BA30-E4B6B35301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252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12D3DDD-3BE2-44E5-95ED-BD3F459DB6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E19AE57-254D-4862-8525-CA98488542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FE3B00-7117-4FBE-87DB-A3177BF9D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D0658-0161-482F-80D7-78001B790013}" type="datetimeFigureOut">
              <a:rPr lang="ru-RU" smtClean="0"/>
              <a:t>23.11.2020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2F328F7-C067-4514-8D84-EEFB9A299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CC21A99-DFD0-4202-97D5-7EFAF4332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C5803-6377-46D7-BA30-E4B6B35301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7615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9B7C00-6308-4EFD-A6B5-CD6656873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EF52AB4-D16B-4A13-9AB6-4BB9B94651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D327882-D3FD-428A-B7A1-AFE892159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D0658-0161-482F-80D7-78001B790013}" type="datetimeFigureOut">
              <a:rPr lang="ru-RU" smtClean="0"/>
              <a:t>23.11.2020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0A41473-75A7-46D0-9227-A7486AABF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864E083-BF99-4900-8244-66F89053D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C5803-6377-46D7-BA30-E4B6B35301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659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311D7F-99CD-4B50-B46F-F0B9FBBD9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1D2DA4F-03D3-45A0-A457-424B17EC2A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633056E-514B-4FF1-AEE2-CDCF6DD68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D0658-0161-482F-80D7-78001B790013}" type="datetimeFigureOut">
              <a:rPr lang="ru-RU" smtClean="0"/>
              <a:t>23.11.2020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71F987D-318F-4F54-8324-C801080B9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65DFF41-5025-4A2D-9A15-54870DE84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C5803-6377-46D7-BA30-E4B6B35301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0092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EFBEFE-60F4-4DDE-A4D7-FA3FF4E01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FA3C95A-2D28-4CB3-954B-85235F5ED1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570C449-9BC2-405A-A198-C6E5D4B54A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D9A0606-BCF2-47A1-97D1-8A021A95A7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D0658-0161-482F-80D7-78001B790013}" type="datetimeFigureOut">
              <a:rPr lang="ru-RU" smtClean="0"/>
              <a:t>23.11.2020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B7A7CBE-5A50-4398-8F1B-2B6CA7CF3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43DAC07-7DEC-4A2A-8E61-21778D22C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C5803-6377-46D7-BA30-E4B6B35301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9353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FC9E76-778B-4D91-A5B1-F00D9B455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4552082-6E0E-4774-868B-7113F8C991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6EF64FE-9E56-417B-9BC6-987F22019A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751138C-D1B3-43F7-9104-0FEF8D11BF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BE658FB-6214-4D55-B8AD-00F57AFE09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4B67152-6596-40E3-93F6-639FD0A163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D0658-0161-482F-80D7-78001B790013}" type="datetimeFigureOut">
              <a:rPr lang="ru-RU" smtClean="0"/>
              <a:t>23.11.2020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9DFA577-B63F-4474-B0B0-8D9B17505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30BB20B-4A7F-4F9E-B82B-DFE95ADDD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C5803-6377-46D7-BA30-E4B6B35301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6829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992AC9-8918-421C-AB8D-FF06DEB06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22FA4D2-47E4-4E84-AD65-945C28D9E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D0658-0161-482F-80D7-78001B790013}" type="datetimeFigureOut">
              <a:rPr lang="ru-RU" smtClean="0"/>
              <a:t>23.11.2020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35089D0-EF25-4379-95A0-ED5E614E1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B427981-C41D-48F2-90E8-AE0A7812F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C5803-6377-46D7-BA30-E4B6B35301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1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FD278A0-9181-4EE3-BD39-61363667E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D0658-0161-482F-80D7-78001B790013}" type="datetimeFigureOut">
              <a:rPr lang="ru-RU" smtClean="0"/>
              <a:t>23.11.2020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F8AA70F-3D1D-4A2E-914B-B8BE51FE0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F5BA434-EEB7-4173-A742-0CF39E5BC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C5803-6377-46D7-BA30-E4B6B35301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3490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AAC3D2-5C3D-4C5C-B4FA-DB2002B0B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0A55548-C942-41A9-BA8A-C423EEB968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2887910-D82F-459F-9E80-69293E4225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65B31B1-B5ED-4659-9B74-2EAF7EC337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D0658-0161-482F-80D7-78001B790013}" type="datetimeFigureOut">
              <a:rPr lang="ru-RU" smtClean="0"/>
              <a:t>23.11.2020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86C389C-0FF2-49AA-9034-392131F13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FC121B6-DC79-4DC0-A256-0FC68423B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C5803-6377-46D7-BA30-E4B6B35301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9370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8EC9F0-21BA-4690-A859-C2AA33218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9F0BDF0-9594-4DED-B18D-B58BDF5ED8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732759C-0718-4564-89DC-00F3A68BE6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54CBD9E-3939-4679-8789-298BA362E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D0658-0161-482F-80D7-78001B790013}" type="datetimeFigureOut">
              <a:rPr lang="ru-RU" smtClean="0"/>
              <a:t>23.11.2020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300A109-F732-41B6-A7F8-881B9C8AC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A4B207D-18BF-4E13-95C2-99F1D73C8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C5803-6377-46D7-BA30-E4B6B35301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8630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989AC3-CCA4-4D2F-913E-FB4781F57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29DEC36-62BF-4D8D-820E-6D1AFEC2C4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33BFBC2-FCE0-4B1F-8415-988F7E585C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ED0658-0161-482F-80D7-78001B790013}" type="datetimeFigureOut">
              <a:rPr lang="ru-RU" smtClean="0"/>
              <a:t>23.11.2020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35C8A73-F93F-4360-B99D-7377113321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7C5C22-8CDB-4431-85CF-503556DE4A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EC5803-6377-46D7-BA30-E4B6B35301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686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imc.ms/razvitie/mso/2020-2021/2020%20%D0%A4%D0%BE%D1%80%D0%BC%D0%B0%D1%82%20%D0%9E%D0%A3-%D0%94%D0%9F%20%D0%B8%D1%82%D0%BE%D0%B3%D0%B8%20%D0%B4%D0%BE%D0%BF.%D0%BE%D0%B1%D1%80%D0%B0%D0%B7%D0%BE%D0%B2%D0%B0%D0%BD%D0%B8%D1%8F.docx" TargetMode="External"/><Relationship Id="rId2" Type="http://schemas.openxmlformats.org/officeDocument/2006/relationships/hyperlink" Target="https://www.kimc.ms/razvitie/mso/2020-2021/2020%20%D0%9A%D0%B0%D1%80%D1%82%D0%B0%20%D0%B4%D0%BE%D0%BF%D0%BE%D0%BB%D0%BD%D0%B8%D1%82%D0%B5%D0%BB%D1%8C%D0%BD%D0%BE%D0%B3%D0%BE%20%D0%BE%D0%B1%D1%80%D0%B0%D0%B7%D0%BE%D0%B2%D0%B0%D0%BD%D0%B8%D1%8F.docx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kimc.ms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kimc.ms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77E54A-4C39-424F-9D17-4C103562BB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6671" y="1987058"/>
            <a:ext cx="10898658" cy="1529862"/>
          </a:xfrm>
        </p:spPr>
        <p:txBody>
          <a:bodyPr>
            <a:normAutofit/>
          </a:bodyPr>
          <a:lstStyle/>
          <a:p>
            <a:r>
              <a:rPr lang="ru-RU" sz="2800" b="0" i="0" dirty="0">
                <a:solidFill>
                  <a:srgbClr val="000000"/>
                </a:solidFill>
                <a:effectLst/>
                <a:latin typeface="Roboto"/>
              </a:rPr>
              <a:t>Семинар "Задачи развития МСО на 2020-2021 учебный год" </a:t>
            </a:r>
            <a:br>
              <a:rPr lang="ru-RU" sz="2800" b="0" i="0" dirty="0">
                <a:solidFill>
                  <a:srgbClr val="000000"/>
                </a:solidFill>
                <a:effectLst/>
                <a:latin typeface="Roboto"/>
              </a:rPr>
            </a:br>
            <a:r>
              <a:rPr lang="ru-RU" sz="2800" b="0" i="0" dirty="0">
                <a:solidFill>
                  <a:srgbClr val="000000"/>
                </a:solidFill>
                <a:effectLst/>
                <a:latin typeface="Roboto"/>
              </a:rPr>
              <a:t>для директоров и заместителей директоров учреждений дополнительного образования </a:t>
            </a:r>
            <a:endParaRPr lang="ru-RU" sz="28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09BF87B-10D4-48C5-B8E2-5A45779525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24350"/>
            <a:ext cx="9144000" cy="1718748"/>
          </a:xfrm>
        </p:spPr>
        <p:txBody>
          <a:bodyPr>
            <a:normAutofit/>
          </a:bodyPr>
          <a:lstStyle/>
          <a:p>
            <a:r>
              <a:rPr lang="ru-RU" sz="2400" i="1" dirty="0"/>
              <a:t>Горностаев Александр </a:t>
            </a:r>
            <a:r>
              <a:rPr lang="ru-RU" sz="2400" i="1" dirty="0" err="1"/>
              <a:t>Октавьевич</a:t>
            </a:r>
            <a:r>
              <a:rPr lang="ru-RU" sz="2400" i="1" dirty="0"/>
              <a:t>, </a:t>
            </a:r>
            <a:br>
              <a:rPr lang="ru-RU" sz="2400" i="1" dirty="0"/>
            </a:br>
            <a:r>
              <a:rPr lang="ru-RU" sz="2400" i="1" dirty="0"/>
              <a:t>заместитель директора КИМЦ</a:t>
            </a:r>
          </a:p>
          <a:p>
            <a:endParaRPr lang="ru-RU" dirty="0"/>
          </a:p>
          <a:p>
            <a:r>
              <a:rPr lang="ru-RU" dirty="0"/>
              <a:t>23 ноября 2020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D9BC44-EC69-4D13-93FE-FF0F35393AA1}"/>
              </a:ext>
            </a:extLst>
          </p:cNvPr>
          <p:cNvSpPr txBox="1"/>
          <p:nvPr/>
        </p:nvSpPr>
        <p:spPr>
          <a:xfrm>
            <a:off x="3118993" y="531974"/>
            <a:ext cx="90730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2400" b="1" i="1" dirty="0">
                <a:solidFill>
                  <a:schemeClr val="tx2"/>
                </a:solidFill>
              </a:rPr>
              <a:t>Из образа Будущего – к пониманию Настоящего </a:t>
            </a:r>
            <a:br>
              <a:rPr lang="ru" sz="2400" b="1" i="1" dirty="0">
                <a:solidFill>
                  <a:schemeClr val="tx2"/>
                </a:solidFill>
              </a:rPr>
            </a:br>
            <a:r>
              <a:rPr lang="ru-RU" sz="2400" b="1" i="1" dirty="0">
                <a:solidFill>
                  <a:schemeClr val="tx2"/>
                </a:solidFill>
              </a:rPr>
              <a:t>для нового шага развития!</a:t>
            </a:r>
            <a:endParaRPr lang="ru-RU" sz="2400" b="1" i="1" dirty="0">
              <a:ln>
                <a:solidFill>
                  <a:srgbClr val="002060"/>
                </a:solidFill>
              </a:ln>
              <a:solidFill>
                <a:schemeClr val="tx2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5095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2054" y="834677"/>
            <a:ext cx="11239123" cy="549266"/>
          </a:xfrm>
        </p:spPr>
        <p:txBody>
          <a:bodyPr>
            <a:noAutofit/>
          </a:bodyPr>
          <a:lstStyle/>
          <a:p>
            <a:pPr algn="ctr"/>
            <a:r>
              <a:rPr lang="ru-RU" sz="2300" dirty="0">
                <a:latin typeface="+mn-lt"/>
                <a:ea typeface="+mn-ea"/>
                <a:cs typeface="+mn-cs"/>
              </a:rPr>
              <a:t>«Ядро» образовательных результатов Красноярского стандарта качества образования</a:t>
            </a:r>
          </a:p>
        </p:txBody>
      </p:sp>
      <p:sp>
        <p:nvSpPr>
          <p:cNvPr id="6" name="Объект 4"/>
          <p:cNvSpPr>
            <a:spLocks noGrp="1"/>
          </p:cNvSpPr>
          <p:nvPr>
            <p:ph sz="half" idx="1"/>
          </p:nvPr>
        </p:nvSpPr>
        <p:spPr>
          <a:xfrm>
            <a:off x="5628205" y="1609898"/>
            <a:ext cx="6062972" cy="41386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/>
              <a:t>Личностные результаты </a:t>
            </a:r>
            <a:br>
              <a:rPr lang="ru-RU" sz="2400" b="1" dirty="0"/>
            </a:br>
            <a:r>
              <a:rPr lang="ru-RU" sz="2400" b="1" dirty="0"/>
              <a:t>как качества личности</a:t>
            </a:r>
            <a:endParaRPr lang="ru-RU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dirty="0"/>
              <a:t>Воля </a:t>
            </a:r>
            <a:r>
              <a:rPr lang="ru-RU" sz="2400" i="1" dirty="0"/>
              <a:t>(сознательное стремление </a:t>
            </a:r>
            <a:br>
              <a:rPr lang="ru-RU" sz="2400" i="1" dirty="0"/>
            </a:br>
            <a:r>
              <a:rPr lang="ru-RU" sz="2400" i="1" dirty="0"/>
              <a:t>к осуществлению цели)</a:t>
            </a:r>
          </a:p>
          <a:p>
            <a:r>
              <a:rPr lang="ru-RU" dirty="0"/>
              <a:t>Ответственность </a:t>
            </a:r>
            <a:r>
              <a:rPr lang="ru-RU" sz="2400" i="1" dirty="0"/>
              <a:t>(обязанность отвечать за поступки и действия, </a:t>
            </a:r>
            <a:br>
              <a:rPr lang="ru-RU" sz="2400" i="1" dirty="0"/>
            </a:br>
            <a:r>
              <a:rPr lang="ru-RU" sz="2400" i="1" dirty="0"/>
              <a:t>а также за их последствия)</a:t>
            </a:r>
          </a:p>
          <a:p>
            <a:r>
              <a:rPr lang="ru-RU" dirty="0"/>
              <a:t>Доброжелательность </a:t>
            </a:r>
            <a:r>
              <a:rPr lang="ru-RU" sz="2400" i="1" dirty="0"/>
              <a:t>(позитивное, благожелательное отношение к другому, проявление участия, расположение)</a:t>
            </a:r>
          </a:p>
        </p:txBody>
      </p:sp>
      <p:sp>
        <p:nvSpPr>
          <p:cNvPr id="7" name="Объект 5"/>
          <p:cNvSpPr txBox="1">
            <a:spLocks/>
          </p:cNvSpPr>
          <p:nvPr/>
        </p:nvSpPr>
        <p:spPr>
          <a:xfrm>
            <a:off x="487680" y="1565341"/>
            <a:ext cx="5347270" cy="413861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400" b="1" dirty="0" err="1"/>
              <a:t>Метапредметные</a:t>
            </a:r>
            <a:r>
              <a:rPr lang="ru-RU" sz="2400" b="1" dirty="0"/>
              <a:t> результаты </a:t>
            </a:r>
            <a:br>
              <a:rPr lang="ru-RU" sz="2400" b="1" dirty="0"/>
            </a:br>
            <a:r>
              <a:rPr lang="ru-RU" sz="2400" b="1" dirty="0"/>
              <a:t>как умения, </a:t>
            </a:r>
            <a:r>
              <a:rPr lang="ru-RU" sz="2400" b="1" u="sng" dirty="0"/>
              <a:t>способ</a:t>
            </a:r>
            <a:r>
              <a:rPr lang="ru-RU" sz="2400" b="1" dirty="0"/>
              <a:t>ности</a:t>
            </a:r>
            <a:endParaRPr lang="en-US" sz="2400" b="1" dirty="0"/>
          </a:p>
          <a:p>
            <a:r>
              <a:rPr lang="ru-RU" dirty="0"/>
              <a:t>Анализировать </a:t>
            </a:r>
            <a:r>
              <a:rPr lang="ru-RU" sz="2400" i="1" dirty="0"/>
              <a:t>(познавать, </a:t>
            </a:r>
            <a:br>
              <a:rPr lang="ru-RU" sz="2400" i="1" dirty="0"/>
            </a:br>
            <a:r>
              <a:rPr lang="ru-RU" sz="2400" i="1" dirty="0"/>
              <a:t>изучая составные части целого)</a:t>
            </a:r>
          </a:p>
          <a:p>
            <a:r>
              <a:rPr lang="ru-RU" dirty="0"/>
              <a:t>Интерпретировать </a:t>
            </a:r>
            <a:r>
              <a:rPr lang="ru-RU" sz="2400" i="1" dirty="0"/>
              <a:t>(объяснять, истолковывать, трактовать смысл текста, образа, ситуации)</a:t>
            </a:r>
          </a:p>
          <a:p>
            <a:r>
              <a:rPr lang="ru-RU" dirty="0"/>
              <a:t>Целеполагание </a:t>
            </a:r>
            <a:r>
              <a:rPr lang="ru-RU" sz="2400" i="1" dirty="0"/>
              <a:t>(сопоставлять </a:t>
            </a:r>
            <a:br>
              <a:rPr lang="ru-RU" sz="2400" i="1" dirty="0"/>
            </a:br>
            <a:r>
              <a:rPr lang="ru-RU" sz="2400" i="1" dirty="0"/>
              <a:t>внешнее требование, потребности, условия и способ </a:t>
            </a:r>
            <a:r>
              <a:rPr lang="ru-RU" sz="2400" i="1" dirty="0" err="1"/>
              <a:t>действования</a:t>
            </a:r>
            <a:r>
              <a:rPr lang="ru-RU" sz="2400" i="1" dirty="0"/>
              <a:t>)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18235" y="5885352"/>
            <a:ext cx="11422621" cy="5492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300" dirty="0">
                <a:latin typeface="+mn-lt"/>
                <a:ea typeface="+mn-ea"/>
                <a:cs typeface="+mn-cs"/>
              </a:rPr>
              <a:t>как </a:t>
            </a:r>
            <a:r>
              <a:rPr lang="ru-RU" sz="2300" b="1" dirty="0">
                <a:latin typeface="+mn-lt"/>
                <a:ea typeface="+mn-ea"/>
                <a:cs typeface="+mn-cs"/>
              </a:rPr>
              <a:t>«ядро» функциональной грамотности</a:t>
            </a:r>
            <a:endParaRPr lang="ru-RU" sz="2300" dirty="0">
              <a:latin typeface="+mn-lt"/>
              <a:ea typeface="+mn-ea"/>
              <a:cs typeface="+mn-cs"/>
            </a:endParaRPr>
          </a:p>
        </p:txBody>
      </p:sp>
      <p:sp>
        <p:nvSpPr>
          <p:cNvPr id="2" name="Подзаголовок 2">
            <a:extLst>
              <a:ext uri="{FF2B5EF4-FFF2-40B4-BE49-F238E27FC236}">
                <a16:creationId xmlns:a16="http://schemas.microsoft.com/office/drawing/2014/main" id="{0EAE1136-280F-4875-B6B8-E72EB8745152}"/>
              </a:ext>
            </a:extLst>
          </p:cNvPr>
          <p:cNvSpPr txBox="1">
            <a:spLocks/>
          </p:cNvSpPr>
          <p:nvPr/>
        </p:nvSpPr>
        <p:spPr>
          <a:xfrm>
            <a:off x="487680" y="362078"/>
            <a:ext cx="11167872" cy="429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Семинар «Задачи </a:t>
            </a:r>
            <a:r>
              <a:rPr lang="ru-RU" sz="2400" b="0" i="0" dirty="0">
                <a:solidFill>
                  <a:srgbClr val="000000"/>
                </a:solidFill>
                <a:effectLst/>
              </a:rPr>
              <a:t>развития МСО на 2020-2021 учебный год»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09048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294967" y="1607563"/>
            <a:ext cx="11763682" cy="1379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spcBef>
                <a:spcPts val="600"/>
              </a:spcBef>
            </a:pPr>
            <a:r>
              <a:rPr lang="ru-RU" sz="2300" b="1" dirty="0">
                <a:latin typeface="+mn-lt"/>
                <a:ea typeface="+mn-ea"/>
                <a:cs typeface="+mn-cs"/>
              </a:rPr>
              <a:t>Целеполагание</a:t>
            </a:r>
            <a:r>
              <a:rPr lang="ru-RU" sz="2300" dirty="0">
                <a:latin typeface="+mn-lt"/>
                <a:ea typeface="+mn-ea"/>
                <a:cs typeface="+mn-cs"/>
              </a:rPr>
              <a:t> – это процесс, который идёт в направлении </a:t>
            </a:r>
            <a:r>
              <a:rPr lang="ru-RU" sz="2300" u="sng" dirty="0">
                <a:latin typeface="+mn-lt"/>
                <a:ea typeface="+mn-ea"/>
                <a:cs typeface="+mn-cs"/>
              </a:rPr>
              <a:t>от намерений</a:t>
            </a:r>
            <a:r>
              <a:rPr lang="ru-RU" sz="2300" dirty="0">
                <a:latin typeface="+mn-lt"/>
                <a:ea typeface="+mn-ea"/>
                <a:cs typeface="+mn-cs"/>
              </a:rPr>
              <a:t>, образовавшихся </a:t>
            </a:r>
            <a:br>
              <a:rPr lang="ru-RU" sz="2300" dirty="0">
                <a:latin typeface="+mn-lt"/>
                <a:ea typeface="+mn-ea"/>
                <a:cs typeface="+mn-cs"/>
              </a:rPr>
            </a:br>
            <a:r>
              <a:rPr lang="ru-RU" sz="2300" dirty="0">
                <a:latin typeface="+mn-lt"/>
                <a:ea typeface="+mn-ea"/>
                <a:cs typeface="+mn-cs"/>
              </a:rPr>
              <a:t>в условиях со-</a:t>
            </a:r>
            <a:r>
              <a:rPr lang="ru-RU" sz="2300" dirty="0" err="1">
                <a:latin typeface="+mn-lt"/>
                <a:ea typeface="+mn-ea"/>
                <a:cs typeface="+mn-cs"/>
              </a:rPr>
              <a:t>бытийности</a:t>
            </a:r>
            <a:r>
              <a:rPr lang="ru-RU" sz="2300" dirty="0">
                <a:latin typeface="+mn-lt"/>
                <a:ea typeface="+mn-ea"/>
                <a:cs typeface="+mn-cs"/>
              </a:rPr>
              <a:t> и реализуемых в совместной деятельности с другими людьми, </a:t>
            </a:r>
            <a:br>
              <a:rPr lang="ru-RU" sz="2300" dirty="0">
                <a:latin typeface="+mn-lt"/>
                <a:ea typeface="+mn-ea"/>
                <a:cs typeface="+mn-cs"/>
              </a:rPr>
            </a:br>
            <a:r>
              <a:rPr lang="ru-RU" sz="2300" u="sng" dirty="0">
                <a:latin typeface="+mn-lt"/>
                <a:ea typeface="+mn-ea"/>
                <a:cs typeface="+mn-cs"/>
              </a:rPr>
              <a:t>к постановке человеком цели</a:t>
            </a:r>
            <a:r>
              <a:rPr lang="ru-RU" sz="2300" dirty="0">
                <a:latin typeface="+mn-lt"/>
                <a:ea typeface="+mn-ea"/>
                <a:cs typeface="+mn-cs"/>
              </a:rPr>
              <a:t> </a:t>
            </a:r>
            <a:r>
              <a:rPr lang="ru-RU" sz="2300" b="1" dirty="0">
                <a:latin typeface="+mn-lt"/>
                <a:ea typeface="+mn-ea"/>
                <a:cs typeface="+mn-cs"/>
              </a:rPr>
              <a:t>перед самим собой </a:t>
            </a:r>
            <a:r>
              <a:rPr lang="ru-RU" sz="2300" u="sng" dirty="0">
                <a:latin typeface="+mn-lt"/>
                <a:ea typeface="+mn-ea"/>
                <a:cs typeface="+mn-cs"/>
              </a:rPr>
              <a:t>в его самоопределении</a:t>
            </a:r>
            <a:r>
              <a:rPr lang="ru-RU" sz="2300" dirty="0">
                <a:latin typeface="+mn-lt"/>
                <a:ea typeface="+mn-ea"/>
                <a:cs typeface="+mn-cs"/>
              </a:rPr>
              <a:t>, сопоставляя </a:t>
            </a:r>
            <a:br>
              <a:rPr lang="ru-RU" sz="2300" dirty="0">
                <a:latin typeface="+mn-lt"/>
                <a:ea typeface="+mn-ea"/>
                <a:cs typeface="+mn-cs"/>
              </a:rPr>
            </a:br>
            <a:r>
              <a:rPr lang="ru-RU" sz="2300" dirty="0">
                <a:latin typeface="+mn-lt"/>
                <a:ea typeface="+mn-ea"/>
                <a:cs typeface="+mn-cs"/>
              </a:rPr>
              <a:t>4 совокупности.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2478977" y="2758406"/>
            <a:ext cx="7315200" cy="2705100"/>
            <a:chOff x="0" y="0"/>
            <a:chExt cx="2476500" cy="1247775"/>
          </a:xfrm>
        </p:grpSpPr>
        <p:grpSp>
          <p:nvGrpSpPr>
            <p:cNvPr id="8" name="Группа 7"/>
            <p:cNvGrpSpPr/>
            <p:nvPr/>
          </p:nvGrpSpPr>
          <p:grpSpPr>
            <a:xfrm>
              <a:off x="0" y="0"/>
              <a:ext cx="2476500" cy="1247775"/>
              <a:chOff x="0" y="0"/>
              <a:chExt cx="2476500" cy="1247775"/>
            </a:xfrm>
          </p:grpSpPr>
          <p:sp>
            <p:nvSpPr>
              <p:cNvPr id="21" name="Овал 20"/>
              <p:cNvSpPr/>
              <p:nvPr/>
            </p:nvSpPr>
            <p:spPr>
              <a:xfrm>
                <a:off x="809625" y="285750"/>
                <a:ext cx="723900" cy="666750"/>
              </a:xfrm>
              <a:prstGeom prst="ellipse">
                <a:avLst/>
              </a:prstGeom>
              <a:ln>
                <a:solidFill>
                  <a:schemeClr val="tx1"/>
                </a:solidFill>
                <a:prstDash val="lgDash"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ru-RU" sz="2800" b="1" dirty="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rPr>
                  <a:t>цель</a:t>
                </a:r>
              </a:p>
            </p:txBody>
          </p:sp>
          <p:grpSp>
            <p:nvGrpSpPr>
              <p:cNvPr id="22" name="Группа 21"/>
              <p:cNvGrpSpPr/>
              <p:nvPr/>
            </p:nvGrpSpPr>
            <p:grpSpPr>
              <a:xfrm>
                <a:off x="0" y="0"/>
                <a:ext cx="2476500" cy="1247775"/>
                <a:chOff x="0" y="0"/>
                <a:chExt cx="2476500" cy="1247775"/>
              </a:xfrm>
            </p:grpSpPr>
            <p:sp>
              <p:nvSpPr>
                <p:cNvPr id="23" name="Надпись 1"/>
                <p:cNvSpPr txBox="1"/>
                <p:nvPr/>
              </p:nvSpPr>
              <p:spPr>
                <a:xfrm>
                  <a:off x="0" y="0"/>
                  <a:ext cx="962025" cy="457200"/>
                </a:xfrm>
                <a:prstGeom prst="rect">
                  <a:avLst/>
                </a:prstGeom>
                <a:solidFill>
                  <a:schemeClr val="lt1"/>
                </a:solidFill>
                <a:ln w="6350">
                  <a:solidFill>
                    <a:prstClr val="black"/>
                  </a:solidFill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Aft>
                      <a:spcPts val="0"/>
                    </a:spcAft>
                  </a:pPr>
                  <a:endParaRPr lang="ru-RU" sz="1400" b="1" dirty="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endParaRPr>
                </a:p>
                <a:p>
                  <a:pPr algn="ctr">
                    <a:spcAft>
                      <a:spcPts val="0"/>
                    </a:spcAft>
                  </a:pPr>
                  <a:r>
                    <a:rPr lang="ru-RU" sz="2300" dirty="0">
                      <a:solidFill>
                        <a:schemeClr val="tx1"/>
                      </a:solidFill>
                    </a:rPr>
                    <a:t>Внешнее требование</a:t>
                  </a:r>
                </a:p>
              </p:txBody>
            </p:sp>
            <p:sp>
              <p:nvSpPr>
                <p:cNvPr id="24" name="Надпись 2"/>
                <p:cNvSpPr txBox="1"/>
                <p:nvPr/>
              </p:nvSpPr>
              <p:spPr>
                <a:xfrm>
                  <a:off x="1438275" y="0"/>
                  <a:ext cx="1038225" cy="457200"/>
                </a:xfrm>
                <a:prstGeom prst="rect">
                  <a:avLst/>
                </a:prstGeom>
                <a:solidFill>
                  <a:schemeClr val="lt1"/>
                </a:solidFill>
                <a:ln w="6350">
                  <a:solidFill>
                    <a:prstClr val="black"/>
                  </a:solidFill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ru-RU" sz="1400" b="1" dirty="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endParaRPr>
                </a:p>
                <a:p>
                  <a:pPr algn="ctr"/>
                  <a:r>
                    <a:rPr lang="ru-RU" sz="2300" dirty="0">
                      <a:solidFill>
                        <a:schemeClr val="tx1"/>
                      </a:solidFill>
                    </a:rPr>
                    <a:t>Потребности субъекта</a:t>
                  </a:r>
                </a:p>
              </p:txBody>
            </p:sp>
            <p:sp>
              <p:nvSpPr>
                <p:cNvPr id="25" name="Надпись 4"/>
                <p:cNvSpPr txBox="1"/>
                <p:nvPr/>
              </p:nvSpPr>
              <p:spPr>
                <a:xfrm>
                  <a:off x="1419225" y="790575"/>
                  <a:ext cx="1038225" cy="457200"/>
                </a:xfrm>
                <a:prstGeom prst="rect">
                  <a:avLst/>
                </a:prstGeom>
                <a:solidFill>
                  <a:schemeClr val="lt1"/>
                </a:solidFill>
                <a:ln w="6350">
                  <a:solidFill>
                    <a:prstClr val="black"/>
                  </a:solidFill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ru-RU" sz="1400" b="1" dirty="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endParaRPr>
                </a:p>
                <a:p>
                  <a:pPr algn="ctr"/>
                  <a:r>
                    <a:rPr lang="ru-RU" sz="2300" dirty="0">
                      <a:solidFill>
                        <a:schemeClr val="tx1"/>
                      </a:solidFill>
                    </a:rPr>
                    <a:t>Способы субъекта</a:t>
                  </a:r>
                </a:p>
              </p:txBody>
            </p:sp>
            <p:grpSp>
              <p:nvGrpSpPr>
                <p:cNvPr id="26" name="Группа 25"/>
                <p:cNvGrpSpPr/>
                <p:nvPr/>
              </p:nvGrpSpPr>
              <p:grpSpPr>
                <a:xfrm>
                  <a:off x="0" y="790575"/>
                  <a:ext cx="962025" cy="457200"/>
                  <a:chOff x="0" y="0"/>
                  <a:chExt cx="962025" cy="457200"/>
                </a:xfrm>
              </p:grpSpPr>
              <p:sp>
                <p:nvSpPr>
                  <p:cNvPr id="27" name="Надпись 3"/>
                  <p:cNvSpPr txBox="1"/>
                  <p:nvPr/>
                </p:nvSpPr>
                <p:spPr>
                  <a:xfrm>
                    <a:off x="0" y="0"/>
                    <a:ext cx="962025" cy="457200"/>
                  </a:xfrm>
                  <a:prstGeom prst="rect">
                    <a:avLst/>
                  </a:prstGeom>
                  <a:solidFill>
                    <a:schemeClr val="lt1"/>
                  </a:solidFill>
                  <a:ln w="6350">
                    <a:solidFill>
                      <a:prstClr val="black"/>
                    </a:solidFill>
                  </a:ln>
                  <a:effectLst/>
                </p:spPr>
                <p:style>
                  <a:lnRef idx="0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spcAft>
                        <a:spcPts val="0"/>
                      </a:spcAft>
                    </a:pPr>
                    <a:endParaRPr lang="ru-RU" sz="800" b="1" dirty="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endParaRPr>
                  </a:p>
                  <a:p>
                    <a:pPr algn="ctr">
                      <a:spcAft>
                        <a:spcPts val="0"/>
                      </a:spcAft>
                    </a:pPr>
                    <a:r>
                      <a:rPr lang="ru-RU" sz="2300" dirty="0">
                        <a:solidFill>
                          <a:schemeClr val="tx1"/>
                        </a:solidFill>
                      </a:rPr>
                      <a:t>Условия</a:t>
                    </a:r>
                  </a:p>
                </p:txBody>
              </p:sp>
              <p:grpSp>
                <p:nvGrpSpPr>
                  <p:cNvPr id="28" name="Группа 27"/>
                  <p:cNvGrpSpPr/>
                  <p:nvPr/>
                </p:nvGrpSpPr>
                <p:grpSpPr>
                  <a:xfrm>
                    <a:off x="86994" y="274502"/>
                    <a:ext cx="428625" cy="66675"/>
                    <a:chOff x="-8256" y="-1723"/>
                    <a:chExt cx="428625" cy="66675"/>
                  </a:xfrm>
                </p:grpSpPr>
                <p:cxnSp>
                  <p:nvCxnSpPr>
                    <p:cNvPr id="30" name="Прямая соединительная линия 29"/>
                    <p:cNvCxnSpPr/>
                    <p:nvPr/>
                  </p:nvCxnSpPr>
                  <p:spPr>
                    <a:xfrm>
                      <a:off x="-8256" y="0"/>
                      <a:ext cx="42862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1" name="Прямая соединительная линия 30"/>
                    <p:cNvCxnSpPr/>
                    <p:nvPr/>
                  </p:nvCxnSpPr>
                  <p:spPr>
                    <a:xfrm>
                      <a:off x="419100" y="-1723"/>
                      <a:ext cx="0" cy="6667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29" name="Прямая со стрелкой 28"/>
                  <p:cNvCxnSpPr/>
                  <p:nvPr/>
                </p:nvCxnSpPr>
                <p:spPr>
                  <a:xfrm flipV="1">
                    <a:off x="609600" y="247650"/>
                    <a:ext cx="238125" cy="133350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9" name="Группа 8"/>
            <p:cNvGrpSpPr/>
            <p:nvPr/>
          </p:nvGrpSpPr>
          <p:grpSpPr>
            <a:xfrm>
              <a:off x="1876425" y="457200"/>
              <a:ext cx="152400" cy="342900"/>
              <a:chOff x="0" y="0"/>
              <a:chExt cx="152400" cy="342900"/>
            </a:xfrm>
          </p:grpSpPr>
          <p:cxnSp>
            <p:nvCxnSpPr>
              <p:cNvPr id="19" name="Прямая со стрелкой 18"/>
              <p:cNvCxnSpPr/>
              <p:nvPr/>
            </p:nvCxnSpPr>
            <p:spPr>
              <a:xfrm>
                <a:off x="152400" y="9525"/>
                <a:ext cx="0" cy="31432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Прямая со стрелкой 19"/>
              <p:cNvCxnSpPr/>
              <p:nvPr/>
            </p:nvCxnSpPr>
            <p:spPr>
              <a:xfrm flipV="1">
                <a:off x="0" y="0"/>
                <a:ext cx="0" cy="3429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Группа 9"/>
            <p:cNvGrpSpPr/>
            <p:nvPr/>
          </p:nvGrpSpPr>
          <p:grpSpPr>
            <a:xfrm>
              <a:off x="419100" y="457200"/>
              <a:ext cx="152400" cy="342900"/>
              <a:chOff x="0" y="0"/>
              <a:chExt cx="152400" cy="342900"/>
            </a:xfrm>
          </p:grpSpPr>
          <p:cxnSp>
            <p:nvCxnSpPr>
              <p:cNvPr id="17" name="Прямая со стрелкой 16"/>
              <p:cNvCxnSpPr/>
              <p:nvPr/>
            </p:nvCxnSpPr>
            <p:spPr>
              <a:xfrm>
                <a:off x="152400" y="9525"/>
                <a:ext cx="0" cy="31432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" name="Прямая со стрелкой 17"/>
              <p:cNvCxnSpPr/>
              <p:nvPr/>
            </p:nvCxnSpPr>
            <p:spPr>
              <a:xfrm flipV="1">
                <a:off x="0" y="0"/>
                <a:ext cx="0" cy="3429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Группа 10"/>
            <p:cNvGrpSpPr/>
            <p:nvPr/>
          </p:nvGrpSpPr>
          <p:grpSpPr>
            <a:xfrm>
              <a:off x="962025" y="95250"/>
              <a:ext cx="476250" cy="104775"/>
              <a:chOff x="0" y="0"/>
              <a:chExt cx="476250" cy="104775"/>
            </a:xfrm>
          </p:grpSpPr>
          <p:cxnSp>
            <p:nvCxnSpPr>
              <p:cNvPr id="15" name="Прямая со стрелкой 14"/>
              <p:cNvCxnSpPr/>
              <p:nvPr/>
            </p:nvCxnSpPr>
            <p:spPr>
              <a:xfrm>
                <a:off x="9525" y="0"/>
                <a:ext cx="466725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Прямая со стрелкой 15"/>
              <p:cNvCxnSpPr/>
              <p:nvPr/>
            </p:nvCxnSpPr>
            <p:spPr>
              <a:xfrm flipH="1">
                <a:off x="0" y="104775"/>
                <a:ext cx="476250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Группа 11"/>
            <p:cNvGrpSpPr/>
            <p:nvPr/>
          </p:nvGrpSpPr>
          <p:grpSpPr>
            <a:xfrm>
              <a:off x="952500" y="1057275"/>
              <a:ext cx="476250" cy="104775"/>
              <a:chOff x="0" y="0"/>
              <a:chExt cx="476250" cy="104775"/>
            </a:xfrm>
          </p:grpSpPr>
          <p:cxnSp>
            <p:nvCxnSpPr>
              <p:cNvPr id="13" name="Прямая со стрелкой 12"/>
              <p:cNvCxnSpPr/>
              <p:nvPr/>
            </p:nvCxnSpPr>
            <p:spPr>
              <a:xfrm>
                <a:off x="9525" y="0"/>
                <a:ext cx="466725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Прямая со стрелкой 13"/>
              <p:cNvCxnSpPr/>
              <p:nvPr/>
            </p:nvCxnSpPr>
            <p:spPr>
              <a:xfrm flipH="1">
                <a:off x="0" y="104775"/>
                <a:ext cx="476250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2" name="Заголовок 1"/>
          <p:cNvSpPr txBox="1">
            <a:spLocks/>
          </p:cNvSpPr>
          <p:nvPr/>
        </p:nvSpPr>
        <p:spPr>
          <a:xfrm>
            <a:off x="294967" y="835325"/>
            <a:ext cx="11635091" cy="7752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06450" indent="-806450"/>
            <a:r>
              <a:rPr lang="ru-RU" sz="2300" b="1" dirty="0">
                <a:latin typeface="+mn-lt"/>
                <a:ea typeface="+mn-ea"/>
                <a:cs typeface="+mn-cs"/>
              </a:rPr>
              <a:t>Цель</a:t>
            </a:r>
            <a:r>
              <a:rPr lang="ru-RU" sz="2300" dirty="0">
                <a:latin typeface="+mn-lt"/>
                <a:ea typeface="+mn-ea"/>
                <a:cs typeface="+mn-cs"/>
              </a:rPr>
              <a:t> – </a:t>
            </a:r>
            <a:r>
              <a:rPr lang="ru-RU" sz="2300" u="sng" dirty="0">
                <a:latin typeface="+mn-lt"/>
                <a:ea typeface="+mn-ea"/>
                <a:cs typeface="+mn-cs"/>
              </a:rPr>
              <a:t>осознанный</a:t>
            </a:r>
            <a:r>
              <a:rPr lang="ru-RU" sz="2300" dirty="0">
                <a:latin typeface="+mn-lt"/>
                <a:ea typeface="+mn-ea"/>
                <a:cs typeface="+mn-cs"/>
              </a:rPr>
              <a:t> </a:t>
            </a:r>
            <a:r>
              <a:rPr lang="ru-RU" sz="2300" b="1" dirty="0">
                <a:latin typeface="+mn-lt"/>
                <a:ea typeface="+mn-ea"/>
                <a:cs typeface="+mn-cs"/>
              </a:rPr>
              <a:t>образ</a:t>
            </a:r>
            <a:r>
              <a:rPr lang="ru-RU" sz="2300" dirty="0">
                <a:latin typeface="+mn-lt"/>
                <a:ea typeface="+mn-ea"/>
                <a:cs typeface="+mn-cs"/>
              </a:rPr>
              <a:t> предвосхищаемого (предполагаемого) результата, </a:t>
            </a:r>
            <a:br>
              <a:rPr lang="ru-RU" sz="2300" dirty="0">
                <a:latin typeface="+mn-lt"/>
                <a:ea typeface="+mn-ea"/>
                <a:cs typeface="+mn-cs"/>
              </a:rPr>
            </a:br>
            <a:r>
              <a:rPr lang="ru-RU" sz="2300" dirty="0">
                <a:latin typeface="+mn-lt"/>
                <a:ea typeface="+mn-ea"/>
                <a:cs typeface="+mn-cs"/>
              </a:rPr>
              <a:t>на достижение которого направлены действия субъекта деятельности.</a:t>
            </a:r>
          </a:p>
        </p:txBody>
      </p:sp>
      <p:sp>
        <p:nvSpPr>
          <p:cNvPr id="33" name="Заголовок 1"/>
          <p:cNvSpPr txBox="1">
            <a:spLocks/>
          </p:cNvSpPr>
          <p:nvPr/>
        </p:nvSpPr>
        <p:spPr>
          <a:xfrm>
            <a:off x="244863" y="5540182"/>
            <a:ext cx="11763682" cy="10531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2300" dirty="0">
                <a:latin typeface="+mn-lt"/>
                <a:ea typeface="+mn-ea"/>
                <a:cs typeface="+mn-cs"/>
              </a:rPr>
              <a:t>Осознание цели происходит в понимании её реализуемости. Цель может стать силой, изменяющей действительность, только при использовании определённых средств и </a:t>
            </a:r>
            <a:br>
              <a:rPr lang="ru-RU" sz="2300" dirty="0">
                <a:latin typeface="+mn-lt"/>
                <a:ea typeface="+mn-ea"/>
                <a:cs typeface="+mn-cs"/>
              </a:rPr>
            </a:br>
            <a:r>
              <a:rPr lang="ru-RU" sz="2300" dirty="0">
                <a:latin typeface="+mn-lt"/>
                <a:ea typeface="+mn-ea"/>
                <a:cs typeface="+mn-cs"/>
              </a:rPr>
              <a:t>в соответствующих условиях (обстоятельствах), необходимых для практической реализации. </a:t>
            </a:r>
          </a:p>
        </p:txBody>
      </p:sp>
      <p:sp>
        <p:nvSpPr>
          <p:cNvPr id="2" name="Подзаголовок 2">
            <a:extLst>
              <a:ext uri="{FF2B5EF4-FFF2-40B4-BE49-F238E27FC236}">
                <a16:creationId xmlns:a16="http://schemas.microsoft.com/office/drawing/2014/main" id="{77A6E0EA-838F-4511-9B98-7013991C41FC}"/>
              </a:ext>
            </a:extLst>
          </p:cNvPr>
          <p:cNvSpPr txBox="1">
            <a:spLocks/>
          </p:cNvSpPr>
          <p:nvPr/>
        </p:nvSpPr>
        <p:spPr>
          <a:xfrm>
            <a:off x="487680" y="362078"/>
            <a:ext cx="11167872" cy="429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Семинар «Задачи </a:t>
            </a:r>
            <a:r>
              <a:rPr lang="ru-RU" sz="2400" b="0" i="0" dirty="0">
                <a:solidFill>
                  <a:srgbClr val="000000"/>
                </a:solidFill>
                <a:effectLst/>
              </a:rPr>
              <a:t>развития МСО на 2020-2021 учебный год»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43040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C4B3485-0778-4C10-AB48-30260AB7F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679" y="791846"/>
            <a:ext cx="11364352" cy="570407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b="1" dirty="0"/>
              <a:t>1. Достижение образовательных результатов</a:t>
            </a:r>
          </a:p>
          <a:p>
            <a:pPr marL="0" indent="0" algn="just">
              <a:buNone/>
            </a:pPr>
            <a:r>
              <a:rPr lang="ru-RU" sz="2400" dirty="0"/>
              <a:t>1.9. Совершенствовать механизм формирования образовательных результатов, планируемых в дополнительном образовании.</a:t>
            </a:r>
          </a:p>
          <a:p>
            <a:pPr marL="0" indent="0" algn="just">
              <a:buNone/>
            </a:pPr>
            <a:r>
              <a:rPr lang="ru-RU" sz="2400" dirty="0"/>
              <a:t>1.9.1. Определить образовательные результаты, приоритетно выделив </a:t>
            </a:r>
            <a:br>
              <a:rPr lang="ru-RU" sz="2400" dirty="0"/>
            </a:br>
            <a:r>
              <a:rPr lang="ru-RU" sz="2400" dirty="0"/>
              <a:t>не более 3-х личностных качеств и не более 3-х умений с учётом рекомендаций «ядерной» группы результатов КСКО, для целенаправленного формирования в 2020-2021 учебном году, используя ресурс и возможности дополнительного образования.</a:t>
            </a:r>
          </a:p>
          <a:p>
            <a:pPr marL="0" indent="0" algn="just">
              <a:buNone/>
            </a:pPr>
            <a:r>
              <a:rPr lang="ru-RU" sz="2400" dirty="0"/>
              <a:t>1.9.2. Выделить ключевые показатели процесса реализации программ дополнительного образования, подтверждающие целевую направленность на формирование приоритетно выделенных личностных качеств и умений, заявленных на 2020-2021 учебный год.</a:t>
            </a:r>
          </a:p>
          <a:p>
            <a:pPr marL="0" indent="0" algn="just">
              <a:buNone/>
            </a:pPr>
            <a:endParaRPr lang="ru-RU" sz="2400" dirty="0"/>
          </a:p>
        </p:txBody>
      </p:sp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C96D80D6-941D-47FA-BFDE-27AE459CD935}"/>
              </a:ext>
            </a:extLst>
          </p:cNvPr>
          <p:cNvSpPr txBox="1">
            <a:spLocks/>
          </p:cNvSpPr>
          <p:nvPr/>
        </p:nvSpPr>
        <p:spPr>
          <a:xfrm>
            <a:off x="487680" y="362078"/>
            <a:ext cx="11167872" cy="429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Семинар «Задачи </a:t>
            </a:r>
            <a:r>
              <a:rPr lang="ru-RU" sz="2400" b="0" i="0" dirty="0">
                <a:solidFill>
                  <a:srgbClr val="000000"/>
                </a:solidFill>
                <a:effectLst/>
              </a:rPr>
              <a:t>развития МСО на 2020-2021 учебный год»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808737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2">
            <a:extLst>
              <a:ext uri="{FF2B5EF4-FFF2-40B4-BE49-F238E27FC236}">
                <a16:creationId xmlns:a16="http://schemas.microsoft.com/office/drawing/2014/main" id="{0EAE1136-280F-4875-B6B8-E72EB8745152}"/>
              </a:ext>
            </a:extLst>
          </p:cNvPr>
          <p:cNvSpPr txBox="1">
            <a:spLocks/>
          </p:cNvSpPr>
          <p:nvPr/>
        </p:nvSpPr>
        <p:spPr>
          <a:xfrm>
            <a:off x="487680" y="362078"/>
            <a:ext cx="11167872" cy="429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Семинар «Задачи </a:t>
            </a:r>
            <a:r>
              <a:rPr lang="ru-RU" sz="2400" b="0" i="0" dirty="0">
                <a:solidFill>
                  <a:srgbClr val="000000"/>
                </a:solidFill>
                <a:effectLst/>
              </a:rPr>
              <a:t>развития МСО на 2020-2021 учебный год»</a:t>
            </a:r>
            <a:r>
              <a:rPr lang="ru-RU" dirty="0"/>
              <a:t> 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2E9443C6-569C-4ADA-B0F2-AC63C2FEF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054" y="743360"/>
            <a:ext cx="11239123" cy="429768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+mn-lt"/>
                <a:ea typeface="+mn-ea"/>
                <a:cs typeface="+mn-cs"/>
              </a:rPr>
              <a:t>Аспекты развития Человека (согласно КСКО)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F838A0C-B033-46A7-BC0E-BD0535B963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844" t="17399" r="18907" b="9147"/>
          <a:stretch/>
        </p:blipFill>
        <p:spPr>
          <a:xfrm>
            <a:off x="500823" y="1194310"/>
            <a:ext cx="11239123" cy="5586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2558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7680" y="791846"/>
            <a:ext cx="11314176" cy="5779642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200" dirty="0"/>
              <a:t>До 30 ноября 2020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200" dirty="0">
                <a:hlinkClick r:id="rId2"/>
              </a:rPr>
              <a:t>Карта дополнительного образования</a:t>
            </a:r>
            <a:r>
              <a:rPr lang="ru-RU" sz="2200" dirty="0"/>
              <a:t> с формируемыми умениями и качествами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200" dirty="0"/>
              <a:t>План (на сайте УДО) реализации Дорожной карты по 4 направлениям развития МСО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2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200" dirty="0"/>
              <a:t>До 30 марта 2021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200" dirty="0"/>
              <a:t>«Следы» (на сайте УДО) реализации Дорожной карты по 4 направлениям развития МСО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2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200" dirty="0"/>
              <a:t>До 30 июня 2021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200" dirty="0">
                <a:hlinkClick r:id="rId3"/>
              </a:rPr>
              <a:t>Формат УДО-ДП</a:t>
            </a:r>
            <a:r>
              <a:rPr lang="ru-RU" sz="2200" dirty="0"/>
              <a:t> о формировании качеств и умений в дополнительном образовании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200" dirty="0"/>
              <a:t>«Следы» (на сайте УДО) реализации Дорожной карты по 4 направлениям развития МСО</a:t>
            </a:r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id="{D884D5BB-167E-4651-95CF-1D9EB9A8D90A}"/>
              </a:ext>
            </a:extLst>
          </p:cNvPr>
          <p:cNvSpPr txBox="1">
            <a:spLocks/>
          </p:cNvSpPr>
          <p:nvPr/>
        </p:nvSpPr>
        <p:spPr>
          <a:xfrm>
            <a:off x="487680" y="362078"/>
            <a:ext cx="11167872" cy="429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Семинар «Задачи </a:t>
            </a:r>
            <a:r>
              <a:rPr lang="ru-RU" sz="2400" b="0" i="0" dirty="0">
                <a:solidFill>
                  <a:srgbClr val="000000"/>
                </a:solidFill>
                <a:effectLst/>
              </a:rPr>
              <a:t>развития МСО на 2020-2021 учебный год»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14273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487680" y="362078"/>
            <a:ext cx="11167872" cy="429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Семинар «Задачи </a:t>
            </a:r>
            <a:r>
              <a:rPr lang="ru-RU" sz="2400" b="0" i="0" dirty="0">
                <a:solidFill>
                  <a:srgbClr val="000000"/>
                </a:solidFill>
                <a:effectLst/>
              </a:rPr>
              <a:t>развития МСО на 2020-2021 учебный год»</a:t>
            </a:r>
            <a:r>
              <a:rPr lang="ru-RU" dirty="0"/>
              <a:t> </a:t>
            </a:r>
          </a:p>
        </p:txBody>
      </p:sp>
      <p:sp>
        <p:nvSpPr>
          <p:cNvPr id="16" name="Объект 2">
            <a:extLst>
              <a:ext uri="{FF2B5EF4-FFF2-40B4-BE49-F238E27FC236}">
                <a16:creationId xmlns:a16="http://schemas.microsoft.com/office/drawing/2014/main" id="{3C2EA43F-B9E7-4674-AC50-5B089F2CA6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952" y="914400"/>
            <a:ext cx="11448288" cy="5715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/>
              <a:t>«</a:t>
            </a:r>
            <a:r>
              <a:rPr lang="ru-RU" sz="2300" b="1" dirty="0"/>
              <a:t>Красноярский стандарт качества образования» (КСКО)  </a:t>
            </a:r>
            <a:r>
              <a:rPr lang="ru-RU" sz="2300" dirty="0"/>
              <a:t>–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300" b="1" dirty="0"/>
              <a:t>смысловой каркас</a:t>
            </a:r>
            <a:r>
              <a:rPr lang="ru-RU" sz="2300" dirty="0"/>
              <a:t>, обеспечивающий формирование программных представлений </a:t>
            </a:r>
            <a:br>
              <a:rPr lang="ru-RU" sz="2300" dirty="0"/>
            </a:br>
            <a:r>
              <a:rPr lang="ru-RU" sz="2300" dirty="0"/>
              <a:t>о развитии муниципальной системы образования с конкретизацией ФГОС ОО</a:t>
            </a:r>
            <a:br>
              <a:rPr lang="ru-RU" sz="2300" dirty="0"/>
            </a:br>
            <a:r>
              <a:rPr lang="ru-RU" sz="2300" dirty="0"/>
              <a:t>(в части образовательных результатов и необходимых для их достижения условий) </a:t>
            </a:r>
            <a:br>
              <a:rPr lang="ru-RU" sz="2300" dirty="0"/>
            </a:br>
            <a:r>
              <a:rPr lang="ru-RU" sz="2300" dirty="0"/>
              <a:t>и ориентацией на стратегические направления социально-экономического развития города Красноярска.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300" dirty="0"/>
              <a:t> </a:t>
            </a:r>
            <a:r>
              <a:rPr lang="ru-RU" sz="2300" b="1" dirty="0"/>
              <a:t>совокупность требований </a:t>
            </a:r>
            <a:r>
              <a:rPr lang="ru-RU" sz="2300" dirty="0"/>
              <a:t>к организации образовательного процесса (обучения, воспитания, развития) для достижения определённых образовательных результатов </a:t>
            </a:r>
            <a:br>
              <a:rPr lang="ru-RU" sz="2300" dirty="0"/>
            </a:br>
            <a:r>
              <a:rPr lang="ru-RU" sz="2300" dirty="0"/>
              <a:t>с необходимостью обеспечить общекультурный уровень жителя столицы края и потенциальную основу развития наукоемкого, высокотехнологичного производства, </a:t>
            </a:r>
            <a:br>
              <a:rPr lang="ru-RU" sz="2300" dirty="0"/>
            </a:br>
            <a:r>
              <a:rPr lang="ru-RU" sz="2300" dirty="0"/>
              <a:t>а также предпринимательства во всех сферах жизнеобеспечения города.</a:t>
            </a:r>
          </a:p>
          <a:p>
            <a:pPr marL="1085850" indent="-361950">
              <a:buFont typeface="+mj-lt"/>
              <a:buAutoNum type="arabicPeriod"/>
              <a:tabLst>
                <a:tab pos="1524000" algn="l"/>
              </a:tabLst>
            </a:pPr>
            <a:r>
              <a:rPr lang="ru-RU" sz="2300" dirty="0"/>
              <a:t>Достижение образовательных результатов</a:t>
            </a:r>
          </a:p>
          <a:p>
            <a:pPr marL="1085850" indent="-361950">
              <a:buFont typeface="+mj-lt"/>
              <a:buAutoNum type="arabicPeriod"/>
              <a:tabLst>
                <a:tab pos="1524000" algn="l"/>
              </a:tabLst>
            </a:pPr>
            <a:r>
              <a:rPr lang="ru-RU" sz="2300" dirty="0"/>
              <a:t>Кадровое обеспечение достижения образовательных результатов</a:t>
            </a:r>
          </a:p>
          <a:p>
            <a:pPr marL="1085850" indent="-361950">
              <a:buFont typeface="+mj-lt"/>
              <a:buAutoNum type="arabicPeriod"/>
              <a:tabLst>
                <a:tab pos="1524000" algn="l"/>
              </a:tabLst>
            </a:pPr>
            <a:r>
              <a:rPr lang="ru-RU" sz="2300" dirty="0"/>
              <a:t>Инфраструктурное обеспечение достижения образовательных результатов</a:t>
            </a:r>
          </a:p>
          <a:p>
            <a:pPr marL="1085850" indent="-361950">
              <a:buFont typeface="+mj-lt"/>
              <a:buAutoNum type="arabicPeriod"/>
              <a:tabLst>
                <a:tab pos="1524000" algn="l"/>
              </a:tabLst>
            </a:pPr>
            <a:r>
              <a:rPr lang="ru-RU" sz="2300" dirty="0"/>
              <a:t>Образовательное партнёрство</a:t>
            </a:r>
          </a:p>
          <a:p>
            <a:pPr marL="0" indent="0"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632320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7952" y="914400"/>
            <a:ext cx="11448288" cy="551078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600" b="1" dirty="0"/>
              <a:t>КСКО = К + Э + Д</a:t>
            </a:r>
          </a:p>
          <a:p>
            <a:r>
              <a:rPr lang="ru-RU" sz="2400" b="1" dirty="0"/>
              <a:t>Конкурентоспособность </a:t>
            </a:r>
            <a:r>
              <a:rPr lang="ru-RU" sz="2400" dirty="0"/>
              <a:t>применяемых </a:t>
            </a:r>
            <a:r>
              <a:rPr lang="ru-RU" sz="2400" b="1" dirty="0"/>
              <a:t>технологий обучения</a:t>
            </a:r>
            <a:r>
              <a:rPr lang="ru-RU" sz="2400" dirty="0"/>
              <a:t>, означающая, прежде всего, </a:t>
            </a:r>
            <a:r>
              <a:rPr lang="ru-RU" sz="2400" i="1" u="sng" dirty="0"/>
              <a:t>вовлеченность </a:t>
            </a:r>
            <a:r>
              <a:rPr lang="ru-RU" sz="2400" dirty="0"/>
              <a:t>в учебный процесс </a:t>
            </a:r>
            <a:r>
              <a:rPr lang="ru-RU" sz="2400" u="sng" dirty="0"/>
              <a:t>каждого</a:t>
            </a:r>
            <a:r>
              <a:rPr lang="ru-RU" sz="2400" dirty="0"/>
              <a:t> обучающегося </a:t>
            </a:r>
            <a:r>
              <a:rPr lang="ru-RU" sz="2400" i="1" u="sng" dirty="0"/>
              <a:t>с учетом </a:t>
            </a:r>
            <a:r>
              <a:rPr lang="ru-RU" sz="2400" dirty="0"/>
              <a:t>его индивидуальных </a:t>
            </a:r>
            <a:r>
              <a:rPr lang="ru-RU" sz="2400" i="1" u="sng" dirty="0"/>
              <a:t>особенностей</a:t>
            </a:r>
            <a:r>
              <a:rPr lang="ru-RU" sz="2400" dirty="0"/>
              <a:t>, в том числе и за счет сетевых форм получения образования, современных электронных сервисов;</a:t>
            </a:r>
          </a:p>
          <a:p>
            <a:r>
              <a:rPr lang="ru-RU" sz="2400" b="1" dirty="0"/>
              <a:t>Эффективность </a:t>
            </a:r>
            <a:r>
              <a:rPr lang="ru-RU" sz="2400" dirty="0"/>
              <a:t>использования </a:t>
            </a:r>
            <a:r>
              <a:rPr lang="ru-RU" sz="2400" u="sng" dirty="0"/>
              <a:t>существующей и создаваемой</a:t>
            </a:r>
            <a:r>
              <a:rPr lang="ru-RU" sz="2400" b="1" dirty="0"/>
              <a:t> инфраструктуры обучения</a:t>
            </a:r>
            <a:r>
              <a:rPr lang="ru-RU" sz="2400" dirty="0"/>
              <a:t>, означающей, прежде всего, </a:t>
            </a:r>
            <a:r>
              <a:rPr lang="ru-RU" sz="2400" i="1" u="sng" dirty="0"/>
              <a:t>комфортность и продуктивность </a:t>
            </a:r>
            <a:r>
              <a:rPr lang="ru-RU" sz="2400" dirty="0"/>
              <a:t>процесса обучения, </a:t>
            </a:r>
            <a:br>
              <a:rPr lang="ru-RU" sz="2400" dirty="0"/>
            </a:br>
            <a:r>
              <a:rPr lang="ru-RU" sz="2400" dirty="0"/>
              <a:t>в том числе и за счет расширения образовательного пространства конкретного учреждения </a:t>
            </a:r>
            <a:br>
              <a:rPr lang="ru-RU" sz="2400" dirty="0"/>
            </a:br>
            <a:r>
              <a:rPr lang="ru-RU" sz="2400" i="1" u="sng" dirty="0"/>
              <a:t>в выстраивании образовательного партнёрства </a:t>
            </a:r>
            <a:r>
              <a:rPr lang="ru-RU" sz="2400" dirty="0"/>
              <a:t>с муниципальными образовательными организациями, с учреждениями дополнительного образования, с организациями среднего и высшего профессионального образования, с организациями науки, культуры, спорта, производственными предприятиями, структурами сферы предпринимательства;</a:t>
            </a:r>
          </a:p>
          <a:p>
            <a:r>
              <a:rPr lang="ru-RU" sz="2400" b="1" dirty="0"/>
              <a:t>Достоверность </a:t>
            </a:r>
            <a:r>
              <a:rPr lang="ru-RU" sz="2400" dirty="0"/>
              <a:t>образовательных результатов, достигаемых учащимися в процессе обучения, означающая </a:t>
            </a:r>
            <a:r>
              <a:rPr lang="ru-RU" sz="2400" b="1" dirty="0"/>
              <a:t>применимость </a:t>
            </a:r>
            <a:r>
              <a:rPr lang="ru-RU" sz="2400" dirty="0"/>
              <a:t>этих результатов, прежде всего, </a:t>
            </a:r>
            <a:br>
              <a:rPr lang="ru-RU" sz="2400" dirty="0"/>
            </a:br>
            <a:r>
              <a:rPr lang="ru-RU" sz="2400" i="1" u="sng" dirty="0"/>
              <a:t>в учебной деятельности </a:t>
            </a:r>
            <a:r>
              <a:rPr lang="ru-RU" sz="2400" dirty="0"/>
              <a:t>и на практике </a:t>
            </a:r>
            <a:r>
              <a:rPr lang="ru-RU" sz="2400" i="1" u="sng" dirty="0"/>
              <a:t>в реальной действительности</a:t>
            </a:r>
            <a:r>
              <a:rPr lang="ru-RU" sz="2400" dirty="0"/>
              <a:t>, </a:t>
            </a:r>
            <a:br>
              <a:rPr lang="ru-RU" sz="2400" dirty="0"/>
            </a:br>
            <a:r>
              <a:rPr lang="ru-RU" sz="2400" dirty="0"/>
              <a:t>проверяемую за счет независимой оценки качества образования, </a:t>
            </a:r>
            <a:br>
              <a:rPr lang="ru-RU" sz="2400" dirty="0"/>
            </a:br>
            <a:r>
              <a:rPr lang="ru-RU" sz="2400" dirty="0"/>
              <a:t>в том числе в ситуациях так называемого «переноса» в рамках проектной, исследовательской, научно-технической и социально-значимой деятельности.</a:t>
            </a:r>
          </a:p>
          <a:p>
            <a:pPr marL="0" indent="0">
              <a:buNone/>
            </a:pPr>
            <a:endParaRPr lang="ru-RU" sz="2400" dirty="0"/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id="{566CDA0D-F5B4-4D6F-A366-F49543004A6E}"/>
              </a:ext>
            </a:extLst>
          </p:cNvPr>
          <p:cNvSpPr txBox="1">
            <a:spLocks/>
          </p:cNvSpPr>
          <p:nvPr/>
        </p:nvSpPr>
        <p:spPr>
          <a:xfrm>
            <a:off x="487680" y="362078"/>
            <a:ext cx="11167872" cy="429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Семинар «Задачи </a:t>
            </a:r>
            <a:r>
              <a:rPr lang="ru-RU" sz="2400" b="0" i="0" dirty="0">
                <a:solidFill>
                  <a:srgbClr val="000000"/>
                </a:solidFill>
                <a:effectLst/>
              </a:rPr>
              <a:t>развития МСО на 2020-2021 учебный год»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64143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C4B3485-0778-4C10-AB48-30260AB7F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679" y="791846"/>
            <a:ext cx="11364352" cy="5704076"/>
          </a:xfrm>
        </p:spPr>
        <p:txBody>
          <a:bodyPr>
            <a:normAutofit fontScale="92500"/>
          </a:bodyPr>
          <a:lstStyle/>
          <a:p>
            <a:pPr marL="0" lvl="2" indent="0" algn="just">
              <a:buNone/>
            </a:pPr>
            <a:r>
              <a:rPr lang="ru-RU" sz="2600" b="1" dirty="0"/>
              <a:t>1. Достижение и 3. Инфраструктурное обеспечение образовательных результатов</a:t>
            </a:r>
          </a:p>
          <a:p>
            <a:pPr marL="0" indent="0" algn="just">
              <a:buNone/>
            </a:pPr>
            <a:r>
              <a:rPr lang="ru-RU" sz="2400" dirty="0"/>
              <a:t>1.10. Организовать в системе дополнительного образования на базе общеобразовательных учреждений и учреждений дополнительного образования разнообразные возможности проверки формирования приоритетно выделенных качеств и умений (способностей) в различных видах творческой, научно-исследовательской, социально-значимой деятельности.</a:t>
            </a:r>
          </a:p>
          <a:p>
            <a:pPr marL="0" lvl="2" indent="0" algn="just">
              <a:spcBef>
                <a:spcPts val="1000"/>
              </a:spcBef>
              <a:buNone/>
              <a:tabLst>
                <a:tab pos="392430" algn="l"/>
              </a:tabLst>
            </a:pPr>
            <a:r>
              <a:rPr lang="ru-RU" sz="2200" dirty="0"/>
              <a:t>1.10.1. Создать условия для проектно-ориентированной инициативы и возможности проявления инициативно-ответственного действия для детей и взрослых в различных видах творческой, научно-исследовательской, социально-значимой деятельности с проверкой на практике формируемых качеств личности и умений (способностей).</a:t>
            </a:r>
          </a:p>
          <a:p>
            <a:pPr marL="0" lvl="2" indent="0" algn="just">
              <a:spcBef>
                <a:spcPts val="1000"/>
              </a:spcBef>
              <a:buNone/>
              <a:tabLst>
                <a:tab pos="392430" algn="l"/>
              </a:tabLst>
            </a:pPr>
            <a:r>
              <a:rPr lang="ru-RU" sz="2200" dirty="0"/>
              <a:t>1.10.2. Увеличить охват детей с инвалидностью и ограниченными возможностями здоровья в возрасте от 5 до 18 лет программами дополнительного образования, создавая зоны успешности.</a:t>
            </a:r>
            <a:endParaRPr lang="ru-RU" sz="2400" dirty="0"/>
          </a:p>
          <a:p>
            <a:pPr marL="0" lvl="2" indent="0" algn="just">
              <a:spcBef>
                <a:spcPts val="1000"/>
              </a:spcBef>
              <a:buNone/>
              <a:tabLst>
                <a:tab pos="392430" algn="l"/>
              </a:tabLst>
            </a:pPr>
            <a:r>
              <a:rPr lang="ru-RU" sz="2200" dirty="0"/>
              <a:t>3.14.4. Обеспечить охват дополнительным образованием детей от 5 лет до 18 лет, в том числе дополнительными общеразвивающими программами технической и естественнонаучной направленности. </a:t>
            </a:r>
          </a:p>
          <a:p>
            <a:pPr marL="0" lvl="2" indent="0" algn="just">
              <a:spcBef>
                <a:spcPts val="1000"/>
              </a:spcBef>
              <a:buNone/>
              <a:tabLst>
                <a:tab pos="392430" algn="l"/>
              </a:tabLst>
            </a:pPr>
            <a:r>
              <a:rPr lang="ru-RU" sz="2200" dirty="0"/>
              <a:t>3.16.1. Разработать программы дополнительного образования по формированию базовых навыков программирования.</a:t>
            </a:r>
          </a:p>
        </p:txBody>
      </p:sp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C96D80D6-941D-47FA-BFDE-27AE459CD935}"/>
              </a:ext>
            </a:extLst>
          </p:cNvPr>
          <p:cNvSpPr txBox="1">
            <a:spLocks/>
          </p:cNvSpPr>
          <p:nvPr/>
        </p:nvSpPr>
        <p:spPr>
          <a:xfrm>
            <a:off x="487680" y="362078"/>
            <a:ext cx="11167872" cy="429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Семинар «Задачи </a:t>
            </a:r>
            <a:r>
              <a:rPr lang="ru-RU" sz="2400" b="0" i="0" dirty="0">
                <a:solidFill>
                  <a:srgbClr val="000000"/>
                </a:solidFill>
                <a:effectLst/>
              </a:rPr>
              <a:t>развития МСО на 2020-2021 учебный год»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68737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C4B3485-0778-4C10-AB48-30260AB7F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679" y="791847"/>
            <a:ext cx="11364352" cy="2179954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80000"/>
              </a:lnSpc>
              <a:buNone/>
            </a:pPr>
            <a:r>
              <a:rPr lang="ru-RU" sz="2400" b="1" dirty="0">
                <a:cs typeface="Times New Roman" panose="02020603050405020304" pitchFamily="18" charset="0"/>
              </a:rPr>
              <a:t>Цели Национального проекта «Образование»</a:t>
            </a:r>
          </a:p>
          <a:p>
            <a:pPr marL="0" indent="0" algn="just">
              <a:lnSpc>
                <a:spcPct val="80000"/>
              </a:lnSpc>
              <a:buNone/>
            </a:pPr>
            <a:r>
              <a:rPr lang="ru-RU" sz="2400" b="1" dirty="0">
                <a:cs typeface="Times New Roman" panose="02020603050405020304" pitchFamily="18" charset="0"/>
              </a:rPr>
              <a:t>Цель федерального проекта «Успех каждого ребёнка»</a:t>
            </a:r>
          </a:p>
          <a:p>
            <a:pPr marL="0" indent="0" algn="just">
              <a:lnSpc>
                <a:spcPct val="80000"/>
              </a:lnSpc>
              <a:buNone/>
            </a:pPr>
            <a:r>
              <a:rPr lang="ru-RU" sz="2400" dirty="0">
                <a:cs typeface="Times New Roman" panose="02020603050405020304" pitchFamily="18" charset="0"/>
              </a:rPr>
              <a:t>Обеспечение к 2024 году для не менее 80 % детей в возрасте от 5 до 18 лет доступных условий для воспитания гармонично развитой и социально ответственной личности.</a:t>
            </a:r>
          </a:p>
          <a:p>
            <a:pPr marL="0" indent="0" algn="just">
              <a:lnSpc>
                <a:spcPct val="80000"/>
              </a:lnSpc>
              <a:buNone/>
            </a:pP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C96D80D6-941D-47FA-BFDE-27AE459CD935}"/>
              </a:ext>
            </a:extLst>
          </p:cNvPr>
          <p:cNvSpPr txBox="1">
            <a:spLocks/>
          </p:cNvSpPr>
          <p:nvPr/>
        </p:nvSpPr>
        <p:spPr>
          <a:xfrm>
            <a:off x="487680" y="362078"/>
            <a:ext cx="11167872" cy="429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Семинар «Задачи </a:t>
            </a:r>
            <a:r>
              <a:rPr lang="ru-RU" sz="2400" b="0" i="0" dirty="0">
                <a:solidFill>
                  <a:srgbClr val="000000"/>
                </a:solidFill>
                <a:effectLst/>
              </a:rPr>
              <a:t>развития МСО на 2020-2021 учебный год»</a:t>
            </a:r>
            <a:r>
              <a:rPr lang="ru-RU" dirty="0"/>
              <a:t> </a:t>
            </a: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32A2AB92-09D2-4CDB-B54B-B164D8D527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4281474"/>
              </p:ext>
            </p:extLst>
          </p:nvPr>
        </p:nvGraphicFramePr>
        <p:xfrm>
          <a:off x="668215" y="2812149"/>
          <a:ext cx="11036106" cy="27528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305828">
                  <a:extLst>
                    <a:ext uri="{9D8B030D-6E8A-4147-A177-3AD203B41FA5}">
                      <a16:colId xmlns:a16="http://schemas.microsoft.com/office/drawing/2014/main" val="110971275"/>
                    </a:ext>
                  </a:extLst>
                </a:gridCol>
                <a:gridCol w="746266">
                  <a:extLst>
                    <a:ext uri="{9D8B030D-6E8A-4147-A177-3AD203B41FA5}">
                      <a16:colId xmlns:a16="http://schemas.microsoft.com/office/drawing/2014/main" val="2377102939"/>
                    </a:ext>
                  </a:extLst>
                </a:gridCol>
                <a:gridCol w="745214">
                  <a:extLst>
                    <a:ext uri="{9D8B030D-6E8A-4147-A177-3AD203B41FA5}">
                      <a16:colId xmlns:a16="http://schemas.microsoft.com/office/drawing/2014/main" val="2891502413"/>
                    </a:ext>
                  </a:extLst>
                </a:gridCol>
                <a:gridCol w="746266">
                  <a:extLst>
                    <a:ext uri="{9D8B030D-6E8A-4147-A177-3AD203B41FA5}">
                      <a16:colId xmlns:a16="http://schemas.microsoft.com/office/drawing/2014/main" val="3499846597"/>
                    </a:ext>
                  </a:extLst>
                </a:gridCol>
                <a:gridCol w="746266">
                  <a:extLst>
                    <a:ext uri="{9D8B030D-6E8A-4147-A177-3AD203B41FA5}">
                      <a16:colId xmlns:a16="http://schemas.microsoft.com/office/drawing/2014/main" val="2710290199"/>
                    </a:ext>
                  </a:extLst>
                </a:gridCol>
                <a:gridCol w="746266">
                  <a:extLst>
                    <a:ext uri="{9D8B030D-6E8A-4147-A177-3AD203B41FA5}">
                      <a16:colId xmlns:a16="http://schemas.microsoft.com/office/drawing/2014/main" val="527365816"/>
                    </a:ext>
                  </a:extLst>
                </a:gridCol>
              </a:tblGrid>
              <a:tr h="3512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Целевой показатель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2020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2021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2022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2023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2024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2964611"/>
                  </a:ext>
                </a:extLst>
              </a:tr>
              <a:tr h="71882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Число детей в возрасте от 5 до 18 лет, охваченных дополнительным образованием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4344109"/>
                  </a:ext>
                </a:extLst>
              </a:tr>
              <a:tr h="718829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0" i="1" dirty="0">
                          <a:solidFill>
                            <a:schemeClr val="tx1"/>
                          </a:solidFill>
                          <a:effectLst/>
                        </a:rPr>
                        <a:t>в том числе, доля детей в возрасте от 5 до 18 лет, охваченных дополнительным образованием, %</a:t>
                      </a:r>
                      <a:endParaRPr lang="ru-RU" sz="2000" b="0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75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76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77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78,5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80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8936655"/>
                  </a:ext>
                </a:extLst>
              </a:tr>
              <a:tr h="718829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0" i="1" dirty="0">
                          <a:solidFill>
                            <a:schemeClr val="tx1"/>
                          </a:solidFill>
                          <a:effectLst/>
                        </a:rPr>
                        <a:t>в том числе, охваченных дополнительными общеразвивающими программами технической и естественнонаучной направленности, %</a:t>
                      </a:r>
                      <a:endParaRPr lang="ru-RU" sz="2000" b="0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22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24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37476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13580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C4B3485-0778-4C10-AB48-30260AB7F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679" y="791846"/>
            <a:ext cx="11364352" cy="570407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b="1" dirty="0"/>
              <a:t>2. Кадровое обеспечение достижения образовательных результатов</a:t>
            </a:r>
          </a:p>
          <a:p>
            <a:pPr marL="0" indent="0" algn="just">
              <a:buNone/>
            </a:pPr>
            <a:r>
              <a:rPr lang="ru-RU" sz="2400" dirty="0"/>
              <a:t>2.15. Повысить квалификацию и профессиональное мастерство в освоении и применении педагогических средств, позволяющих достигать планируемые образовательные результаты.</a:t>
            </a:r>
          </a:p>
          <a:p>
            <a:pPr marL="0" indent="0" algn="just">
              <a:buNone/>
            </a:pPr>
            <a:r>
              <a:rPr lang="ru-RU" sz="2400" dirty="0"/>
              <a:t>2.16. </a:t>
            </a:r>
            <a:r>
              <a:rPr lang="ru-RU" sz="2400" dirty="0">
                <a:effectLst/>
                <a:ea typeface="Calibri" panose="020F0502020204030204" pitchFamily="34" charset="0"/>
              </a:rPr>
              <a:t>Создать систему сопровождения, развития и совершенствования профессионального мастерства педагогических и управленческих кадров системы дополнительного образования детей, специалистов из других сфер, а также студентов, аспирантов и практиков из реального сектора экономики, не имеющих педагогического образования </a:t>
            </a:r>
            <a:r>
              <a:rPr lang="ru-RU" sz="2400" i="1" dirty="0">
                <a:effectLst/>
                <a:ea typeface="Calibri" panose="020F0502020204030204" pitchFamily="34" charset="0"/>
              </a:rPr>
              <a:t>(согласно Федеральному проекту «Успех каждого ребёнка»)</a:t>
            </a:r>
            <a:endParaRPr lang="ru-RU" sz="2400" dirty="0"/>
          </a:p>
          <a:p>
            <a:pPr marL="0" indent="0" algn="just">
              <a:buNone/>
            </a:pPr>
            <a:endParaRPr lang="ru-RU" sz="2400" dirty="0"/>
          </a:p>
        </p:txBody>
      </p:sp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C96D80D6-941D-47FA-BFDE-27AE459CD935}"/>
              </a:ext>
            </a:extLst>
          </p:cNvPr>
          <p:cNvSpPr txBox="1">
            <a:spLocks/>
          </p:cNvSpPr>
          <p:nvPr/>
        </p:nvSpPr>
        <p:spPr>
          <a:xfrm>
            <a:off x="487680" y="362078"/>
            <a:ext cx="11167872" cy="429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Семинар «Задачи </a:t>
            </a:r>
            <a:r>
              <a:rPr lang="ru-RU" sz="2400" b="0" i="0" dirty="0">
                <a:solidFill>
                  <a:srgbClr val="000000"/>
                </a:solidFill>
                <a:effectLst/>
              </a:rPr>
              <a:t>развития МСО на 2020-2021 учебный год»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66272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C4B3485-0778-4C10-AB48-30260AB7F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679" y="791846"/>
            <a:ext cx="11364352" cy="5704076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Дополнительное образование – </a:t>
            </a:r>
            <a:r>
              <a:rPr lang="ru-RU" sz="2400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вид образования</a:t>
            </a:r>
            <a:r>
              <a:rPr lang="ru-RU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который направлен </a:t>
            </a:r>
            <a:br>
              <a:rPr lang="ru-RU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ru-RU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на всестороннее удовлетворение образовательных потребностей человека </a:t>
            </a:r>
            <a:br>
              <a:rPr lang="ru-RU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ru-RU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в интеллектуальном, духовно-нравственном, физическом и (или) профессиональном совершенствовании и не сопровождается повышением уровня образования. </a:t>
            </a:r>
          </a:p>
          <a:p>
            <a:pPr marL="0" indent="0" algn="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(Закон «Об образовании в РФ», Ст.2, п.14)</a:t>
            </a:r>
          </a:p>
          <a:p>
            <a:pPr marL="342900" indent="-342900" algn="just">
              <a:buAutoNum type="arabicParenR"/>
            </a:pPr>
            <a:r>
              <a:rPr lang="ru-RU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Образование – единый </a:t>
            </a:r>
            <a:r>
              <a:rPr lang="ru-RU" sz="2000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целенаправленный</a:t>
            </a:r>
            <a:r>
              <a:rPr lang="ru-RU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u-RU" sz="2000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процесс воспитания и обучения</a:t>
            </a:r>
            <a:r>
              <a:rPr lang="ru-RU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являющийся общественно значимым благом и осуществляемый в интересах человека, семьи, общества и государства, а также </a:t>
            </a:r>
            <a:r>
              <a:rPr lang="ru-RU" sz="2000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совокупность</a:t>
            </a:r>
            <a:r>
              <a:rPr lang="ru-RU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приобретаемых знаний, умений, навыков, ценностных установок, опыта деятельности и компетенции определенных объема и сложности </a:t>
            </a:r>
            <a:r>
              <a:rPr lang="ru-RU" sz="2000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в целях интеллектуального, духовно-нравственного, творческого, физического и (или) профессионального развития человека</a:t>
            </a:r>
            <a:r>
              <a:rPr lang="ru-RU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удовлетворения его образовательных потребностей и интересов;</a:t>
            </a:r>
          </a:p>
          <a:p>
            <a:pPr marL="342900" indent="-342900" algn="just">
              <a:buFont typeface="Arial" panose="020B0604020202020204" pitchFamily="34" charset="0"/>
              <a:buAutoNum type="arabicParenR"/>
            </a:pPr>
            <a:r>
              <a:rPr lang="ru-RU" sz="2000" dirty="0">
                <a:latin typeface="Calibri" panose="020F0502020204030204" pitchFamily="34" charset="0"/>
              </a:rPr>
              <a:t>Воспитание – деятельность, направленная на </a:t>
            </a:r>
            <a:r>
              <a:rPr lang="ru-RU" sz="2000" u="sng" dirty="0">
                <a:latin typeface="Calibri" panose="020F0502020204030204" pitchFamily="34" charset="0"/>
              </a:rPr>
              <a:t>развитие личности</a:t>
            </a:r>
            <a:r>
              <a:rPr lang="ru-RU" sz="2000" dirty="0">
                <a:latin typeface="Calibri" panose="020F0502020204030204" pitchFamily="34" charset="0"/>
              </a:rPr>
              <a:t>, создание условий для самоопределения и социализации обучающегося на основе социокультурных, духовно-нравственных ценностей и принятых в обществе правил и норм поведения в интересах человека, семьи, общества и государства;</a:t>
            </a:r>
          </a:p>
          <a:p>
            <a:pPr marL="342900" indent="-342900" algn="just">
              <a:buFont typeface="Arial" panose="020B0604020202020204" pitchFamily="34" charset="0"/>
              <a:buAutoNum type="arabicParenR"/>
            </a:pPr>
            <a:r>
              <a:rPr lang="ru-RU" sz="2000" dirty="0">
                <a:latin typeface="Calibri" panose="020F0502020204030204" pitchFamily="34" charset="0"/>
              </a:rPr>
              <a:t>Обучение – </a:t>
            </a:r>
            <a:r>
              <a:rPr lang="ru-RU" sz="2000" u="sng" dirty="0">
                <a:latin typeface="Calibri" panose="020F0502020204030204" pitchFamily="34" charset="0"/>
              </a:rPr>
              <a:t>целенаправленный процесс</a:t>
            </a:r>
            <a:r>
              <a:rPr lang="ru-RU" sz="2000" dirty="0">
                <a:latin typeface="Calibri" panose="020F0502020204030204" pitchFamily="34" charset="0"/>
              </a:rPr>
              <a:t> организации деятельности обучающихся по овладению знаниями, умениями, навыками и компетенцией, приобретению опыта деятельности, развитию способностей, приобретению опыта применения знаний в повседневной жизни и формированию у обучающихся мотивации получения образования в течение всей жизни;</a:t>
            </a:r>
          </a:p>
        </p:txBody>
      </p:sp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C96D80D6-941D-47FA-BFDE-27AE459CD935}"/>
              </a:ext>
            </a:extLst>
          </p:cNvPr>
          <p:cNvSpPr txBox="1">
            <a:spLocks/>
          </p:cNvSpPr>
          <p:nvPr/>
        </p:nvSpPr>
        <p:spPr>
          <a:xfrm>
            <a:off x="487680" y="362078"/>
            <a:ext cx="11167872" cy="429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Семинар «Задачи </a:t>
            </a:r>
            <a:r>
              <a:rPr lang="ru-RU" sz="2400" b="0" i="0" dirty="0">
                <a:solidFill>
                  <a:srgbClr val="000000"/>
                </a:solidFill>
                <a:effectLst/>
              </a:rPr>
              <a:t>развития МСО на 2020-2021 учебный год»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05422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C4B3485-0778-4C10-AB48-30260AB7F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679" y="791846"/>
            <a:ext cx="11364352" cy="5704076"/>
          </a:xfrm>
        </p:spPr>
        <p:txBody>
          <a:bodyPr>
            <a:normAutofit/>
          </a:bodyPr>
          <a:lstStyle/>
          <a:p>
            <a:pPr marL="0" lvl="2" indent="0" algn="just">
              <a:buNone/>
            </a:pPr>
            <a:r>
              <a:rPr lang="ru-RU" sz="2400" b="1" dirty="0"/>
              <a:t>3. Инфраструктурное обеспечение достижения образовательных результатов</a:t>
            </a:r>
          </a:p>
          <a:p>
            <a:pPr marL="0" lvl="2" indent="0" algn="just">
              <a:buNone/>
            </a:pPr>
            <a:r>
              <a:rPr lang="ru-RU" sz="2200" dirty="0"/>
              <a:t>3.12.1. Ознакомиться с концепцией развития муниципальной системы дополнительного образования с выработкой отношения к основным положениям и содержанию текста.</a:t>
            </a:r>
            <a:r>
              <a:rPr lang="ru-RU" sz="2400" dirty="0"/>
              <a:t>										</a:t>
            </a:r>
            <a:r>
              <a:rPr lang="ru-RU" i="1" dirty="0"/>
              <a:t> (ноябрь 2020)</a:t>
            </a:r>
          </a:p>
          <a:p>
            <a:pPr marL="0" indent="0" algn="just">
              <a:buNone/>
            </a:pPr>
            <a:r>
              <a:rPr lang="ru-RU" sz="2200" dirty="0"/>
              <a:t>3.12.2. Провести рефлексивно-аналитический семинар по целям, задачам, содержанию и формам дополнительного образования, организуемого в условиях общеобразовательного учреждения и в учреждениях дополнительного образования, а также во взаимодействии с различными организациями города (библиотеками, музеями, учреждениями культуры и спорта).</a:t>
            </a:r>
            <a:r>
              <a:rPr lang="ru-RU" sz="2200" i="1" dirty="0"/>
              <a:t> 	</a:t>
            </a:r>
            <a:r>
              <a:rPr lang="ru-RU" sz="2000" i="1" dirty="0"/>
              <a:t>						            (октябрь 2020 – июнь 2021)</a:t>
            </a:r>
          </a:p>
          <a:p>
            <a:pPr marL="0" lvl="2" indent="0" algn="just">
              <a:spcBef>
                <a:spcPts val="1000"/>
              </a:spcBef>
              <a:buNone/>
            </a:pPr>
            <a:r>
              <a:rPr lang="ru-RU" sz="2200" dirty="0"/>
              <a:t>3.13.1. Ознакомиться с показателями мониторинга дополнительного образования по направлениям КСКО в логике развития МСО.</a:t>
            </a:r>
            <a:r>
              <a:rPr lang="ru-RU" sz="2400" dirty="0"/>
              <a:t>				</a:t>
            </a:r>
            <a:r>
              <a:rPr lang="ru-RU" i="1" dirty="0"/>
              <a:t>(декабрь 2020)</a:t>
            </a:r>
          </a:p>
          <a:p>
            <a:pPr marL="0" indent="0" algn="just">
              <a:buNone/>
            </a:pPr>
            <a:r>
              <a:rPr lang="ru-RU" sz="2200" dirty="0"/>
              <a:t>3.13.2. Организация деятельности по направлениям КСКО в соответствии с показателями мониторинга дополнительного образования. </a:t>
            </a:r>
            <a:r>
              <a:rPr lang="ru-RU" sz="2400" dirty="0"/>
              <a:t>				</a:t>
            </a:r>
            <a:r>
              <a:rPr lang="ru-RU" sz="2000" i="1" dirty="0"/>
              <a:t>(январь – июнь 2021)</a:t>
            </a:r>
          </a:p>
        </p:txBody>
      </p:sp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C96D80D6-941D-47FA-BFDE-27AE459CD935}"/>
              </a:ext>
            </a:extLst>
          </p:cNvPr>
          <p:cNvSpPr txBox="1">
            <a:spLocks/>
          </p:cNvSpPr>
          <p:nvPr/>
        </p:nvSpPr>
        <p:spPr>
          <a:xfrm>
            <a:off x="487680" y="362078"/>
            <a:ext cx="11167872" cy="429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Семинар «Задачи </a:t>
            </a:r>
            <a:r>
              <a:rPr lang="ru-RU" sz="2400" b="0" i="0" dirty="0">
                <a:solidFill>
                  <a:srgbClr val="000000"/>
                </a:solidFill>
                <a:effectLst/>
              </a:rPr>
              <a:t>развития МСО на 2020-2021 учебный год»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44547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C4B3485-0778-4C10-AB48-30260AB7F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679" y="791846"/>
            <a:ext cx="11364352" cy="5704076"/>
          </a:xfrm>
        </p:spPr>
        <p:txBody>
          <a:bodyPr>
            <a:noAutofit/>
          </a:bodyPr>
          <a:lstStyle/>
          <a:p>
            <a:pPr marL="0" lvl="2" indent="0" algn="just">
              <a:buNone/>
            </a:pPr>
            <a:r>
              <a:rPr lang="ru-RU" sz="2400" b="1" dirty="0"/>
              <a:t>3. Инфраструктурное обеспечение достижения образовательных результатов</a:t>
            </a:r>
          </a:p>
          <a:p>
            <a:pPr marL="0" lvl="2" indent="0" algn="just">
              <a:buNone/>
            </a:pPr>
            <a:r>
              <a:rPr lang="ru-RU" sz="2400" dirty="0"/>
              <a:t>3.14</a:t>
            </a:r>
            <a:r>
              <a:rPr lang="ru-RU" sz="2400" i="1" dirty="0"/>
              <a:t>. </a:t>
            </a:r>
            <a:r>
              <a:rPr lang="ru-RU" sz="2400" dirty="0"/>
              <a:t>Расширить диапазон возможностей системы дополнительного образования в современных формах, выделяя в приоритете сетевую организацию использования и предоставления образовательного ресурса (в т.ч. цифрового) различным категориям детей школьного и дошкольного возраста.</a:t>
            </a:r>
          </a:p>
          <a:p>
            <a:pPr marL="0" lvl="2" indent="0" algn="just">
              <a:buNone/>
            </a:pPr>
            <a:r>
              <a:rPr lang="ru-RU" sz="2200" dirty="0"/>
              <a:t>3.14.1. Обеспечить выполнение задач по переходу системы дополнительного образования на организационно-управленческие и финансово-экономические условия реализации программ с использованием сертификатов и навигатора дополнительного образования Красноярского края.</a:t>
            </a:r>
            <a:r>
              <a:rPr lang="ru-RU" sz="2400" dirty="0"/>
              <a:t>						</a:t>
            </a:r>
            <a:r>
              <a:rPr lang="ru-RU" dirty="0"/>
              <a:t>(сентябрь – октябрь 2020)</a:t>
            </a:r>
          </a:p>
          <a:p>
            <a:pPr marL="0" lvl="2" indent="0" algn="just">
              <a:buNone/>
            </a:pPr>
            <a:r>
              <a:rPr lang="ru-RU" sz="2200" dirty="0"/>
              <a:t>3.14.2. Создавать современные формы дополнительного образования, выделяя в приоритете сетевую организацию использования и предоставления образовательного ресурса, в т.ч. цифрового. </a:t>
            </a:r>
            <a:r>
              <a:rPr lang="ru-RU" sz="2400" dirty="0"/>
              <a:t>					</a:t>
            </a:r>
            <a:r>
              <a:rPr lang="ru-RU" dirty="0"/>
              <a:t>(сентябрь 2020 – июнь 2021)</a:t>
            </a:r>
          </a:p>
          <a:p>
            <a:pPr marL="0" lvl="2" indent="0" algn="just">
              <a:buNone/>
            </a:pPr>
            <a:r>
              <a:rPr lang="ru-RU" sz="2200" dirty="0"/>
              <a:t>3.14.3. Расширять спектр дополнительных образовательных услуг через использование ресурса социально ориентированных некоммерческих организаций и партнёрства в социальной сфере («</a:t>
            </a:r>
            <a:r>
              <a:rPr lang="ru-RU" sz="2200" dirty="0" err="1"/>
              <a:t>расшколивание</a:t>
            </a:r>
            <a:r>
              <a:rPr lang="ru-RU" sz="2200" dirty="0"/>
              <a:t>»).</a:t>
            </a:r>
            <a:r>
              <a:rPr lang="ru-RU" sz="2400" dirty="0"/>
              <a:t>			</a:t>
            </a:r>
            <a:r>
              <a:rPr lang="ru-RU" dirty="0"/>
              <a:t>(сентябрь 2020 – июнь 2021)</a:t>
            </a:r>
          </a:p>
        </p:txBody>
      </p:sp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C96D80D6-941D-47FA-BFDE-27AE459CD935}"/>
              </a:ext>
            </a:extLst>
          </p:cNvPr>
          <p:cNvSpPr txBox="1">
            <a:spLocks/>
          </p:cNvSpPr>
          <p:nvPr/>
        </p:nvSpPr>
        <p:spPr>
          <a:xfrm>
            <a:off x="487680" y="362078"/>
            <a:ext cx="11167872" cy="429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Семинар «Задачи </a:t>
            </a:r>
            <a:r>
              <a:rPr lang="ru-RU" sz="2400" b="0" i="0" dirty="0">
                <a:solidFill>
                  <a:srgbClr val="000000"/>
                </a:solidFill>
                <a:effectLst/>
              </a:rPr>
              <a:t>развития МСО на 2020-2021 учебный год»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88058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C4B3485-0778-4C10-AB48-30260AB7F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679" y="791846"/>
            <a:ext cx="11364352" cy="5704076"/>
          </a:xfrm>
        </p:spPr>
        <p:txBody>
          <a:bodyPr>
            <a:noAutofit/>
          </a:bodyPr>
          <a:lstStyle/>
          <a:p>
            <a:pPr marL="0" lvl="2" indent="0" algn="just">
              <a:buNone/>
            </a:pPr>
            <a:r>
              <a:rPr lang="ru-RU" sz="2400" b="1" dirty="0"/>
              <a:t>4. Образовательное партнёрство</a:t>
            </a:r>
          </a:p>
          <a:p>
            <a:pPr marL="0" lvl="2" indent="0" algn="just">
              <a:buNone/>
            </a:pPr>
            <a:r>
              <a:rPr lang="ru-RU" sz="2400" dirty="0"/>
              <a:t>4.1. Повысить эффективность межведомственного взаимодействия и выстраивания партнёрских отношений в достижении планируемых образовательных результатов посредством использования ресурса научной, производственной и социальной сфер, как города Красноярска, так и разнообразных возможностей за его пределами («</a:t>
            </a:r>
            <a:r>
              <a:rPr lang="ru-RU" sz="2400" dirty="0" err="1"/>
              <a:t>расшколивание</a:t>
            </a:r>
            <a:r>
              <a:rPr lang="ru-RU" sz="2400" dirty="0"/>
              <a:t>»).</a:t>
            </a:r>
          </a:p>
          <a:p>
            <a:pPr marL="0" lvl="2" indent="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2200" dirty="0"/>
              <a:t>4.1.1. Обеспечить ведомственные и межведомственные взаимодействия с привлечением в образовательную деятельность организации специалистов из научной, производственной и социальной сферы для реализации основных общеобразовательных программ и программ дополнительного образования.</a:t>
            </a:r>
          </a:p>
          <a:p>
            <a:pPr marL="0" lvl="2" indent="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2200" dirty="0"/>
              <a:t>4.1.2. Выявить возможности зачёта результатов освоения образовательных модулей, выполненных в организациях различной ведомственной принадлежности, для реализации основных общеобразовательных программ.</a:t>
            </a:r>
          </a:p>
          <a:p>
            <a:pPr marL="0" lvl="2" indent="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2200" dirty="0"/>
              <a:t>4.1.3. Использовать возможности сетевых форм реализации основных общеобразовательных программ с зачётом образовательных модулей дополнительного образования («</a:t>
            </a:r>
            <a:r>
              <a:rPr lang="ru-RU" sz="2200" dirty="0" err="1"/>
              <a:t>расшколивание</a:t>
            </a:r>
            <a:r>
              <a:rPr lang="ru-RU" sz="2200" dirty="0"/>
              <a:t>»).</a:t>
            </a:r>
          </a:p>
          <a:p>
            <a:pPr marL="0" lvl="2" indent="0" algn="just">
              <a:buNone/>
            </a:pPr>
            <a:endParaRPr lang="ru-RU" sz="2400" dirty="0"/>
          </a:p>
          <a:p>
            <a:pPr marL="0" lvl="2" indent="0" algn="just">
              <a:buNone/>
            </a:pPr>
            <a:endParaRPr lang="ru-RU" dirty="0"/>
          </a:p>
        </p:txBody>
      </p:sp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C96D80D6-941D-47FA-BFDE-27AE459CD935}"/>
              </a:ext>
            </a:extLst>
          </p:cNvPr>
          <p:cNvSpPr txBox="1">
            <a:spLocks/>
          </p:cNvSpPr>
          <p:nvPr/>
        </p:nvSpPr>
        <p:spPr>
          <a:xfrm>
            <a:off x="487680" y="362078"/>
            <a:ext cx="11167872" cy="429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Семинар «Задачи </a:t>
            </a:r>
            <a:r>
              <a:rPr lang="ru-RU" sz="2400" b="0" i="0" dirty="0">
                <a:solidFill>
                  <a:srgbClr val="000000"/>
                </a:solidFill>
                <a:effectLst/>
              </a:rPr>
              <a:t>развития МСО на 2020-2021 учебный год»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61900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377952" y="914400"/>
            <a:ext cx="3253154" cy="11941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/>
              <a:t>Размещение информации на сайте КИМЦ </a:t>
            </a:r>
            <a:r>
              <a:rPr lang="en-US" sz="2000" dirty="0">
                <a:hlinkClick r:id="rId2"/>
              </a:rPr>
              <a:t>https://kimc.ms/</a:t>
            </a:r>
            <a:endParaRPr lang="ru-RU" sz="2000" dirty="0"/>
          </a:p>
        </p:txBody>
      </p:sp>
      <p:grpSp>
        <p:nvGrpSpPr>
          <p:cNvPr id="3" name="Группа 2"/>
          <p:cNvGrpSpPr/>
          <p:nvPr/>
        </p:nvGrpSpPr>
        <p:grpSpPr>
          <a:xfrm>
            <a:off x="3316224" y="914400"/>
            <a:ext cx="6493722" cy="5820628"/>
            <a:chOff x="3316224" y="914400"/>
            <a:chExt cx="6493722" cy="5820628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 rotWithShape="1">
            <a:blip r:embed="rId3"/>
            <a:srcRect l="21900" t="48356" r="22600" b="4711"/>
            <a:stretch/>
          </p:blipFill>
          <p:spPr>
            <a:xfrm>
              <a:off x="3316224" y="3646122"/>
              <a:ext cx="6493722" cy="3088906"/>
            </a:xfrm>
            <a:prstGeom prst="rect">
              <a:avLst/>
            </a:prstGeom>
          </p:spPr>
        </p:pic>
        <p:pic>
          <p:nvPicPr>
            <p:cNvPr id="7" name="Объект 3"/>
            <p:cNvPicPr>
              <a:picLocks noChangeAspect="1"/>
            </p:cNvPicPr>
            <p:nvPr/>
          </p:nvPicPr>
          <p:blipFill rotWithShape="1">
            <a:blip r:embed="rId4"/>
            <a:srcRect l="29240" t="9149" r="29707" b="52713"/>
            <a:stretch/>
          </p:blipFill>
          <p:spPr>
            <a:xfrm>
              <a:off x="3316224" y="914400"/>
              <a:ext cx="6493722" cy="2682241"/>
            </a:xfrm>
            <a:prstGeom prst="rect">
              <a:avLst/>
            </a:prstGeom>
          </p:spPr>
        </p:pic>
        <p:sp>
          <p:nvSpPr>
            <p:cNvPr id="8" name="Овал 7"/>
            <p:cNvSpPr/>
            <p:nvPr/>
          </p:nvSpPr>
          <p:spPr>
            <a:xfrm>
              <a:off x="8259611" y="3771324"/>
              <a:ext cx="1453661" cy="130126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Подзаголовок 2">
            <a:extLst>
              <a:ext uri="{FF2B5EF4-FFF2-40B4-BE49-F238E27FC236}">
                <a16:creationId xmlns:a16="http://schemas.microsoft.com/office/drawing/2014/main" id="{1C5295D3-135A-4EEB-B468-6EADFF5C7B72}"/>
              </a:ext>
            </a:extLst>
          </p:cNvPr>
          <p:cNvSpPr txBox="1">
            <a:spLocks/>
          </p:cNvSpPr>
          <p:nvPr/>
        </p:nvSpPr>
        <p:spPr>
          <a:xfrm>
            <a:off x="487680" y="362078"/>
            <a:ext cx="11167872" cy="429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Семинар «Задачи </a:t>
            </a:r>
            <a:r>
              <a:rPr lang="ru-RU" sz="2400" b="0" i="0" dirty="0">
                <a:solidFill>
                  <a:srgbClr val="000000"/>
                </a:solidFill>
                <a:effectLst/>
              </a:rPr>
              <a:t>развития МСО на 2020-2021 учебный год»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075029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B63693F4-E036-4937-BC85-D906DCCAF1A8}"/>
              </a:ext>
            </a:extLst>
          </p:cNvPr>
          <p:cNvGrpSpPr/>
          <p:nvPr/>
        </p:nvGrpSpPr>
        <p:grpSpPr>
          <a:xfrm>
            <a:off x="377953" y="914399"/>
            <a:ext cx="11339847" cy="5578475"/>
            <a:chOff x="377953" y="914399"/>
            <a:chExt cx="11339847" cy="5578475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 rotWithShape="1">
            <a:blip r:embed="rId2"/>
            <a:srcRect l="59904" t="63419" r="31731" b="21880"/>
            <a:stretch/>
          </p:blipFill>
          <p:spPr>
            <a:xfrm>
              <a:off x="377953" y="914400"/>
              <a:ext cx="3767328" cy="4482596"/>
            </a:xfrm>
            <a:prstGeom prst="rect">
              <a:avLst/>
            </a:prstGeom>
          </p:spPr>
        </p:pic>
        <p:sp>
          <p:nvSpPr>
            <p:cNvPr id="9" name="Скругленный прямоугольник 8"/>
            <p:cNvSpPr/>
            <p:nvPr/>
          </p:nvSpPr>
          <p:spPr>
            <a:xfrm>
              <a:off x="427190" y="2760081"/>
              <a:ext cx="3669323" cy="527539"/>
            </a:xfrm>
            <a:prstGeom prst="round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dk1"/>
                </a:solidFill>
              </a:endParaRPr>
            </a:p>
          </p:txBody>
        </p:sp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E34CC5B1-117E-4FA6-BFC9-1E158883EE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9844" t="16337" r="30401" b="9702"/>
            <a:stretch/>
          </p:blipFill>
          <p:spPr>
            <a:xfrm>
              <a:off x="4096513" y="914399"/>
              <a:ext cx="7621287" cy="5578475"/>
            </a:xfrm>
            <a:prstGeom prst="rect">
              <a:avLst/>
            </a:prstGeom>
          </p:spPr>
        </p:pic>
      </p:grp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id="{6B5C5DF7-0923-4502-B304-47849C99EF5D}"/>
              </a:ext>
            </a:extLst>
          </p:cNvPr>
          <p:cNvSpPr txBox="1">
            <a:spLocks/>
          </p:cNvSpPr>
          <p:nvPr/>
        </p:nvSpPr>
        <p:spPr>
          <a:xfrm>
            <a:off x="487680" y="362078"/>
            <a:ext cx="11167872" cy="429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Семинар «Задачи </a:t>
            </a:r>
            <a:r>
              <a:rPr lang="ru-RU" sz="2400" b="0" i="0" dirty="0">
                <a:solidFill>
                  <a:srgbClr val="000000"/>
                </a:solidFill>
                <a:effectLst/>
              </a:rPr>
              <a:t>развития МСО на 2020-2021 учебный год»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785952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952" y="365125"/>
            <a:ext cx="11448288" cy="549275"/>
          </a:xfrm>
        </p:spPr>
        <p:txBody>
          <a:bodyPr>
            <a:noAutofit/>
          </a:bodyPr>
          <a:lstStyle/>
          <a:p>
            <a:pPr algn="ctr"/>
            <a:r>
              <a:rPr lang="ru-RU" sz="1800" b="1" i="1" dirty="0"/>
              <a:t>Семинар «Красноярский стандарт качества образования для директоров, назначенных в период 2017-2020 гг. (17.09.2020)</a:t>
            </a:r>
            <a:endParaRPr lang="ru-RU" sz="1800" i="1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77952" y="914400"/>
            <a:ext cx="3253154" cy="11941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/>
              <a:t>Размещение информации на сайте КИМЦ </a:t>
            </a:r>
            <a:r>
              <a:rPr lang="en-US" sz="2000" dirty="0">
                <a:hlinkClick r:id="rId2"/>
              </a:rPr>
              <a:t>https://kimc.ms/</a:t>
            </a:r>
            <a:endParaRPr lang="ru-RU" sz="2000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3182112" y="914400"/>
            <a:ext cx="6667028" cy="5860098"/>
            <a:chOff x="3182112" y="914400"/>
            <a:chExt cx="6667028" cy="5860098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3"/>
            <a:srcRect l="21900" t="47823" r="22800" b="4354"/>
            <a:stretch/>
          </p:blipFill>
          <p:spPr>
            <a:xfrm>
              <a:off x="3316224" y="3596642"/>
              <a:ext cx="6532916" cy="3177856"/>
            </a:xfrm>
            <a:prstGeom prst="rect">
              <a:avLst/>
            </a:prstGeom>
          </p:spPr>
        </p:pic>
        <p:pic>
          <p:nvPicPr>
            <p:cNvPr id="7" name="Объект 3"/>
            <p:cNvPicPr>
              <a:picLocks noChangeAspect="1"/>
            </p:cNvPicPr>
            <p:nvPr/>
          </p:nvPicPr>
          <p:blipFill rotWithShape="1">
            <a:blip r:embed="rId4"/>
            <a:srcRect l="29240" t="9149" r="29707" b="52713"/>
            <a:stretch/>
          </p:blipFill>
          <p:spPr>
            <a:xfrm>
              <a:off x="3316224" y="914400"/>
              <a:ext cx="6493722" cy="2682241"/>
            </a:xfrm>
            <a:prstGeom prst="rect">
              <a:avLst/>
            </a:prstGeom>
          </p:spPr>
        </p:pic>
        <p:sp>
          <p:nvSpPr>
            <p:cNvPr id="8" name="Овал 7"/>
            <p:cNvSpPr/>
            <p:nvPr/>
          </p:nvSpPr>
          <p:spPr>
            <a:xfrm>
              <a:off x="3182112" y="3730753"/>
              <a:ext cx="1767840" cy="162147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8800903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952" y="365125"/>
            <a:ext cx="11448288" cy="549275"/>
          </a:xfrm>
        </p:spPr>
        <p:txBody>
          <a:bodyPr>
            <a:noAutofit/>
          </a:bodyPr>
          <a:lstStyle/>
          <a:p>
            <a:pPr algn="ctr"/>
            <a:r>
              <a:rPr lang="ru-RU" sz="1800" b="1" i="1" dirty="0"/>
              <a:t>Семинар «Красноярский стандарт качества образования для директоров, назначенных в период 2017-2020 гг. (17.09.2020)</a:t>
            </a:r>
            <a:endParaRPr lang="ru-RU" sz="1800" i="1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E590F89-EE86-4926-9EBB-71AA37DF54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532" t="13315" r="31376" b="27624"/>
          <a:stretch/>
        </p:blipFill>
        <p:spPr>
          <a:xfrm>
            <a:off x="4423909" y="914398"/>
            <a:ext cx="7385834" cy="557847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30771" t="56805" r="60680" b="25403"/>
          <a:stretch/>
        </p:blipFill>
        <p:spPr>
          <a:xfrm>
            <a:off x="424933" y="914400"/>
            <a:ext cx="3998976" cy="4681728"/>
          </a:xfrm>
          <a:prstGeom prst="rect">
            <a:avLst/>
          </a:prstGeom>
        </p:spPr>
      </p:pic>
      <p:sp>
        <p:nvSpPr>
          <p:cNvPr id="11" name="Овал 10"/>
          <p:cNvSpPr/>
          <p:nvPr/>
        </p:nvSpPr>
        <p:spPr>
          <a:xfrm>
            <a:off x="595620" y="3234632"/>
            <a:ext cx="1806203" cy="483928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5B1C8716-406B-4E40-A72E-53C4DE571DFB}"/>
              </a:ext>
            </a:extLst>
          </p:cNvPr>
          <p:cNvSpPr/>
          <p:nvPr/>
        </p:nvSpPr>
        <p:spPr>
          <a:xfrm>
            <a:off x="5542893" y="4217896"/>
            <a:ext cx="1806203" cy="28956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14694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77E54A-4C39-424F-9D17-4C103562BB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6671" y="1987058"/>
            <a:ext cx="10898658" cy="1529862"/>
          </a:xfrm>
        </p:spPr>
        <p:txBody>
          <a:bodyPr>
            <a:normAutofit/>
          </a:bodyPr>
          <a:lstStyle/>
          <a:p>
            <a:r>
              <a:rPr lang="ru-RU" sz="2800" b="0" i="0" dirty="0">
                <a:solidFill>
                  <a:srgbClr val="000000"/>
                </a:solidFill>
                <a:effectLst/>
                <a:latin typeface="Roboto"/>
              </a:rPr>
              <a:t>Семинар "Задачи развития МСО на 2020-2021 учебный год" </a:t>
            </a:r>
            <a:br>
              <a:rPr lang="ru-RU" sz="2800" b="0" i="0" dirty="0">
                <a:solidFill>
                  <a:srgbClr val="000000"/>
                </a:solidFill>
                <a:effectLst/>
                <a:latin typeface="Roboto"/>
              </a:rPr>
            </a:br>
            <a:r>
              <a:rPr lang="ru-RU" sz="2800" b="0" i="0" dirty="0">
                <a:solidFill>
                  <a:srgbClr val="000000"/>
                </a:solidFill>
                <a:effectLst/>
                <a:latin typeface="Roboto"/>
              </a:rPr>
              <a:t>для директоров и заместителей директоров учреждений дополнительного образования </a:t>
            </a:r>
            <a:endParaRPr lang="ru-RU" sz="28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09BF87B-10D4-48C5-B8E2-5A45779525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24350"/>
            <a:ext cx="9144000" cy="1718748"/>
          </a:xfrm>
        </p:spPr>
        <p:txBody>
          <a:bodyPr>
            <a:normAutofit/>
          </a:bodyPr>
          <a:lstStyle/>
          <a:p>
            <a:r>
              <a:rPr lang="ru-RU" sz="2400" i="1" dirty="0"/>
              <a:t>Горностаев Александр </a:t>
            </a:r>
            <a:r>
              <a:rPr lang="ru-RU" sz="2400" i="1" dirty="0" err="1"/>
              <a:t>Октавьевич</a:t>
            </a:r>
            <a:r>
              <a:rPr lang="ru-RU" sz="2400" i="1" dirty="0"/>
              <a:t>, </a:t>
            </a:r>
            <a:br>
              <a:rPr lang="ru-RU" sz="2400" i="1" dirty="0"/>
            </a:br>
            <a:r>
              <a:rPr lang="ru-RU" sz="2400" i="1" dirty="0"/>
              <a:t>заместитель директора КИМЦ</a:t>
            </a:r>
          </a:p>
          <a:p>
            <a:endParaRPr lang="ru-RU" dirty="0"/>
          </a:p>
          <a:p>
            <a:r>
              <a:rPr lang="ru-RU" dirty="0"/>
              <a:t>23 ноября 2020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D9BC44-EC69-4D13-93FE-FF0F35393AA1}"/>
              </a:ext>
            </a:extLst>
          </p:cNvPr>
          <p:cNvSpPr txBox="1"/>
          <p:nvPr/>
        </p:nvSpPr>
        <p:spPr>
          <a:xfrm>
            <a:off x="3118993" y="531974"/>
            <a:ext cx="90730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2400" b="1" i="1" dirty="0">
                <a:solidFill>
                  <a:schemeClr val="tx2"/>
                </a:solidFill>
              </a:rPr>
              <a:t>Из образа Будущего – к пониманию Настоящего </a:t>
            </a:r>
            <a:br>
              <a:rPr lang="ru" sz="2400" b="1" i="1" dirty="0">
                <a:solidFill>
                  <a:schemeClr val="tx2"/>
                </a:solidFill>
              </a:rPr>
            </a:br>
            <a:r>
              <a:rPr lang="ru-RU" sz="2400" b="1" i="1" dirty="0">
                <a:solidFill>
                  <a:schemeClr val="tx2"/>
                </a:solidFill>
              </a:rPr>
              <a:t>для нового шага развития!</a:t>
            </a:r>
            <a:endParaRPr lang="ru-RU" sz="2400" b="1" i="1" dirty="0">
              <a:ln>
                <a:solidFill>
                  <a:srgbClr val="002060"/>
                </a:solidFill>
              </a:ln>
              <a:solidFill>
                <a:schemeClr val="tx2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145224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C4B3485-0778-4C10-AB48-30260AB7F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679" y="791846"/>
            <a:ext cx="11364352" cy="5704076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80000"/>
              </a:lnSpc>
              <a:buNone/>
            </a:pPr>
            <a:r>
              <a:rPr lang="ru-RU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Закон «Об образовании в РФ», Ст.75</a:t>
            </a:r>
            <a:endParaRPr lang="ru-RU" sz="2000" dirty="0">
              <a:latin typeface="Calibri" panose="020F0502020204030204" pitchFamily="34" charset="0"/>
            </a:endParaRPr>
          </a:p>
          <a:p>
            <a:pPr marL="0" indent="0" algn="just">
              <a:lnSpc>
                <a:spcPct val="80000"/>
              </a:lnSpc>
              <a:buNone/>
            </a:pPr>
            <a:r>
              <a:rPr lang="ru-RU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1. Дополнительное образование детей и взрослых </a:t>
            </a:r>
            <a:r>
              <a:rPr lang="ru-RU" sz="2000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направлено на формирование и развитие творческих способностей</a:t>
            </a:r>
            <a:r>
              <a:rPr lang="ru-RU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детей и взрослых, удовлетворение их индивидуальных потребностей в интеллектуальном, нравственном и физическом совершенствовании, формирование культуры здорового и безопасного образа жизни, укрепление здоровья, </a:t>
            </a:r>
            <a:r>
              <a:rPr lang="ru-RU" sz="2000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а также на организацию их свободного времени</a:t>
            </a:r>
            <a:r>
              <a:rPr lang="ru-RU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 Дополнительное образование детей обеспечивает их адаптацию к жизни в обществе, профессиональную ориентацию, а также выявление и поддержку детей, проявивших выдающиеся способности. Дополнительные общеобразовательные программы </a:t>
            </a:r>
            <a:r>
              <a:rPr lang="ru-RU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для детей </a:t>
            </a:r>
            <a:r>
              <a:rPr lang="ru-RU" sz="2000" u="sng" dirty="0">
                <a:latin typeface="Calibri" panose="020F0502020204030204" pitchFamily="34" charset="0"/>
                <a:ea typeface="Times New Roman" panose="02020603050405020304" pitchFamily="18" charset="0"/>
              </a:rPr>
              <a:t>должны учитывать возрастные и индивидуальные </a:t>
            </a:r>
            <a:r>
              <a:rPr lang="ru-RU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особенности детей.</a:t>
            </a:r>
          </a:p>
          <a:p>
            <a:pPr marL="0" indent="0" algn="just">
              <a:lnSpc>
                <a:spcPct val="80000"/>
              </a:lnSpc>
              <a:buNone/>
            </a:pPr>
            <a:r>
              <a:rPr lang="ru-RU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2. Дополнительные общеобразовательные программы подразделяются на </a:t>
            </a:r>
            <a:r>
              <a:rPr lang="ru-RU" sz="2000" u="sng" dirty="0">
                <a:latin typeface="Calibri" panose="020F0502020204030204" pitchFamily="34" charset="0"/>
                <a:ea typeface="Times New Roman" panose="02020603050405020304" pitchFamily="18" charset="0"/>
              </a:rPr>
              <a:t>общеразвивающие</a:t>
            </a:r>
            <a:r>
              <a:rPr lang="ru-RU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 и предпрофессиональные программы. Дополнительные общеразвивающие программы реализуются как для детей, так и для взрослых. Дополнительные предпрофессиональные программы в сфере искусств, физической культуры и спорта реализуются для детей.</a:t>
            </a:r>
          </a:p>
          <a:p>
            <a:pPr marL="0" indent="0" algn="just">
              <a:buNone/>
            </a:pPr>
            <a:r>
              <a:rPr lang="ru-RU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3. К освоению дополнительных общеобразовательных программ </a:t>
            </a:r>
            <a:r>
              <a:rPr lang="ru-RU" sz="2000" u="sng" dirty="0">
                <a:latin typeface="Calibri" panose="020F0502020204030204" pitchFamily="34" charset="0"/>
                <a:ea typeface="Times New Roman" panose="02020603050405020304" pitchFamily="18" charset="0"/>
              </a:rPr>
              <a:t>допускаются любые</a:t>
            </a:r>
            <a:r>
              <a:rPr lang="ru-RU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 лица без предъявления требований к уровню образования, </a:t>
            </a:r>
            <a:r>
              <a:rPr lang="ru-RU" sz="2000" u="sng" dirty="0">
                <a:latin typeface="Calibri" panose="020F0502020204030204" pitchFamily="34" charset="0"/>
                <a:ea typeface="Times New Roman" panose="02020603050405020304" pitchFamily="18" charset="0"/>
              </a:rPr>
              <a:t>если иное не обусловлено</a:t>
            </a:r>
            <a:r>
              <a:rPr lang="ru-RU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 спецификой реализуемой образовательной программы.</a:t>
            </a:r>
          </a:p>
          <a:p>
            <a:pPr marL="0" indent="0" algn="just">
              <a:buNone/>
            </a:pP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lang="ru-RU" sz="20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Содержание</a:t>
            </a: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дополнительных общеразвивающих программ и сроки обучения по ним определяются образовательной программой, </a:t>
            </a:r>
            <a:r>
              <a:rPr lang="ru-RU" sz="20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разработанной и утвержденной организацией</a:t>
            </a: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осуществляющей образовательную деятельность. </a:t>
            </a:r>
          </a:p>
        </p:txBody>
      </p:sp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C96D80D6-941D-47FA-BFDE-27AE459CD935}"/>
              </a:ext>
            </a:extLst>
          </p:cNvPr>
          <p:cNvSpPr txBox="1">
            <a:spLocks/>
          </p:cNvSpPr>
          <p:nvPr/>
        </p:nvSpPr>
        <p:spPr>
          <a:xfrm>
            <a:off x="487680" y="362078"/>
            <a:ext cx="11167872" cy="429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Семинар «Задачи </a:t>
            </a:r>
            <a:r>
              <a:rPr lang="ru-RU" sz="2400" b="0" i="0" dirty="0">
                <a:solidFill>
                  <a:srgbClr val="000000"/>
                </a:solidFill>
                <a:effectLst/>
              </a:rPr>
              <a:t>развития МСО на 2020-2021 учебный год»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49290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C4B3485-0778-4C10-AB48-30260AB7F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679" y="791846"/>
            <a:ext cx="11364352" cy="3006431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80000"/>
              </a:lnSpc>
              <a:buNone/>
            </a:pPr>
            <a:r>
              <a:rPr lang="ru-RU" sz="2400" b="1" dirty="0">
                <a:cs typeface="Times New Roman" panose="02020603050405020304" pitchFamily="18" charset="0"/>
              </a:rPr>
              <a:t>Цели Национального проекта «Образование»</a:t>
            </a:r>
          </a:p>
          <a:p>
            <a:pPr marL="352425" indent="-352425" algn="just">
              <a:lnSpc>
                <a:spcPct val="80000"/>
              </a:lnSpc>
              <a:buNone/>
            </a:pPr>
            <a:r>
              <a:rPr lang="ru-RU" sz="2400" dirty="0">
                <a:cs typeface="Times New Roman" panose="02020603050405020304" pitchFamily="18" charset="0"/>
              </a:rPr>
              <a:t>2. Воспитание </a:t>
            </a:r>
            <a:r>
              <a:rPr lang="ru-RU" sz="2400" u="sng" dirty="0">
                <a:cs typeface="Times New Roman" panose="02020603050405020304" pitchFamily="18" charset="0"/>
              </a:rPr>
              <a:t>гармонично развитой</a:t>
            </a:r>
            <a:r>
              <a:rPr lang="ru-RU" sz="2400" dirty="0">
                <a:cs typeface="Times New Roman" panose="02020603050405020304" pitchFamily="18" charset="0"/>
              </a:rPr>
              <a:t> и социально ответственной личности на основе духовно-нравственных ценностей народов РФ, исторических и национально-культурных традиций.</a:t>
            </a:r>
          </a:p>
          <a:p>
            <a:pPr marL="0" indent="0" algn="just">
              <a:lnSpc>
                <a:spcPct val="80000"/>
              </a:lnSpc>
              <a:buNone/>
            </a:pPr>
            <a:r>
              <a:rPr lang="ru-RU" sz="2400" b="1" dirty="0">
                <a:cs typeface="Times New Roman" panose="02020603050405020304" pitchFamily="18" charset="0"/>
              </a:rPr>
              <a:t>Цель федерального проекта «Успех каждого ребёнка»</a:t>
            </a:r>
          </a:p>
          <a:p>
            <a:pPr marL="0" indent="0" algn="just">
              <a:lnSpc>
                <a:spcPct val="80000"/>
              </a:lnSpc>
              <a:buNone/>
            </a:pPr>
            <a:r>
              <a:rPr lang="ru-RU" sz="2400" dirty="0">
                <a:cs typeface="Times New Roman" panose="02020603050405020304" pitchFamily="18" charset="0"/>
              </a:rPr>
              <a:t>Обеспечение к 2024 году для не менее 80 % детей в возрасте от 5 до 18 лет доступных условий для воспитания </a:t>
            </a:r>
            <a:r>
              <a:rPr lang="ru-RU" sz="2400" u="sng" dirty="0">
                <a:cs typeface="Times New Roman" panose="02020603050405020304" pitchFamily="18" charset="0"/>
              </a:rPr>
              <a:t>гармонично развитой</a:t>
            </a:r>
            <a:r>
              <a:rPr lang="ru-RU" sz="2400" dirty="0">
                <a:cs typeface="Times New Roman" panose="02020603050405020304" pitchFamily="18" charset="0"/>
              </a:rPr>
              <a:t> и социально ответственной личности.</a:t>
            </a:r>
          </a:p>
          <a:p>
            <a:pPr marL="0" indent="0" algn="just">
              <a:lnSpc>
                <a:spcPct val="80000"/>
              </a:lnSpc>
              <a:buNone/>
            </a:pP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C96D80D6-941D-47FA-BFDE-27AE459CD935}"/>
              </a:ext>
            </a:extLst>
          </p:cNvPr>
          <p:cNvSpPr txBox="1">
            <a:spLocks/>
          </p:cNvSpPr>
          <p:nvPr/>
        </p:nvSpPr>
        <p:spPr>
          <a:xfrm>
            <a:off x="487680" y="362078"/>
            <a:ext cx="11167872" cy="429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Семинар «Задачи </a:t>
            </a:r>
            <a:r>
              <a:rPr lang="ru-RU" sz="2400" b="0" i="0" dirty="0">
                <a:solidFill>
                  <a:srgbClr val="000000"/>
                </a:solidFill>
                <a:effectLst/>
              </a:rPr>
              <a:t>развития МСО на 2020-2021 учебный год»</a:t>
            </a:r>
            <a:r>
              <a:rPr lang="ru-RU" dirty="0"/>
              <a:t> </a:t>
            </a: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32A2AB92-09D2-4CDB-B54B-B164D8D527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0608206"/>
              </p:ext>
            </p:extLst>
          </p:nvPr>
        </p:nvGraphicFramePr>
        <p:xfrm>
          <a:off x="651802" y="3497949"/>
          <a:ext cx="11036106" cy="25077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305828">
                  <a:extLst>
                    <a:ext uri="{9D8B030D-6E8A-4147-A177-3AD203B41FA5}">
                      <a16:colId xmlns:a16="http://schemas.microsoft.com/office/drawing/2014/main" val="110971275"/>
                    </a:ext>
                  </a:extLst>
                </a:gridCol>
                <a:gridCol w="746266">
                  <a:extLst>
                    <a:ext uri="{9D8B030D-6E8A-4147-A177-3AD203B41FA5}">
                      <a16:colId xmlns:a16="http://schemas.microsoft.com/office/drawing/2014/main" val="2377102939"/>
                    </a:ext>
                  </a:extLst>
                </a:gridCol>
                <a:gridCol w="745214">
                  <a:extLst>
                    <a:ext uri="{9D8B030D-6E8A-4147-A177-3AD203B41FA5}">
                      <a16:colId xmlns:a16="http://schemas.microsoft.com/office/drawing/2014/main" val="2891502413"/>
                    </a:ext>
                  </a:extLst>
                </a:gridCol>
                <a:gridCol w="746266">
                  <a:extLst>
                    <a:ext uri="{9D8B030D-6E8A-4147-A177-3AD203B41FA5}">
                      <a16:colId xmlns:a16="http://schemas.microsoft.com/office/drawing/2014/main" val="3499846597"/>
                    </a:ext>
                  </a:extLst>
                </a:gridCol>
                <a:gridCol w="746266">
                  <a:extLst>
                    <a:ext uri="{9D8B030D-6E8A-4147-A177-3AD203B41FA5}">
                      <a16:colId xmlns:a16="http://schemas.microsoft.com/office/drawing/2014/main" val="2710290199"/>
                    </a:ext>
                  </a:extLst>
                </a:gridCol>
                <a:gridCol w="746266">
                  <a:extLst>
                    <a:ext uri="{9D8B030D-6E8A-4147-A177-3AD203B41FA5}">
                      <a16:colId xmlns:a16="http://schemas.microsoft.com/office/drawing/2014/main" val="527365816"/>
                    </a:ext>
                  </a:extLst>
                </a:gridCol>
              </a:tblGrid>
              <a:tr h="3512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Целевой показатель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2020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2021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2022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2023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2024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2964611"/>
                  </a:ext>
                </a:extLst>
              </a:tr>
              <a:tr h="71882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Число детей в возрасте от 5 до 18 лет, охваченных дополнительным образованием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4344109"/>
                  </a:ext>
                </a:extLst>
              </a:tr>
              <a:tr h="718829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0" i="1" dirty="0">
                          <a:solidFill>
                            <a:schemeClr val="tx1"/>
                          </a:solidFill>
                          <a:effectLst/>
                        </a:rPr>
                        <a:t>в том числе, доля детей в возрасте от 5 до 18 лет, охваченных дополнительным образованием, %</a:t>
                      </a:r>
                      <a:endParaRPr lang="ru-RU" sz="2000" b="0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75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76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77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78,5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80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8936655"/>
                  </a:ext>
                </a:extLst>
              </a:tr>
              <a:tr h="718829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2000" b="0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37476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5855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C4B3485-0778-4C10-AB48-30260AB7F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679" y="791846"/>
            <a:ext cx="11364352" cy="5704076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80000"/>
              </a:lnSpc>
              <a:buNone/>
            </a:pPr>
            <a:r>
              <a:rPr lang="ru-RU" sz="2400" b="1" dirty="0">
                <a:effectLst/>
                <a:ea typeface="Calibri" panose="020F0502020204030204" pitchFamily="34" charset="0"/>
              </a:rPr>
              <a:t>Концепция развития дополнительного образования детей до 2030 года</a:t>
            </a:r>
          </a:p>
          <a:p>
            <a:pPr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Целями развития дополнительного образования детей являются:</a:t>
            </a:r>
          </a:p>
          <a:p>
            <a:pPr marL="571500" indent="-342900" algn="just">
              <a:lnSpc>
                <a:spcPct val="100000"/>
              </a:lnSpc>
              <a:spcBef>
                <a:spcPts val="0"/>
              </a:spcBef>
            </a:pPr>
            <a:r>
              <a:rPr lang="ru-RU" sz="2400" u="sng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создание условий</a:t>
            </a:r>
            <a:r>
              <a:rPr lang="ru-RU" sz="2400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 для самореализации и развития талантов, воспитания </a:t>
            </a:r>
            <a:r>
              <a:rPr lang="ru-RU" sz="2400" u="sng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гармонично развитой</a:t>
            </a:r>
            <a:r>
              <a:rPr lang="ru-RU" sz="2400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 и социально ответственной личности;</a:t>
            </a:r>
          </a:p>
          <a:p>
            <a:pPr marL="571500" indent="-342900" algn="just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повышение доступности качественных программ дополнительного образования для каждого ребенка.</a:t>
            </a:r>
          </a:p>
          <a:p>
            <a:pPr marL="0" indent="0" algn="just">
              <a:lnSpc>
                <a:spcPct val="80000"/>
              </a:lnSpc>
              <a:buNone/>
            </a:pPr>
            <a:r>
              <a:rPr lang="ru-RU" sz="2400" dirty="0">
                <a:ea typeface="SimSun" panose="02010600030101010101" pitchFamily="2" charset="-122"/>
                <a:cs typeface="Times New Roman" panose="02020603050405020304" pitchFamily="18" charset="0"/>
              </a:rPr>
              <a:t>Для достижения целей развития дополнительного образования детей необходимо решить следующие задачи:</a:t>
            </a:r>
          </a:p>
          <a:p>
            <a:pPr marL="0" indent="0" algn="just">
              <a:lnSpc>
                <a:spcPct val="80000"/>
              </a:lnSpc>
              <a:buNone/>
            </a:pPr>
            <a:r>
              <a:rPr lang="ru-RU" sz="2400" dirty="0">
                <a:ea typeface="SimSun" panose="02010600030101010101" pitchFamily="2" charset="-122"/>
                <a:cs typeface="Times New Roman" panose="02020603050405020304" pitchFamily="18" charset="0"/>
              </a:rPr>
              <a:t>…</a:t>
            </a:r>
          </a:p>
          <a:p>
            <a:pPr algn="just">
              <a:lnSpc>
                <a:spcPct val="80000"/>
              </a:lnSpc>
            </a:pPr>
            <a:r>
              <a:rPr lang="ru-RU" sz="2400" u="sng" dirty="0">
                <a:ea typeface="SimSun" panose="02010600030101010101" pitchFamily="2" charset="-122"/>
                <a:cs typeface="Times New Roman" panose="02020603050405020304" pitchFamily="18" charset="0"/>
              </a:rPr>
              <a:t>обновление содержания, технологий и форматов</a:t>
            </a:r>
            <a:r>
              <a:rPr lang="ru-RU" sz="2400" dirty="0">
                <a:ea typeface="SimSun" panose="02010600030101010101" pitchFamily="2" charset="-122"/>
                <a:cs typeface="Times New Roman" panose="02020603050405020304" pitchFamily="18" charset="0"/>
              </a:rPr>
              <a:t> дополнительного образования детей для удовлетворения индивидуальных запросов и решения задач социального и технологического развития территорий, </a:t>
            </a:r>
            <a:r>
              <a:rPr lang="ru-RU" sz="2400" u="sng" dirty="0">
                <a:ea typeface="SimSun" panose="02010600030101010101" pitchFamily="2" charset="-122"/>
                <a:cs typeface="Times New Roman" panose="02020603050405020304" pitchFamily="18" charset="0"/>
              </a:rPr>
              <a:t>повышения качества образования</a:t>
            </a:r>
            <a:r>
              <a:rPr lang="ru-RU" sz="2400" dirty="0">
                <a:ea typeface="SimSun" panose="02010600030101010101" pitchFamily="2" charset="-122"/>
                <a:cs typeface="Times New Roman" panose="02020603050405020304" pitchFamily="18" charset="0"/>
              </a:rPr>
              <a:t>;</a:t>
            </a:r>
          </a:p>
          <a:p>
            <a:pPr marL="0" indent="0" algn="just">
              <a:lnSpc>
                <a:spcPct val="80000"/>
              </a:lnSpc>
              <a:buNone/>
            </a:pPr>
            <a:r>
              <a:rPr lang="ru-RU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</a:p>
          <a:p>
            <a:pPr marL="0" indent="0" algn="just">
              <a:lnSpc>
                <a:spcPct val="80000"/>
              </a:lnSpc>
              <a:buNone/>
            </a:pPr>
            <a:endParaRPr lang="ru-RU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80000"/>
              </a:lnSpc>
              <a:buNone/>
            </a:pPr>
            <a:endParaRPr lang="ru-RU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C96D80D6-941D-47FA-BFDE-27AE459CD935}"/>
              </a:ext>
            </a:extLst>
          </p:cNvPr>
          <p:cNvSpPr txBox="1">
            <a:spLocks/>
          </p:cNvSpPr>
          <p:nvPr/>
        </p:nvSpPr>
        <p:spPr>
          <a:xfrm>
            <a:off x="487680" y="362078"/>
            <a:ext cx="11167872" cy="429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Семинар «Задачи </a:t>
            </a:r>
            <a:r>
              <a:rPr lang="ru-RU" sz="2400" b="0" i="0" dirty="0">
                <a:solidFill>
                  <a:srgbClr val="000000"/>
                </a:solidFill>
                <a:effectLst/>
              </a:rPr>
              <a:t>развития МСО на 2020-2021 учебный год»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54539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C4B3485-0778-4C10-AB48-30260AB7F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679" y="791846"/>
            <a:ext cx="11364352" cy="5704076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80000"/>
              </a:lnSpc>
              <a:buNone/>
            </a:pPr>
            <a:r>
              <a:rPr lang="ru-RU" sz="2400" b="1" dirty="0">
                <a:effectLst/>
                <a:ea typeface="Calibri" panose="020F0502020204030204" pitchFamily="34" charset="0"/>
              </a:rPr>
              <a:t>Концепция развития дополнительного образования детей до 2030 года</a:t>
            </a:r>
          </a:p>
          <a:p>
            <a:pPr marL="0" indent="0" algn="just">
              <a:lnSpc>
                <a:spcPct val="80000"/>
              </a:lnSpc>
              <a:buNone/>
            </a:pPr>
            <a: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Приоритеты обновления содержания и технологий по направленностям:</a:t>
            </a:r>
          </a:p>
          <a:p>
            <a:pPr algn="just">
              <a:lnSpc>
                <a:spcPct val="80000"/>
              </a:lnSpc>
            </a:pPr>
            <a:r>
              <a:rPr lang="ru-RU" sz="2400" i="1" dirty="0">
                <a:ea typeface="Calibri" panose="020F0502020204030204" pitchFamily="34" charset="0"/>
                <a:cs typeface="Times New Roman" panose="02020603050405020304" pitchFamily="18" charset="0"/>
              </a:rPr>
              <a:t>Туристско-краеведческая направленность</a:t>
            </a:r>
          </a:p>
          <a:p>
            <a:pPr algn="just">
              <a:lnSpc>
                <a:spcPct val="80000"/>
              </a:lnSpc>
            </a:pPr>
            <a:r>
              <a:rPr lang="ru-RU" sz="2400" i="1" dirty="0">
                <a:ea typeface="Calibri" panose="020F0502020204030204" pitchFamily="34" charset="0"/>
                <a:cs typeface="Times New Roman" panose="02020603050405020304" pitchFamily="18" charset="0"/>
              </a:rPr>
              <a:t>Естественнонаучная направленность</a:t>
            </a:r>
          </a:p>
          <a:p>
            <a:pPr algn="just">
              <a:lnSpc>
                <a:spcPct val="80000"/>
              </a:lnSpc>
            </a:pPr>
            <a:r>
              <a:rPr lang="ru-RU" sz="2400" i="1" dirty="0">
                <a:ea typeface="Calibri" panose="020F0502020204030204" pitchFamily="34" charset="0"/>
                <a:cs typeface="Times New Roman" panose="02020603050405020304" pitchFamily="18" charset="0"/>
              </a:rPr>
              <a:t>Техническая направленность</a:t>
            </a:r>
          </a:p>
          <a:p>
            <a:pPr algn="just">
              <a:lnSpc>
                <a:spcPct val="80000"/>
              </a:lnSpc>
            </a:pPr>
            <a:r>
              <a:rPr lang="ru-RU" sz="2400" i="1" dirty="0">
                <a:ea typeface="Calibri" panose="020F0502020204030204" pitchFamily="34" charset="0"/>
                <a:cs typeface="Times New Roman" panose="02020603050405020304" pitchFamily="18" charset="0"/>
              </a:rPr>
              <a:t>Социально-гуманитарная направленность</a:t>
            </a:r>
          </a:p>
          <a:p>
            <a:pPr algn="just">
              <a:lnSpc>
                <a:spcPct val="80000"/>
              </a:lnSpc>
            </a:pPr>
            <a:r>
              <a:rPr lang="ru-RU" sz="2400" i="1" dirty="0">
                <a:ea typeface="Calibri" panose="020F0502020204030204" pitchFamily="34" charset="0"/>
                <a:cs typeface="Times New Roman" panose="02020603050405020304" pitchFamily="18" charset="0"/>
              </a:rPr>
              <a:t>Художественная направленность</a:t>
            </a:r>
          </a:p>
          <a:p>
            <a:pPr algn="just">
              <a:lnSpc>
                <a:spcPct val="80000"/>
              </a:lnSpc>
            </a:pPr>
            <a:r>
              <a:rPr lang="ru-RU" sz="2400" i="1" dirty="0">
                <a:ea typeface="Calibri" panose="020F0502020204030204" pitchFamily="34" charset="0"/>
                <a:cs typeface="Times New Roman" panose="02020603050405020304" pitchFamily="18" charset="0"/>
              </a:rPr>
              <a:t>Физкультурно-спортивная направленность</a:t>
            </a:r>
          </a:p>
          <a:p>
            <a:pPr marL="0" indent="0" algn="just">
              <a:lnSpc>
                <a:spcPct val="80000"/>
              </a:lnSpc>
              <a:buNone/>
            </a:pPr>
            <a:r>
              <a:rPr lang="ru-RU" sz="2400" dirty="0"/>
              <a:t>…</a:t>
            </a:r>
          </a:p>
          <a:p>
            <a:pPr marL="0" indent="0" algn="just">
              <a:lnSpc>
                <a:spcPct val="80000"/>
              </a:lnSpc>
              <a:buNone/>
            </a:pPr>
            <a:r>
              <a:rPr lang="ru-RU" sz="2400" dirty="0"/>
              <a:t>включение детей в освоение практик развития Человека (включая различные его аспекты — </a:t>
            </a:r>
            <a:r>
              <a:rPr lang="ru-RU" sz="2400" b="1" dirty="0"/>
              <a:t>эмоциональный, физический, </a:t>
            </a:r>
            <a:r>
              <a:rPr lang="ru-RU" sz="2400" dirty="0"/>
              <a:t>волевой</a:t>
            </a:r>
            <a:r>
              <a:rPr lang="ru-RU" sz="2400" b="1" dirty="0"/>
              <a:t>, духовный, интеллектуальный</a:t>
            </a:r>
            <a:r>
              <a:rPr lang="ru-RU" sz="2400" dirty="0"/>
              <a:t>) и на основе комплексного использования знаний педагогики, психологии, антропологии, валеологии, современных </a:t>
            </a:r>
            <a:r>
              <a:rPr lang="ru-RU" sz="2400" dirty="0" err="1"/>
              <a:t>антропотехник</a:t>
            </a:r>
            <a:r>
              <a:rPr lang="ru-RU" sz="2400" dirty="0"/>
              <a:t> (арт-терапия, тренинги телесного совершенствования, интеллектуальные игры, образовательные путешествия и др.)</a:t>
            </a:r>
            <a:endParaRPr lang="ru-RU" sz="2400" i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C96D80D6-941D-47FA-BFDE-27AE459CD935}"/>
              </a:ext>
            </a:extLst>
          </p:cNvPr>
          <p:cNvSpPr txBox="1">
            <a:spLocks/>
          </p:cNvSpPr>
          <p:nvPr/>
        </p:nvSpPr>
        <p:spPr>
          <a:xfrm>
            <a:off x="487680" y="362078"/>
            <a:ext cx="11167872" cy="429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Семинар «Задачи </a:t>
            </a:r>
            <a:r>
              <a:rPr lang="ru-RU" sz="2400" b="0" i="0" dirty="0">
                <a:solidFill>
                  <a:srgbClr val="000000"/>
                </a:solidFill>
                <a:effectLst/>
              </a:rPr>
              <a:t>развития МСО на 2020-2021 учебный год»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81890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дзаголовок 2">
            <a:extLst>
              <a:ext uri="{FF2B5EF4-FFF2-40B4-BE49-F238E27FC236}">
                <a16:creationId xmlns:a16="http://schemas.microsoft.com/office/drawing/2014/main" id="{B0B53C7E-6464-44C1-B0D9-8AA0EEDA405D}"/>
              </a:ext>
            </a:extLst>
          </p:cNvPr>
          <p:cNvSpPr txBox="1">
            <a:spLocks/>
          </p:cNvSpPr>
          <p:nvPr/>
        </p:nvSpPr>
        <p:spPr>
          <a:xfrm>
            <a:off x="427121" y="746604"/>
            <a:ext cx="5411408" cy="12049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/>
              <a:t>Стратегия развития </a:t>
            </a:r>
            <a:br>
              <a:rPr lang="ru-RU" b="1" dirty="0"/>
            </a:br>
            <a:r>
              <a:rPr lang="ru-RU" b="1" dirty="0"/>
              <a:t>муниципальной системы дополнительного образования</a:t>
            </a:r>
          </a:p>
        </p:txBody>
      </p:sp>
      <p:sp>
        <p:nvSpPr>
          <p:cNvPr id="15" name="Подзаголовок 2">
            <a:extLst>
              <a:ext uri="{FF2B5EF4-FFF2-40B4-BE49-F238E27FC236}">
                <a16:creationId xmlns:a16="http://schemas.microsoft.com/office/drawing/2014/main" id="{E961316E-CBF7-4D23-8EBA-4EF3DCA475C2}"/>
              </a:ext>
            </a:extLst>
          </p:cNvPr>
          <p:cNvSpPr txBox="1">
            <a:spLocks/>
          </p:cNvSpPr>
          <p:nvPr/>
        </p:nvSpPr>
        <p:spPr>
          <a:xfrm>
            <a:off x="487680" y="362078"/>
            <a:ext cx="11167872" cy="429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Семинар «Задачи </a:t>
            </a:r>
            <a:r>
              <a:rPr lang="ru-RU" sz="2400" b="0" i="0" dirty="0">
                <a:solidFill>
                  <a:srgbClr val="000000"/>
                </a:solidFill>
                <a:effectLst/>
              </a:rPr>
              <a:t>развития МСО на 2020-2021 учебный год»</a:t>
            </a:r>
            <a:r>
              <a:rPr lang="ru-RU" dirty="0"/>
              <a:t> </a:t>
            </a:r>
          </a:p>
        </p:txBody>
      </p:sp>
      <p:grpSp>
        <p:nvGrpSpPr>
          <p:cNvPr id="17" name="Group 23">
            <a:extLst>
              <a:ext uri="{FF2B5EF4-FFF2-40B4-BE49-F238E27FC236}">
                <a16:creationId xmlns:a16="http://schemas.microsoft.com/office/drawing/2014/main" id="{CE1E6B8E-EC95-4617-85FC-2DA113427B2D}"/>
              </a:ext>
            </a:extLst>
          </p:cNvPr>
          <p:cNvGrpSpPr>
            <a:grpSpLocks/>
          </p:cNvGrpSpPr>
          <p:nvPr/>
        </p:nvGrpSpPr>
        <p:grpSpPr bwMode="auto">
          <a:xfrm rot="20864015">
            <a:off x="8412284" y="3391181"/>
            <a:ext cx="424105" cy="562458"/>
            <a:chOff x="2306" y="4899"/>
            <a:chExt cx="413" cy="545"/>
          </a:xfrm>
        </p:grpSpPr>
        <p:sp>
          <p:nvSpPr>
            <p:cNvPr id="18" name="Arc 24">
              <a:extLst>
                <a:ext uri="{FF2B5EF4-FFF2-40B4-BE49-F238E27FC236}">
                  <a16:creationId xmlns:a16="http://schemas.microsoft.com/office/drawing/2014/main" id="{755219B8-C1D1-44F5-ABAB-754FF5D6C39D}"/>
                </a:ext>
              </a:extLst>
            </p:cNvPr>
            <p:cNvSpPr>
              <a:spLocks/>
            </p:cNvSpPr>
            <p:nvPr/>
          </p:nvSpPr>
          <p:spPr bwMode="auto">
            <a:xfrm rot="11089716">
              <a:off x="2306" y="4899"/>
              <a:ext cx="413" cy="285"/>
            </a:xfrm>
            <a:custGeom>
              <a:avLst/>
              <a:gdLst>
                <a:gd name="G0" fmla="+- 9697 0 0"/>
                <a:gd name="G1" fmla="+- 21600 0 0"/>
                <a:gd name="G2" fmla="+- 21600 0 0"/>
                <a:gd name="T0" fmla="*/ 0 w 24710"/>
                <a:gd name="T1" fmla="*/ 2299 h 21600"/>
                <a:gd name="T2" fmla="*/ 24710 w 24710"/>
                <a:gd name="T3" fmla="*/ 6071 h 21600"/>
                <a:gd name="T4" fmla="*/ 9697 w 2471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710" h="21600" fill="none" extrusionOk="0">
                  <a:moveTo>
                    <a:pt x="0" y="2299"/>
                  </a:moveTo>
                  <a:cubicBezTo>
                    <a:pt x="3008" y="787"/>
                    <a:pt x="6329" y="0"/>
                    <a:pt x="9697" y="0"/>
                  </a:cubicBezTo>
                  <a:cubicBezTo>
                    <a:pt x="15299" y="0"/>
                    <a:pt x="20682" y="2176"/>
                    <a:pt x="24710" y="6070"/>
                  </a:cubicBezTo>
                </a:path>
                <a:path w="24710" h="21600" stroke="0" extrusionOk="0">
                  <a:moveTo>
                    <a:pt x="0" y="2299"/>
                  </a:moveTo>
                  <a:cubicBezTo>
                    <a:pt x="3008" y="787"/>
                    <a:pt x="6329" y="0"/>
                    <a:pt x="9697" y="0"/>
                  </a:cubicBezTo>
                  <a:cubicBezTo>
                    <a:pt x="15299" y="0"/>
                    <a:pt x="20682" y="2176"/>
                    <a:pt x="24710" y="6070"/>
                  </a:cubicBezTo>
                  <a:lnTo>
                    <a:pt x="9697" y="2160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grpSp>
          <p:nvGrpSpPr>
            <p:cNvPr id="19" name="Group 25">
              <a:extLst>
                <a:ext uri="{FF2B5EF4-FFF2-40B4-BE49-F238E27FC236}">
                  <a16:creationId xmlns:a16="http://schemas.microsoft.com/office/drawing/2014/main" id="{3A11EC5E-67AC-43F5-8147-E512FBD5212E}"/>
                </a:ext>
              </a:extLst>
            </p:cNvPr>
            <p:cNvGrpSpPr>
              <a:grpSpLocks/>
            </p:cNvGrpSpPr>
            <p:nvPr/>
          </p:nvGrpSpPr>
          <p:grpSpPr bwMode="auto">
            <a:xfrm rot="10582515">
              <a:off x="2307" y="5100"/>
              <a:ext cx="365" cy="344"/>
              <a:chOff x="2241" y="5110"/>
              <a:chExt cx="510" cy="444"/>
            </a:xfrm>
          </p:grpSpPr>
          <p:sp>
            <p:nvSpPr>
              <p:cNvPr id="21" name="Arc 26">
                <a:extLst>
                  <a:ext uri="{FF2B5EF4-FFF2-40B4-BE49-F238E27FC236}">
                    <a16:creationId xmlns:a16="http://schemas.microsoft.com/office/drawing/2014/main" id="{B97C112A-74CD-4BA4-894C-D88DD917D6F1}"/>
                  </a:ext>
                </a:extLst>
              </p:cNvPr>
              <p:cNvSpPr>
                <a:spLocks/>
              </p:cNvSpPr>
              <p:nvPr/>
            </p:nvSpPr>
            <p:spPr bwMode="auto">
              <a:xfrm rot="314554">
                <a:off x="2241" y="5110"/>
                <a:ext cx="260" cy="444"/>
              </a:xfrm>
              <a:custGeom>
                <a:avLst/>
                <a:gdLst>
                  <a:gd name="G0" fmla="+- 0 0 0"/>
                  <a:gd name="G1" fmla="+- 20829 0 0"/>
                  <a:gd name="G2" fmla="+- 21600 0 0"/>
                  <a:gd name="T0" fmla="*/ 5719 w 21600"/>
                  <a:gd name="T1" fmla="*/ 0 h 20829"/>
                  <a:gd name="T2" fmla="*/ 21600 w 21600"/>
                  <a:gd name="T3" fmla="*/ 20829 h 20829"/>
                  <a:gd name="T4" fmla="*/ 0 w 21600"/>
                  <a:gd name="T5" fmla="*/ 20829 h 208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0829" fill="none" extrusionOk="0">
                    <a:moveTo>
                      <a:pt x="5719" y="-1"/>
                    </a:moveTo>
                    <a:cubicBezTo>
                      <a:pt x="15098" y="2575"/>
                      <a:pt x="21600" y="11102"/>
                      <a:pt x="21600" y="20829"/>
                    </a:cubicBezTo>
                  </a:path>
                  <a:path w="21600" h="20829" stroke="0" extrusionOk="0">
                    <a:moveTo>
                      <a:pt x="5719" y="-1"/>
                    </a:moveTo>
                    <a:cubicBezTo>
                      <a:pt x="15098" y="2575"/>
                      <a:pt x="21600" y="11102"/>
                      <a:pt x="21600" y="20829"/>
                    </a:cubicBezTo>
                    <a:lnTo>
                      <a:pt x="0" y="20829"/>
                    </a:lnTo>
                    <a:close/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22" name="Arc 27">
                <a:extLst>
                  <a:ext uri="{FF2B5EF4-FFF2-40B4-BE49-F238E27FC236}">
                    <a16:creationId xmlns:a16="http://schemas.microsoft.com/office/drawing/2014/main" id="{A74F99E2-4DA2-4A4B-8A05-58050378D0F7}"/>
                  </a:ext>
                </a:extLst>
              </p:cNvPr>
              <p:cNvSpPr>
                <a:spLocks/>
              </p:cNvSpPr>
              <p:nvPr/>
            </p:nvSpPr>
            <p:spPr bwMode="auto">
              <a:xfrm rot="88036" flipH="1">
                <a:off x="2491" y="5110"/>
                <a:ext cx="260" cy="444"/>
              </a:xfrm>
              <a:custGeom>
                <a:avLst/>
                <a:gdLst>
                  <a:gd name="G0" fmla="+- 0 0 0"/>
                  <a:gd name="G1" fmla="+- 20829 0 0"/>
                  <a:gd name="G2" fmla="+- 21600 0 0"/>
                  <a:gd name="T0" fmla="*/ 5719 w 21600"/>
                  <a:gd name="T1" fmla="*/ 0 h 20829"/>
                  <a:gd name="T2" fmla="*/ 21600 w 21600"/>
                  <a:gd name="T3" fmla="*/ 20829 h 20829"/>
                  <a:gd name="T4" fmla="*/ 0 w 21600"/>
                  <a:gd name="T5" fmla="*/ 20829 h 208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0829" fill="none" extrusionOk="0">
                    <a:moveTo>
                      <a:pt x="5719" y="-1"/>
                    </a:moveTo>
                    <a:cubicBezTo>
                      <a:pt x="15098" y="2575"/>
                      <a:pt x="21600" y="11102"/>
                      <a:pt x="21600" y="20829"/>
                    </a:cubicBezTo>
                  </a:path>
                  <a:path w="21600" h="20829" stroke="0" extrusionOk="0">
                    <a:moveTo>
                      <a:pt x="5719" y="-1"/>
                    </a:moveTo>
                    <a:cubicBezTo>
                      <a:pt x="15098" y="2575"/>
                      <a:pt x="21600" y="11102"/>
                      <a:pt x="21600" y="20829"/>
                    </a:cubicBezTo>
                    <a:lnTo>
                      <a:pt x="0" y="20829"/>
                    </a:lnTo>
                    <a:close/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</p:grpSp>
        <p:sp>
          <p:nvSpPr>
            <p:cNvPr id="20" name="Oval 28">
              <a:extLst>
                <a:ext uri="{FF2B5EF4-FFF2-40B4-BE49-F238E27FC236}">
                  <a16:creationId xmlns:a16="http://schemas.microsoft.com/office/drawing/2014/main" id="{3E9789D8-B615-471D-B0FA-E7AB91415F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6" y="4914"/>
              <a:ext cx="180" cy="180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</p:grpSp>
      <p:sp>
        <p:nvSpPr>
          <p:cNvPr id="23" name="Овал 22">
            <a:extLst>
              <a:ext uri="{FF2B5EF4-FFF2-40B4-BE49-F238E27FC236}">
                <a16:creationId xmlns:a16="http://schemas.microsoft.com/office/drawing/2014/main" id="{7D642306-5F10-46FC-A3B7-54B0FC4AA6FE}"/>
              </a:ext>
            </a:extLst>
          </p:cNvPr>
          <p:cNvSpPr/>
          <p:nvPr/>
        </p:nvSpPr>
        <p:spPr>
          <a:xfrm rot="1918137">
            <a:off x="5649911" y="2392324"/>
            <a:ext cx="3461843" cy="111498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dirty="0"/>
              <a:t>Интеллектуальный</a:t>
            </a:r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CCDE1407-6BE8-4FAC-93A5-4D9534EA3E0D}"/>
              </a:ext>
            </a:extLst>
          </p:cNvPr>
          <p:cNvSpPr/>
          <p:nvPr/>
        </p:nvSpPr>
        <p:spPr>
          <a:xfrm rot="18966025">
            <a:off x="5873490" y="4067005"/>
            <a:ext cx="3402340" cy="114551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dirty="0"/>
              <a:t>Физиологический</a:t>
            </a:r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id="{3946B0CE-FA7A-4241-B8B7-D9AC362A7FFB}"/>
              </a:ext>
            </a:extLst>
          </p:cNvPr>
          <p:cNvSpPr/>
          <p:nvPr/>
        </p:nvSpPr>
        <p:spPr>
          <a:xfrm rot="1850866">
            <a:off x="8055722" y="3734001"/>
            <a:ext cx="3418243" cy="135355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ru-RU" sz="2000" dirty="0"/>
              <a:t>Духовно-нравственный</a:t>
            </a:r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1B050197-E715-4668-85A0-ECA2108E35C1}"/>
              </a:ext>
            </a:extLst>
          </p:cNvPr>
          <p:cNvSpPr/>
          <p:nvPr/>
        </p:nvSpPr>
        <p:spPr>
          <a:xfrm rot="20121914">
            <a:off x="8074528" y="2458728"/>
            <a:ext cx="3727094" cy="118903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ru-RU" sz="2000" dirty="0"/>
              <a:t>Эмоционально-эстетический</a:t>
            </a:r>
          </a:p>
        </p:txBody>
      </p:sp>
      <p:grpSp>
        <p:nvGrpSpPr>
          <p:cNvPr id="5" name="Group 23">
            <a:extLst>
              <a:ext uri="{FF2B5EF4-FFF2-40B4-BE49-F238E27FC236}">
                <a16:creationId xmlns:a16="http://schemas.microsoft.com/office/drawing/2014/main" id="{86B4D5EF-9D3A-4F90-ABA1-D21F93D91F3C}"/>
              </a:ext>
            </a:extLst>
          </p:cNvPr>
          <p:cNvGrpSpPr>
            <a:grpSpLocks/>
          </p:cNvGrpSpPr>
          <p:nvPr/>
        </p:nvGrpSpPr>
        <p:grpSpPr bwMode="auto">
          <a:xfrm rot="20864015">
            <a:off x="3223140" y="3621836"/>
            <a:ext cx="424105" cy="562458"/>
            <a:chOff x="2306" y="4899"/>
            <a:chExt cx="413" cy="545"/>
          </a:xfrm>
        </p:grpSpPr>
        <p:sp>
          <p:nvSpPr>
            <p:cNvPr id="6" name="Arc 24">
              <a:extLst>
                <a:ext uri="{FF2B5EF4-FFF2-40B4-BE49-F238E27FC236}">
                  <a16:creationId xmlns:a16="http://schemas.microsoft.com/office/drawing/2014/main" id="{CBA1AE92-E0D5-4139-B08D-8D6664141EA3}"/>
                </a:ext>
              </a:extLst>
            </p:cNvPr>
            <p:cNvSpPr>
              <a:spLocks/>
            </p:cNvSpPr>
            <p:nvPr/>
          </p:nvSpPr>
          <p:spPr bwMode="auto">
            <a:xfrm rot="11089716">
              <a:off x="2306" y="4899"/>
              <a:ext cx="413" cy="285"/>
            </a:xfrm>
            <a:custGeom>
              <a:avLst/>
              <a:gdLst>
                <a:gd name="G0" fmla="+- 9697 0 0"/>
                <a:gd name="G1" fmla="+- 21600 0 0"/>
                <a:gd name="G2" fmla="+- 21600 0 0"/>
                <a:gd name="T0" fmla="*/ 0 w 24710"/>
                <a:gd name="T1" fmla="*/ 2299 h 21600"/>
                <a:gd name="T2" fmla="*/ 24710 w 24710"/>
                <a:gd name="T3" fmla="*/ 6071 h 21600"/>
                <a:gd name="T4" fmla="*/ 9697 w 2471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710" h="21600" fill="none" extrusionOk="0">
                  <a:moveTo>
                    <a:pt x="0" y="2299"/>
                  </a:moveTo>
                  <a:cubicBezTo>
                    <a:pt x="3008" y="787"/>
                    <a:pt x="6329" y="0"/>
                    <a:pt x="9697" y="0"/>
                  </a:cubicBezTo>
                  <a:cubicBezTo>
                    <a:pt x="15299" y="0"/>
                    <a:pt x="20682" y="2176"/>
                    <a:pt x="24710" y="6070"/>
                  </a:cubicBezTo>
                </a:path>
                <a:path w="24710" h="21600" stroke="0" extrusionOk="0">
                  <a:moveTo>
                    <a:pt x="0" y="2299"/>
                  </a:moveTo>
                  <a:cubicBezTo>
                    <a:pt x="3008" y="787"/>
                    <a:pt x="6329" y="0"/>
                    <a:pt x="9697" y="0"/>
                  </a:cubicBezTo>
                  <a:cubicBezTo>
                    <a:pt x="15299" y="0"/>
                    <a:pt x="20682" y="2176"/>
                    <a:pt x="24710" y="6070"/>
                  </a:cubicBezTo>
                  <a:lnTo>
                    <a:pt x="9697" y="2160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grpSp>
          <p:nvGrpSpPr>
            <p:cNvPr id="7" name="Group 25">
              <a:extLst>
                <a:ext uri="{FF2B5EF4-FFF2-40B4-BE49-F238E27FC236}">
                  <a16:creationId xmlns:a16="http://schemas.microsoft.com/office/drawing/2014/main" id="{3D293CCC-029B-4F3A-B7B9-11D14FE2E992}"/>
                </a:ext>
              </a:extLst>
            </p:cNvPr>
            <p:cNvGrpSpPr>
              <a:grpSpLocks/>
            </p:cNvGrpSpPr>
            <p:nvPr/>
          </p:nvGrpSpPr>
          <p:grpSpPr bwMode="auto">
            <a:xfrm rot="10582515">
              <a:off x="2307" y="5100"/>
              <a:ext cx="365" cy="344"/>
              <a:chOff x="2241" y="5110"/>
              <a:chExt cx="510" cy="444"/>
            </a:xfrm>
          </p:grpSpPr>
          <p:sp>
            <p:nvSpPr>
              <p:cNvPr id="9" name="Arc 26">
                <a:extLst>
                  <a:ext uri="{FF2B5EF4-FFF2-40B4-BE49-F238E27FC236}">
                    <a16:creationId xmlns:a16="http://schemas.microsoft.com/office/drawing/2014/main" id="{9951625E-E755-4728-860F-C602CC5AC937}"/>
                  </a:ext>
                </a:extLst>
              </p:cNvPr>
              <p:cNvSpPr>
                <a:spLocks/>
              </p:cNvSpPr>
              <p:nvPr/>
            </p:nvSpPr>
            <p:spPr bwMode="auto">
              <a:xfrm rot="314554">
                <a:off x="2241" y="5110"/>
                <a:ext cx="260" cy="444"/>
              </a:xfrm>
              <a:custGeom>
                <a:avLst/>
                <a:gdLst>
                  <a:gd name="G0" fmla="+- 0 0 0"/>
                  <a:gd name="G1" fmla="+- 20829 0 0"/>
                  <a:gd name="G2" fmla="+- 21600 0 0"/>
                  <a:gd name="T0" fmla="*/ 5719 w 21600"/>
                  <a:gd name="T1" fmla="*/ 0 h 20829"/>
                  <a:gd name="T2" fmla="*/ 21600 w 21600"/>
                  <a:gd name="T3" fmla="*/ 20829 h 20829"/>
                  <a:gd name="T4" fmla="*/ 0 w 21600"/>
                  <a:gd name="T5" fmla="*/ 20829 h 208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0829" fill="none" extrusionOk="0">
                    <a:moveTo>
                      <a:pt x="5719" y="-1"/>
                    </a:moveTo>
                    <a:cubicBezTo>
                      <a:pt x="15098" y="2575"/>
                      <a:pt x="21600" y="11102"/>
                      <a:pt x="21600" y="20829"/>
                    </a:cubicBezTo>
                  </a:path>
                  <a:path w="21600" h="20829" stroke="0" extrusionOk="0">
                    <a:moveTo>
                      <a:pt x="5719" y="-1"/>
                    </a:moveTo>
                    <a:cubicBezTo>
                      <a:pt x="15098" y="2575"/>
                      <a:pt x="21600" y="11102"/>
                      <a:pt x="21600" y="20829"/>
                    </a:cubicBezTo>
                    <a:lnTo>
                      <a:pt x="0" y="20829"/>
                    </a:lnTo>
                    <a:close/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10" name="Arc 27">
                <a:extLst>
                  <a:ext uri="{FF2B5EF4-FFF2-40B4-BE49-F238E27FC236}">
                    <a16:creationId xmlns:a16="http://schemas.microsoft.com/office/drawing/2014/main" id="{2913BE9F-CE14-41E6-ACB5-EF7721A9C289}"/>
                  </a:ext>
                </a:extLst>
              </p:cNvPr>
              <p:cNvSpPr>
                <a:spLocks/>
              </p:cNvSpPr>
              <p:nvPr/>
            </p:nvSpPr>
            <p:spPr bwMode="auto">
              <a:xfrm rot="88036" flipH="1">
                <a:off x="2491" y="5110"/>
                <a:ext cx="260" cy="444"/>
              </a:xfrm>
              <a:custGeom>
                <a:avLst/>
                <a:gdLst>
                  <a:gd name="G0" fmla="+- 0 0 0"/>
                  <a:gd name="G1" fmla="+- 20829 0 0"/>
                  <a:gd name="G2" fmla="+- 21600 0 0"/>
                  <a:gd name="T0" fmla="*/ 5719 w 21600"/>
                  <a:gd name="T1" fmla="*/ 0 h 20829"/>
                  <a:gd name="T2" fmla="*/ 21600 w 21600"/>
                  <a:gd name="T3" fmla="*/ 20829 h 20829"/>
                  <a:gd name="T4" fmla="*/ 0 w 21600"/>
                  <a:gd name="T5" fmla="*/ 20829 h 208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0829" fill="none" extrusionOk="0">
                    <a:moveTo>
                      <a:pt x="5719" y="-1"/>
                    </a:moveTo>
                    <a:cubicBezTo>
                      <a:pt x="15098" y="2575"/>
                      <a:pt x="21600" y="11102"/>
                      <a:pt x="21600" y="20829"/>
                    </a:cubicBezTo>
                  </a:path>
                  <a:path w="21600" h="20829" stroke="0" extrusionOk="0">
                    <a:moveTo>
                      <a:pt x="5719" y="-1"/>
                    </a:moveTo>
                    <a:cubicBezTo>
                      <a:pt x="15098" y="2575"/>
                      <a:pt x="21600" y="11102"/>
                      <a:pt x="21600" y="20829"/>
                    </a:cubicBezTo>
                    <a:lnTo>
                      <a:pt x="0" y="20829"/>
                    </a:lnTo>
                    <a:close/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</p:grpSp>
        <p:sp>
          <p:nvSpPr>
            <p:cNvPr id="8" name="Oval 28">
              <a:extLst>
                <a:ext uri="{FF2B5EF4-FFF2-40B4-BE49-F238E27FC236}">
                  <a16:creationId xmlns:a16="http://schemas.microsoft.com/office/drawing/2014/main" id="{FB7959E9-A4D9-4C06-9A84-FAA7702455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6" y="4914"/>
              <a:ext cx="180" cy="180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</p:grpSp>
      <p:sp>
        <p:nvSpPr>
          <p:cNvPr id="2" name="Овал 1">
            <a:extLst>
              <a:ext uri="{FF2B5EF4-FFF2-40B4-BE49-F238E27FC236}">
                <a16:creationId xmlns:a16="http://schemas.microsoft.com/office/drawing/2014/main" id="{E3B82954-7787-4ECD-94DB-AB21004E1E5E}"/>
              </a:ext>
            </a:extLst>
          </p:cNvPr>
          <p:cNvSpPr/>
          <p:nvPr/>
        </p:nvSpPr>
        <p:spPr>
          <a:xfrm rot="2095138">
            <a:off x="526025" y="2510558"/>
            <a:ext cx="3380299" cy="116885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dirty="0"/>
              <a:t>Интеллектуальный</a:t>
            </a: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AF7D50D2-96CC-472F-8075-E9DC41631C39}"/>
              </a:ext>
            </a:extLst>
          </p:cNvPr>
          <p:cNvSpPr/>
          <p:nvPr/>
        </p:nvSpPr>
        <p:spPr>
          <a:xfrm rot="19352154">
            <a:off x="619076" y="4197959"/>
            <a:ext cx="3349721" cy="105684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dirty="0"/>
              <a:t>Физкультурно-оздоровительный</a:t>
            </a: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AADAA88A-E0B4-481A-825A-29C724B8D231}"/>
              </a:ext>
            </a:extLst>
          </p:cNvPr>
          <p:cNvSpPr/>
          <p:nvPr/>
        </p:nvSpPr>
        <p:spPr>
          <a:xfrm rot="2614393">
            <a:off x="2636553" y="4293753"/>
            <a:ext cx="3418243" cy="114877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ru-RU" sz="2000" dirty="0"/>
              <a:t>Духовно-нравственный</a:t>
            </a: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816129FC-B4B8-45AD-ADC2-0AA2D17C991D}"/>
              </a:ext>
            </a:extLst>
          </p:cNvPr>
          <p:cNvSpPr/>
          <p:nvPr/>
        </p:nvSpPr>
        <p:spPr>
          <a:xfrm rot="19059353">
            <a:off x="2721640" y="2500341"/>
            <a:ext cx="3150109" cy="108897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ru-RU" sz="2000" dirty="0"/>
              <a:t>Эмоционально-волевой</a:t>
            </a:r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58079423-BA01-4182-B91B-C73B2033AF74}"/>
              </a:ext>
            </a:extLst>
          </p:cNvPr>
          <p:cNvSpPr/>
          <p:nvPr/>
        </p:nvSpPr>
        <p:spPr>
          <a:xfrm rot="357787">
            <a:off x="2997858" y="3502307"/>
            <a:ext cx="3680525" cy="113770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ru-RU" sz="2000" dirty="0"/>
              <a:t>Культурно-эстетический</a:t>
            </a:r>
          </a:p>
        </p:txBody>
      </p:sp>
      <p:sp>
        <p:nvSpPr>
          <p:cNvPr id="30" name="Подзаголовок 2">
            <a:extLst>
              <a:ext uri="{FF2B5EF4-FFF2-40B4-BE49-F238E27FC236}">
                <a16:creationId xmlns:a16="http://schemas.microsoft.com/office/drawing/2014/main" id="{8A4D6951-9BAD-48CC-8AD6-78C55EF3ED90}"/>
              </a:ext>
            </a:extLst>
          </p:cNvPr>
          <p:cNvSpPr txBox="1">
            <a:spLocks/>
          </p:cNvSpPr>
          <p:nvPr/>
        </p:nvSpPr>
        <p:spPr>
          <a:xfrm>
            <a:off x="6310864" y="1100747"/>
            <a:ext cx="5411408" cy="8649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/>
              <a:t>Аспекты развития Человека </a:t>
            </a:r>
            <a:br>
              <a:rPr lang="ru-RU" b="1" dirty="0"/>
            </a:br>
            <a:r>
              <a:rPr lang="ru-RU" b="1" dirty="0"/>
              <a:t>(согласно КСКО)</a:t>
            </a:r>
          </a:p>
        </p:txBody>
      </p:sp>
    </p:spTree>
    <p:extLst>
      <p:ext uri="{BB962C8B-B14F-4D97-AF65-F5344CB8AC3E}">
        <p14:creationId xmlns:p14="http://schemas.microsoft.com/office/powerpoint/2010/main" val="140040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" grpId="0" animBg="1"/>
      <p:bldP spid="11" grpId="0" animBg="1"/>
      <p:bldP spid="12" grpId="0" animBg="1"/>
      <p:bldP spid="13" grpId="0" animBg="1"/>
      <p:bldP spid="27" grpId="0" animBg="1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C4B3485-0778-4C10-AB48-30260AB7F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679" y="791846"/>
            <a:ext cx="11364352" cy="7556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2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Количество программ</a:t>
            </a:r>
            <a:r>
              <a:rPr lang="ru-RU" sz="22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дополнительного образования </a:t>
            </a:r>
            <a:r>
              <a:rPr lang="ru-RU" sz="22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всего</a:t>
            </a:r>
            <a:r>
              <a:rPr lang="ru-RU" sz="22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 </a:t>
            </a:r>
            <a:r>
              <a:rPr lang="ru-RU" sz="22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 каждому направлению, по аспекту развития* и возрастной категории</a:t>
            </a:r>
            <a:endParaRPr lang="ru-RU" sz="2200" dirty="0"/>
          </a:p>
        </p:txBody>
      </p:sp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C96D80D6-941D-47FA-BFDE-27AE459CD935}"/>
              </a:ext>
            </a:extLst>
          </p:cNvPr>
          <p:cNvSpPr txBox="1">
            <a:spLocks/>
          </p:cNvSpPr>
          <p:nvPr/>
        </p:nvSpPr>
        <p:spPr>
          <a:xfrm>
            <a:off x="487680" y="362078"/>
            <a:ext cx="11167872" cy="429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Семинар «Задачи </a:t>
            </a:r>
            <a:r>
              <a:rPr lang="ru-RU" sz="2400" b="0" i="0" dirty="0">
                <a:solidFill>
                  <a:srgbClr val="000000"/>
                </a:solidFill>
                <a:effectLst/>
              </a:rPr>
              <a:t>развития МСО на 2020-2021 учебный год»</a:t>
            </a:r>
            <a:r>
              <a:rPr lang="ru-RU" dirty="0"/>
              <a:t> 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1F6BEBEF-0723-4BF8-9D0D-41C965EA2A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2094042"/>
              </p:ext>
            </p:extLst>
          </p:nvPr>
        </p:nvGraphicFramePr>
        <p:xfrm>
          <a:off x="1" y="1547446"/>
          <a:ext cx="12192000" cy="46897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38695">
                  <a:extLst>
                    <a:ext uri="{9D8B030D-6E8A-4147-A177-3AD203B41FA5}">
                      <a16:colId xmlns:a16="http://schemas.microsoft.com/office/drawing/2014/main" val="1750428408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3610682659"/>
                    </a:ext>
                  </a:extLst>
                </a:gridCol>
                <a:gridCol w="3293281">
                  <a:extLst>
                    <a:ext uri="{9D8B030D-6E8A-4147-A177-3AD203B41FA5}">
                      <a16:colId xmlns:a16="http://schemas.microsoft.com/office/drawing/2014/main" val="1742079550"/>
                    </a:ext>
                  </a:extLst>
                </a:gridCol>
                <a:gridCol w="563479">
                  <a:extLst>
                    <a:ext uri="{9D8B030D-6E8A-4147-A177-3AD203B41FA5}">
                      <a16:colId xmlns:a16="http://schemas.microsoft.com/office/drawing/2014/main" val="973735121"/>
                    </a:ext>
                  </a:extLst>
                </a:gridCol>
                <a:gridCol w="556193">
                  <a:extLst>
                    <a:ext uri="{9D8B030D-6E8A-4147-A177-3AD203B41FA5}">
                      <a16:colId xmlns:a16="http://schemas.microsoft.com/office/drawing/2014/main" val="3008140292"/>
                    </a:ext>
                  </a:extLst>
                </a:gridCol>
                <a:gridCol w="556193">
                  <a:extLst>
                    <a:ext uri="{9D8B030D-6E8A-4147-A177-3AD203B41FA5}">
                      <a16:colId xmlns:a16="http://schemas.microsoft.com/office/drawing/2014/main" val="3832922296"/>
                    </a:ext>
                  </a:extLst>
                </a:gridCol>
                <a:gridCol w="607841">
                  <a:extLst>
                    <a:ext uri="{9D8B030D-6E8A-4147-A177-3AD203B41FA5}">
                      <a16:colId xmlns:a16="http://schemas.microsoft.com/office/drawing/2014/main" val="2421038395"/>
                    </a:ext>
                  </a:extLst>
                </a:gridCol>
                <a:gridCol w="116918">
                  <a:extLst>
                    <a:ext uri="{9D8B030D-6E8A-4147-A177-3AD203B41FA5}">
                      <a16:colId xmlns:a16="http://schemas.microsoft.com/office/drawing/2014/main" val="3724103785"/>
                    </a:ext>
                  </a:extLst>
                </a:gridCol>
                <a:gridCol w="613136">
                  <a:extLst>
                    <a:ext uri="{9D8B030D-6E8A-4147-A177-3AD203B41FA5}">
                      <a16:colId xmlns:a16="http://schemas.microsoft.com/office/drawing/2014/main" val="2431844818"/>
                    </a:ext>
                  </a:extLst>
                </a:gridCol>
                <a:gridCol w="767488">
                  <a:extLst>
                    <a:ext uri="{9D8B030D-6E8A-4147-A177-3AD203B41FA5}">
                      <a16:colId xmlns:a16="http://schemas.microsoft.com/office/drawing/2014/main" val="2116705646"/>
                    </a:ext>
                  </a:extLst>
                </a:gridCol>
                <a:gridCol w="644849">
                  <a:extLst>
                    <a:ext uri="{9D8B030D-6E8A-4147-A177-3AD203B41FA5}">
                      <a16:colId xmlns:a16="http://schemas.microsoft.com/office/drawing/2014/main" val="610050775"/>
                    </a:ext>
                  </a:extLst>
                </a:gridCol>
                <a:gridCol w="754835">
                  <a:extLst>
                    <a:ext uri="{9D8B030D-6E8A-4147-A177-3AD203B41FA5}">
                      <a16:colId xmlns:a16="http://schemas.microsoft.com/office/drawing/2014/main" val="1326933841"/>
                    </a:ext>
                  </a:extLst>
                </a:gridCol>
                <a:gridCol w="541627">
                  <a:extLst>
                    <a:ext uri="{9D8B030D-6E8A-4147-A177-3AD203B41FA5}">
                      <a16:colId xmlns:a16="http://schemas.microsoft.com/office/drawing/2014/main" val="1240754939"/>
                    </a:ext>
                  </a:extLst>
                </a:gridCol>
                <a:gridCol w="116918">
                  <a:extLst>
                    <a:ext uri="{9D8B030D-6E8A-4147-A177-3AD203B41FA5}">
                      <a16:colId xmlns:a16="http://schemas.microsoft.com/office/drawing/2014/main" val="2428251063"/>
                    </a:ext>
                  </a:extLst>
                </a:gridCol>
                <a:gridCol w="541627">
                  <a:extLst>
                    <a:ext uri="{9D8B030D-6E8A-4147-A177-3AD203B41FA5}">
                      <a16:colId xmlns:a16="http://schemas.microsoft.com/office/drawing/2014/main" val="306223018"/>
                    </a:ext>
                  </a:extLst>
                </a:gridCol>
                <a:gridCol w="558180">
                  <a:extLst>
                    <a:ext uri="{9D8B030D-6E8A-4147-A177-3AD203B41FA5}">
                      <a16:colId xmlns:a16="http://schemas.microsoft.com/office/drawing/2014/main" val="3853210609"/>
                    </a:ext>
                  </a:extLst>
                </a:gridCol>
                <a:gridCol w="558180">
                  <a:extLst>
                    <a:ext uri="{9D8B030D-6E8A-4147-A177-3AD203B41FA5}">
                      <a16:colId xmlns:a16="http://schemas.microsoft.com/office/drawing/2014/main" val="1809926338"/>
                    </a:ext>
                  </a:extLst>
                </a:gridCol>
              </a:tblGrid>
              <a:tr h="727234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Всего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Аспект развития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Интеллектуальный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Духовно-нравственный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Эмоционально-эстетический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Физиологический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1251708"/>
                  </a:ext>
                </a:extLst>
              </a:tr>
              <a:tr h="4685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266825" algn="l"/>
                        </a:tabLs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Направленность \ Возраст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7-9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10-14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15-17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7-9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10-14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15-17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7-9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10-14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15-17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7-9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10-14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15-17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6167952"/>
                  </a:ext>
                </a:extLst>
              </a:tr>
              <a:tr h="5844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</a:rPr>
                        <a:t>из них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Научно-технические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5984433"/>
                  </a:ext>
                </a:extLst>
              </a:tr>
              <a:tr h="5554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Естественно-научные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9547628"/>
                  </a:ext>
                </a:extLst>
              </a:tr>
              <a:tr h="7272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Художественно-эстетические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6855902"/>
                  </a:ext>
                </a:extLst>
              </a:tr>
              <a:tr h="5528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Социально-гуманитарные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9800050"/>
                  </a:ext>
                </a:extLst>
              </a:tr>
              <a:tr h="5422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Туристско-краеведческие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2506200"/>
                  </a:ext>
                </a:extLst>
              </a:tr>
              <a:tr h="5317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Физкультурно-спортивные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14411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48725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C4B3485-0778-4C10-AB48-30260AB7F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679" y="791846"/>
            <a:ext cx="11364352" cy="570407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/>
              <a:t>1.9. Совершенствовать механизм формирования образовательных результатов, планируемых в дополнительном образовании.</a:t>
            </a:r>
          </a:p>
          <a:p>
            <a:pPr marL="0" indent="0" algn="just">
              <a:buNone/>
            </a:pPr>
            <a:r>
              <a:rPr lang="ru-RU" sz="2400" dirty="0"/>
              <a:t>1.9.1. Определить образовательные результаты, приоритетно выделив </a:t>
            </a:r>
            <a:br>
              <a:rPr lang="ru-RU" sz="2400" dirty="0"/>
            </a:br>
            <a:r>
              <a:rPr lang="ru-RU" sz="2400" dirty="0"/>
              <a:t>не более 3-х личностных качеств и не более 3-х умений с учётом рекомендаций «ядерной» группы результатов КСКО, для целенаправленного формирования в 2020-2021 учебном году, используя ресурс и возможности дополнительного образования.</a:t>
            </a:r>
          </a:p>
          <a:p>
            <a:pPr marL="0" indent="0" algn="just">
              <a:buNone/>
            </a:pPr>
            <a:endParaRPr lang="ru-RU" sz="2400" dirty="0"/>
          </a:p>
        </p:txBody>
      </p:sp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C96D80D6-941D-47FA-BFDE-27AE459CD935}"/>
              </a:ext>
            </a:extLst>
          </p:cNvPr>
          <p:cNvSpPr txBox="1">
            <a:spLocks/>
          </p:cNvSpPr>
          <p:nvPr/>
        </p:nvSpPr>
        <p:spPr>
          <a:xfrm>
            <a:off x="487680" y="362078"/>
            <a:ext cx="11167872" cy="429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Семинар «Задачи </a:t>
            </a:r>
            <a:r>
              <a:rPr lang="ru-RU" sz="2400" b="0" i="0" dirty="0">
                <a:solidFill>
                  <a:srgbClr val="000000"/>
                </a:solidFill>
                <a:effectLst/>
              </a:rPr>
              <a:t>развития МСО на 2020-2021 учебный год»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9851576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</TotalTime>
  <Words>2677</Words>
  <Application>Microsoft Office PowerPoint</Application>
  <PresentationFormat>Широкоэкранный</PresentationFormat>
  <Paragraphs>310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4" baseType="lpstr">
      <vt:lpstr>Arial</vt:lpstr>
      <vt:lpstr>Calibri</vt:lpstr>
      <vt:lpstr>Calibri Light</vt:lpstr>
      <vt:lpstr>Roboto</vt:lpstr>
      <vt:lpstr>Times New Roman</vt:lpstr>
      <vt:lpstr>Wingdings</vt:lpstr>
      <vt:lpstr>Тема Office</vt:lpstr>
      <vt:lpstr>Семинар "Задачи развития МСО на 2020-2021 учебный год"  для директоров и заместителей директоров учреждений дополнительного образования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«Ядро» образовательных результатов Красноярского стандарта качества образования</vt:lpstr>
      <vt:lpstr>Презентация PowerPoint</vt:lpstr>
      <vt:lpstr>Презентация PowerPoint</vt:lpstr>
      <vt:lpstr>Аспекты развития Человека (согласно КСКО)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Семинар «Красноярский стандарт качества образования для директоров, назначенных в период 2017-2020 гг. (17.09.2020)</vt:lpstr>
      <vt:lpstr>Семинар «Красноярский стандарт качества образования для директоров, назначенных в период 2017-2020 гг. (17.09.2020)</vt:lpstr>
      <vt:lpstr>Семинар "Задачи развития МСО на 2020-2021 учебный год"  для директоров и заместителей директоров учреждений дополнительного образования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Семинар "Задачи развития МСО на 2020-2021 учебный год"  для директоров и заместителей директоров учреждений дополнительного образования </dc:title>
  <dc:creator>Горностаев</dc:creator>
  <cp:lastModifiedBy>Горностаев</cp:lastModifiedBy>
  <cp:revision>54</cp:revision>
  <dcterms:created xsi:type="dcterms:W3CDTF">2020-11-21T03:35:35Z</dcterms:created>
  <dcterms:modified xsi:type="dcterms:W3CDTF">2020-11-23T01:20:43Z</dcterms:modified>
</cp:coreProperties>
</file>