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0" r:id="rId6"/>
    <p:sldId id="269" r:id="rId7"/>
    <p:sldId id="270" r:id="rId8"/>
    <p:sldId id="271" r:id="rId9"/>
    <p:sldId id="272" r:id="rId10"/>
    <p:sldId id="284" r:id="rId11"/>
    <p:sldId id="285" r:id="rId12"/>
    <p:sldId id="257" r:id="rId13"/>
    <p:sldId id="261" r:id="rId14"/>
    <p:sldId id="258" r:id="rId15"/>
    <p:sldId id="259" r:id="rId16"/>
    <p:sldId id="263" r:id="rId17"/>
    <p:sldId id="262" r:id="rId18"/>
    <p:sldId id="279" r:id="rId19"/>
    <p:sldId id="276" r:id="rId20"/>
    <p:sldId id="277" r:id="rId21"/>
    <p:sldId id="278" r:id="rId22"/>
    <p:sldId id="281" r:id="rId23"/>
    <p:sldId id="280" r:id="rId24"/>
    <p:sldId id="282" r:id="rId25"/>
    <p:sldId id="283" r:id="rId26"/>
    <p:sldId id="286" r:id="rId27"/>
    <p:sldId id="287" r:id="rId28"/>
    <p:sldId id="274" r:id="rId29"/>
    <p:sldId id="273" r:id="rId30"/>
    <p:sldId id="264" r:id="rId31"/>
    <p:sldId id="265" r:id="rId32"/>
    <p:sldId id="289" r:id="rId33"/>
    <p:sldId id="290" r:id="rId34"/>
    <p:sldId id="291" r:id="rId35"/>
    <p:sldId id="292" r:id="rId36"/>
    <p:sldId id="294" r:id="rId37"/>
    <p:sldId id="293" r:id="rId38"/>
    <p:sldId id="295" r:id="rId39"/>
    <p:sldId id="296" r:id="rId40"/>
    <p:sldId id="288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3B4D6-4569-4E41-9304-04D9AEB22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2D222-0DE2-4558-B978-3063C6B60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82E88-ADE6-4403-AEDD-AD5467F5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53B12-075F-480A-9141-699C462B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3C48B-9332-424B-8C7C-844CEBEB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B5802-7537-4B13-BFD8-9938EC06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117B53-F65F-4C68-9A99-07247A507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BD5CF-2299-453A-91FB-5845D05A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7AE0E-9FD9-4BFE-BFCD-DCAE352D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8CAB8-8761-4F61-BFC1-38329F28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D983DB-EFBA-49B5-BBBD-E45EA754C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40E2-417D-4C51-98C1-3142A4F58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BC6AF-0B67-4D2E-8005-4E34143D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0B332-E9FA-4710-8F22-656027B5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143CE-D9AD-4458-BFE7-E0DFA9D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3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71B30-8E36-4916-8C3B-C9FE5BEE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D5093-249E-4457-8CEC-37E078047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159AF8-A4E9-4E75-A86A-A6077771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550A4D-B8C0-4AC1-B0CA-9EA93C7D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F5F6D-8055-4983-8E80-070233CA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8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A5B0-D938-4947-85A2-D731B7BB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446BE-C2A2-46F0-8E50-E862ACAF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1C901-A11E-4F6B-A2EB-926F0C3B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82F18-05AD-4420-B1B7-64F6D4AE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09156-2C0C-468D-BDD3-65C68215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3A162-73A4-4D11-AD09-650FDFF0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1FE22-9275-4195-815E-4D2CE5AE5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48136-F546-44B6-BA88-902A05E50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F5B79-BD90-45F6-960A-31EBFD48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35FC54-0803-4652-AE71-AA23BDF8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B2B39-EC31-4B53-9DEA-DDC40FC7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2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0A524-4BA0-4434-8749-70BA7CC5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450F1-C06B-4CA9-BB33-094A1CA6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F2C29-661C-4333-A983-7941E2E5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C19E35-0D05-4957-A332-60F012351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08DBBC-8195-423B-B88C-FB72050CA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E04AC5-CC73-4B82-B1A0-B06F0E64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07D11-CD54-4CD2-A19F-3D2505E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E5C6AD-81B3-4151-B2CA-08362678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54B19-A6A4-4A49-B3B7-98064662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5044C-5C5D-4134-BAFB-8C07B827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106365-5FB8-4934-8085-4F1C7A20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E731CA-9C9B-40CA-96C5-EBB942B4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DCCFA0-292C-4F82-9207-CC0B8B20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0BCA6C-095D-4E23-833D-42D44D0E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05BB57-C97F-40D1-A452-6AE6521A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6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87E30-9715-49FF-862A-D2F4C6B1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2B557-9DC2-491C-A7CC-F77C8B4B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A0B86-4037-4E82-B833-465DD6B34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08A09-1747-4E66-939D-D3F45395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968897-A081-4CCA-84ED-8EAC3E29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E84BE-0437-4C5D-82E1-D3B2873B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5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D52B-D673-4AD1-8625-DFD2EFD4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2D5F9B-77ED-451A-9AD4-8BFC94993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69F5D3-405F-45B2-9CEC-3D921CF6C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DBDCD-9587-40A5-99EF-5A161C4D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21DEDB-644E-4555-B9A6-4E7D3586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ABFA-E2F9-4DD9-8432-53DF052B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1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683FE-BE03-4CE9-954C-F3A33677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FC0357-BD38-46EC-B11C-932AA2C1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16153F-05C3-4511-975E-79FE0544E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4361-10D8-4F7F-B22F-DA9F54541DE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31E53-40F5-4758-90EB-134101031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DA753-D3BE-46BD-9D90-B942D4AA9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12C5-7DE8-481B-9708-9342B634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3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support/demonstratsionnye-materialya/finansovaya-gramotnost.php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://skiv.instrao.ru/support/demonstratsionnye-materialya/kreativnoe-myshlenie.php" TargetMode="External"/><Relationship Id="rId2" Type="http://schemas.openxmlformats.org/officeDocument/2006/relationships/hyperlink" Target="http://skiv.instrao.ru/support/demonstratsionnye-materialya/chitatelskaya-gramotnost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support/demonstratsionnye-materialya/estestvennonauchnaya-gramotnost.php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://skiv.instrao.ru/support/demonstratsionnye-materialya/globalnye-kompetentsii.php" TargetMode="External"/><Relationship Id="rId4" Type="http://schemas.openxmlformats.org/officeDocument/2006/relationships/hyperlink" Target="http://skiv.instrao.ru/support/demonstratsionnye-materialya/matematicheskaya-gramotnost.php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support/demonstratsionnye-materialy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mc.ms/razvitie/mso/2020-2021/2020%20%D0%9A%D0%B0%D1%80%D1%82%D0%B0%20%D0%B2%D0%BE%D1%81%D0%BF%D0%B8%D1%82%D0%B0%D0%BD%D0%B8%D1%8F.docx" TargetMode="External"/><Relationship Id="rId2" Type="http://schemas.openxmlformats.org/officeDocument/2006/relationships/hyperlink" Target="https://www.kimc.ms/razvitie/mso/2020-2021/2020%20%D0%9A%D0%B0%D1%80%D1%82%D0%B0%20%D1%84%D0%BE%D1%80%D0%BC%D0%B8%D1%80%D0%BE%D0%B2%D0%B0%D0%BD%D0%B8%D1%8F%20%D1%80%D0%B5%D0%B7%D1%83%D0%BB%D1%8C%D1%82%D0%B0%D1%82%D0%BE%D0%B2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mc.ms/razvitie/mso/2020-2021/2020%20%D0%A4%D0%BE%D1%80%D0%BC%D0%B0%D1%82%20%D0%9E%D0%A3-%D0%9F%D0%9F-1.docx" TargetMode="External"/><Relationship Id="rId4" Type="http://schemas.openxmlformats.org/officeDocument/2006/relationships/hyperlink" Target="https://www.kimc.ms/razvitie/mso/2020-2021/2020%20%D0%9A%D0%B0%D1%80%D1%82%D0%B0%20%D0%B4%D0%BE%D0%BF%D0%BE%D0%BB%D0%BD%D0%B8%D1%82%D0%B5%D0%BB%D1%8C%D0%BD%D0%BE%D0%B3%D0%BE%20%D0%BE%D0%B1%D1%80%D0%B0%D0%B7%D0%BE%D0%B2%D0%B0%D0%BD%D0%B8%D1%8F.doc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imc.ms/razvitie/mso/dostizhenie-obrazovatelnykh-rezultatov/" TargetMode="External"/><Relationship Id="rId2" Type="http://schemas.openxmlformats.org/officeDocument/2006/relationships/hyperlink" Target="https://kimc.ms/resursy/analiticheskie-material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mc.ms/razvitie/mso/2020-2021/2020%20%D0%A4%D0%BE%D1%80%D0%BC%D0%B0%D1%82%20%D0%9E%D0%A3-%D0%9F%D0%9F-2.docx" TargetMode="External"/><Relationship Id="rId13" Type="http://schemas.openxmlformats.org/officeDocument/2006/relationships/hyperlink" Target="https://www.kimc.ms/razvitie/mso/2020-2021/2020%20%D0%A4%D0%BE%D1%80%D0%BC%D0%B0%D1%82%20%D0%9E%D0%A3-%D0%94%D0%9F%20%D0%B8%D1%82%D0%BE%D0%B3%D0%B8%20%D0%B4%D0%BE%D0%BF.%D0%BE%D0%B1%D1%80%D0%B0%D0%B7%D0%BE%D0%B2%D0%B0%D0%BD%D0%B8%D1%8F.docx" TargetMode="External"/><Relationship Id="rId3" Type="http://schemas.openxmlformats.org/officeDocument/2006/relationships/hyperlink" Target="https://www.kimc.ms/razvitie/mso/2020-2021/2020%20%D0%9A%D0%B0%D1%80%D1%82%D0%B0%20%D0%B2%D0%BE%D1%81%D0%BF%D0%B8%D1%82%D0%B0%D0%BD%D0%B8%D1%8F.docx" TargetMode="External"/><Relationship Id="rId7" Type="http://schemas.openxmlformats.org/officeDocument/2006/relationships/hyperlink" Target="https://www.kimc.ms/razvitie/mso/2020-2021/2020%20%D0%A4%D0%BE%D1%80%D0%BC%D0%B0%D1%82%20%D0%9E%D0%A3-%D0%A1%D0%9F%20%D0%BF%D0%B0%D1%80%D1%82%D0%BD%D1%91%D1%80%D1%81%D1%82%D0%B2%D0%BE.docx" TargetMode="External"/><Relationship Id="rId12" Type="http://schemas.openxmlformats.org/officeDocument/2006/relationships/hyperlink" Target="https://www.kimc.ms/razvitie/mso/2020-2021/2020%20%D0%A1%D0%BF%D1%80%D0%B0%D0%B2%D0%BA%D0%B0%20%D0%BE%D1%81%D0%B2%D0%BE%D0%B5%D0%BD%D0%B8%D1%8F%20%D0%BF%D1%80%D0%B5%D0%B4%D0%BC%D0%B5%D1%82%D0%BE%D0%B2.xlsx" TargetMode="External"/><Relationship Id="rId2" Type="http://schemas.openxmlformats.org/officeDocument/2006/relationships/hyperlink" Target="https://www.kimc.ms/razvitie/mso/2020-2021/2020%20%D0%9A%D0%B0%D1%80%D1%82%D0%B0%20%D1%84%D0%BE%D1%80%D0%BC%D0%B8%D1%80%D0%BE%D0%B2%D0%B0%D0%BD%D0%B8%D1%8F%20%D1%80%D0%B5%D0%B7%D1%83%D0%BB%D1%8C%D1%82%D0%B0%D1%82%D0%BE%D0%B2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mc.ms/razvitie/mso/2020-2021/2020%20%D0%A4%D0%BE%D1%80%D0%BC%D0%B0%D1%82%20%D0%9E%D0%A3-%D0%A0%D0%A6%20%D1%80%D0%B0%D0%B7%D0%B2%D0%B8%D1%82%D0%B8%D0%B5%20%D0%B8%20%D1%86%D0%B8%D1%84%D1%80%D0%BE%D0%B2%D0%B8%D0%B7%D0%B0%D1%86%D0%B8%D1%8F.docx" TargetMode="External"/><Relationship Id="rId11" Type="http://schemas.openxmlformats.org/officeDocument/2006/relationships/hyperlink" Target="https://www.kimc.ms/razvitie/mso/2020-2021/2020%20%D0%A4%D0%BE%D1%80%D0%BC%D0%B0%D1%82%20%D0%9E%D0%A3-%D0%98%D0%A4%20%D0%B8%D1%82%D0%BE%D0%B3%D0%B8%20%D1%84%D0%BE%D1%80%D0%BC%D0%B8%D1%80%D0%BE%D0%B2%D0%B0%D0%BD%D0%B8%D1%8F.docx" TargetMode="External"/><Relationship Id="rId5" Type="http://schemas.openxmlformats.org/officeDocument/2006/relationships/hyperlink" Target="https://www.kimc.ms/razvitie/mso/2020-2021/2020%20%D0%A4%D0%BE%D1%80%D0%BC%D0%B0%D1%82%20%D0%9E%D0%A3-%D0%9F%D0%9F-1.docx" TargetMode="External"/><Relationship Id="rId10" Type="http://schemas.openxmlformats.org/officeDocument/2006/relationships/hyperlink" Target="https://www.kimc.ms/razvitie/mso/2020-2021/2020%20%D0%A4%D0%BE%D1%80%D0%BC%D0%B0%D1%82%20%D0%9E%D0%A3-%D0%9E%D0%9F%20%D0%BE%D1%81%D0%B2%D0%BE%D0%B5%D0%BD%D0%B8%D0%B5%20%D0%BF%D1%80%D0%BE%D0%B3%D1%80%D0%B0%D0%BC%D0%BC.docx" TargetMode="External"/><Relationship Id="rId4" Type="http://schemas.openxmlformats.org/officeDocument/2006/relationships/hyperlink" Target="https://www.kimc.ms/razvitie/mso/2020-2021/2020%20%D0%9A%D0%B0%D1%80%D1%82%D0%B0%20%D0%B4%D0%BE%D0%BF%D0%BE%D0%BB%D0%BD%D0%B8%D1%82%D0%B5%D0%BB%D1%8C%D0%BD%D0%BE%D0%B3%D0%BE%20%D0%BE%D0%B1%D1%80%D0%B0%D0%B7%D0%BE%D0%B2%D0%B0%D0%BD%D0%B8%D1%8F.docx" TargetMode="External"/><Relationship Id="rId9" Type="http://schemas.openxmlformats.org/officeDocument/2006/relationships/hyperlink" Target="https://www.kimc.ms/razvitie/mso/2020-2021/2020%20%D0%A4%D0%BE%D1%80%D0%BC%D0%B0%D1%82%20%D0%9E%D0%A3-%D0%92%D0%98%20%D0%B8%D1%82%D0%BE%D0%B3%D0%B8%20%D0%B2%D0%BE%D1%81%D0%BF%D0%B8%D1%82%D0%B0%D0%BD%D0%B8%D1%8F.docx" TargetMode="External"/><Relationship Id="rId14" Type="http://schemas.openxmlformats.org/officeDocument/2006/relationships/hyperlink" Target="https://www.kimc.ms/razvitie/mso/2020-2021/2020%20%D0%A4%D0%BE%D1%80%D0%BC%D0%B0%D1%82%20%D0%9E%D0%A3-%D0%9F%D0%9F-3.doc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7E54A-4C39-424F-9D17-4C103562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1" y="2039261"/>
            <a:ext cx="10898658" cy="1039636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Семинар "Задачи развития МСО на 2020-2021 учебный год" 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для заместителей директоров образовательных организаций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BF87B-10D4-48C5-B8E2-5A4577952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4350"/>
            <a:ext cx="9144000" cy="1718748"/>
          </a:xfrm>
        </p:spPr>
        <p:txBody>
          <a:bodyPr>
            <a:normAutofit/>
          </a:bodyPr>
          <a:lstStyle/>
          <a:p>
            <a:r>
              <a:rPr lang="ru-RU" sz="2400" i="1" dirty="0"/>
              <a:t>Горностаев Александр </a:t>
            </a:r>
            <a:r>
              <a:rPr lang="ru-RU" sz="2400" i="1" dirty="0" err="1"/>
              <a:t>Октавьевич</a:t>
            </a:r>
            <a:r>
              <a:rPr lang="ru-RU" sz="2400" i="1" dirty="0"/>
              <a:t>, </a:t>
            </a:r>
            <a:br>
              <a:rPr lang="ru-RU" sz="2400" i="1" dirty="0"/>
            </a:br>
            <a:r>
              <a:rPr lang="ru-RU" sz="2400" i="1" dirty="0"/>
              <a:t>заместитель директора КИМЦ</a:t>
            </a:r>
          </a:p>
          <a:p>
            <a:endParaRPr lang="ru-RU" dirty="0"/>
          </a:p>
          <a:p>
            <a:r>
              <a:rPr lang="ru-RU" dirty="0"/>
              <a:t>12 ноября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9BC44-EC69-4D13-93FE-FF0F35393AA1}"/>
              </a:ext>
            </a:extLst>
          </p:cNvPr>
          <p:cNvSpPr txBox="1"/>
          <p:nvPr/>
        </p:nvSpPr>
        <p:spPr>
          <a:xfrm>
            <a:off x="3118993" y="531974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i="1" dirty="0">
                <a:solidFill>
                  <a:schemeClr val="tx2"/>
                </a:solidFill>
              </a:rPr>
              <a:t>Из образа Будущего – к пониманию Настоящего </a:t>
            </a:r>
            <a:br>
              <a:rPr lang="ru" sz="2400" b="1" i="1" dirty="0">
                <a:solidFill>
                  <a:schemeClr val="tx2"/>
                </a:solidFill>
              </a:rPr>
            </a:br>
            <a:r>
              <a:rPr lang="ru-RU" sz="2400" b="1" i="1" dirty="0">
                <a:solidFill>
                  <a:schemeClr val="tx2"/>
                </a:solidFill>
              </a:rPr>
              <a:t>для нового шага развития!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9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Семинар «Красноярский стандарт качества образования для директоров, назначенных в период 2017-2020 гг. (17.09.2020)</a:t>
            </a:r>
            <a:endParaRPr lang="ru-RU" sz="18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52" y="914400"/>
            <a:ext cx="3253154" cy="1194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Размещение информации на сайте КИМЦ </a:t>
            </a:r>
            <a:r>
              <a:rPr lang="en-US" sz="2000" dirty="0">
                <a:hlinkClick r:id="rId2"/>
              </a:rPr>
              <a:t>https://kimc.ms/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82112" y="914400"/>
            <a:ext cx="6667028" cy="5860098"/>
            <a:chOff x="3182112" y="914400"/>
            <a:chExt cx="6667028" cy="5860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1900" t="47823" r="22800" b="4354"/>
            <a:stretch/>
          </p:blipFill>
          <p:spPr>
            <a:xfrm>
              <a:off x="3316224" y="3596642"/>
              <a:ext cx="6532916" cy="3177856"/>
            </a:xfrm>
            <a:prstGeom prst="rect">
              <a:avLst/>
            </a:prstGeom>
          </p:spPr>
        </p:pic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/>
            <a:srcRect l="29240" t="9149" r="29707" b="52713"/>
            <a:stretch/>
          </p:blipFill>
          <p:spPr>
            <a:xfrm>
              <a:off x="3316224" y="914400"/>
              <a:ext cx="6493722" cy="2682241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182112" y="3730753"/>
              <a:ext cx="1767840" cy="16214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009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Семинар «Красноярский стандарт качества образования для директоров, назначенных в период 2017-2020 гг. (17.09.2020)</a:t>
            </a:r>
            <a:endParaRPr lang="ru-RU" sz="1800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590F89-EE86-4926-9EBB-71AA37DF5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2" t="13315" r="31376" b="27624"/>
          <a:stretch/>
        </p:blipFill>
        <p:spPr>
          <a:xfrm>
            <a:off x="4423909" y="914398"/>
            <a:ext cx="7385834" cy="5578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771" t="56805" r="60680" b="25403"/>
          <a:stretch/>
        </p:blipFill>
        <p:spPr>
          <a:xfrm>
            <a:off x="424933" y="914400"/>
            <a:ext cx="3998976" cy="468172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95620" y="3234632"/>
            <a:ext cx="1806203" cy="4839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B1C8716-406B-4E40-A72E-53C4DE571DFB}"/>
              </a:ext>
            </a:extLst>
          </p:cNvPr>
          <p:cNvSpPr/>
          <p:nvPr/>
        </p:nvSpPr>
        <p:spPr>
          <a:xfrm>
            <a:off x="5542893" y="4217896"/>
            <a:ext cx="1806203" cy="2895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6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791846"/>
            <a:ext cx="11314176" cy="577964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000" b="1" dirty="0"/>
              <a:t>Функциональная грамотность</a:t>
            </a:r>
            <a:r>
              <a:rPr lang="ru-RU" sz="3000" dirty="0"/>
              <a:t> – способность человека вступать в отношения </a:t>
            </a:r>
            <a:br>
              <a:rPr lang="ru-RU" sz="3000" dirty="0"/>
            </a:br>
            <a:r>
              <a:rPr lang="ru-RU" sz="3000" dirty="0"/>
              <a:t>с внешней средой и максимально быстро адаптироваться и функционировать в ней.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/>
              <a:t>В отличие от элементарной грамотности как способности личности </a:t>
            </a:r>
            <a:br>
              <a:rPr lang="ru-RU" sz="3000" i="1" dirty="0"/>
            </a:br>
            <a:r>
              <a:rPr lang="ru-RU" sz="3000" i="1" dirty="0"/>
              <a:t>читать, понимать, составлять простые короткие тексты и осуществлять простейшие арифметические действия функциональная грамотность – </a:t>
            </a:r>
            <a:br>
              <a:rPr lang="ru-RU" sz="3000" i="1" dirty="0"/>
            </a:br>
            <a:r>
              <a:rPr lang="ru-RU" sz="3000" i="1" dirty="0"/>
              <a:t>это </a:t>
            </a:r>
            <a:r>
              <a:rPr lang="ru-RU" sz="3000" i="1" u="sng" dirty="0"/>
              <a:t>уровень знаний, умений и навыков</a:t>
            </a:r>
            <a:r>
              <a:rPr lang="ru-RU" sz="3000" i="1" dirty="0"/>
              <a:t>, обеспечивающий нормальное функционирование личности в системе социальных отношений, который считается </a:t>
            </a:r>
            <a:r>
              <a:rPr lang="ru-RU" sz="3000" i="1" u="sng" dirty="0"/>
              <a:t>минимально необходимым </a:t>
            </a:r>
            <a:r>
              <a:rPr lang="ru-RU" sz="3000" i="1" dirty="0"/>
              <a:t>для осуществления жизнедеятельности личности </a:t>
            </a:r>
            <a:br>
              <a:rPr lang="ru-RU" sz="3000" i="1" dirty="0"/>
            </a:br>
            <a:r>
              <a:rPr lang="ru-RU" sz="3000" i="1" dirty="0"/>
              <a:t>в конкретной культурной среде.</a:t>
            </a:r>
            <a:endParaRPr lang="ru-RU" sz="30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/>
              <a:t>Новый словарь методических терминов и понятий. — М.: Издательство ИКАР. Э.Г. Азимов, А.Н. Щукин, 2009.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3000" b="1" dirty="0"/>
              <a:t>Функциональная грамотность</a:t>
            </a:r>
            <a:r>
              <a:rPr lang="ru-RU" sz="3000" dirty="0"/>
              <a:t> – способность человека использовать приобретаемые </a:t>
            </a:r>
            <a:br>
              <a:rPr lang="ru-RU" sz="3000" dirty="0"/>
            </a:br>
            <a:r>
              <a:rPr lang="ru-RU" sz="3000" dirty="0"/>
              <a:t>в течение жизни знания, умения и навыки для решения </a:t>
            </a:r>
            <a:r>
              <a:rPr lang="ru-RU" sz="3000" u="sng" dirty="0"/>
              <a:t>максимально широкого диапазона </a:t>
            </a:r>
            <a:r>
              <a:rPr lang="ru-RU" sz="3000" dirty="0"/>
              <a:t>жизненных задач в различных сферах человеческой деятельности, общения и социальных отношений.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/>
              <a:t>Леонтьев А.А. Педагогика здравого смысла. Избранное работы по философии образования</a:t>
            </a:r>
            <a:br>
              <a:rPr lang="ru-RU" sz="2300" dirty="0"/>
            </a:br>
            <a:r>
              <a:rPr lang="ru-RU" sz="2300" dirty="0"/>
              <a:t> и педагогической психологии. – М.: Смысл, 2016</a:t>
            </a:r>
            <a:r>
              <a:rPr lang="ru-RU" sz="1800" dirty="0"/>
              <a:t>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11825B8-CD57-4353-83DA-D87BBF761D4F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5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791846"/>
            <a:ext cx="11314176" cy="57796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Функциональная грамотность</a:t>
            </a:r>
            <a:r>
              <a:rPr lang="ru-RU" sz="2400" dirty="0"/>
              <a:t> – способность человека вступать в отношения </a:t>
            </a:r>
            <a:br>
              <a:rPr lang="ru-RU" sz="2400" dirty="0"/>
            </a:br>
            <a:r>
              <a:rPr lang="ru-RU" sz="2400" dirty="0"/>
              <a:t>с внешней средой и максимально быстро адаптироваться и функционировать в ней.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5" name="Рисунок 4" descr="Оценка читательской грамотност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9" y="1861375"/>
            <a:ext cx="1282065" cy="12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ценка математической грамотности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9" y="3439096"/>
            <a:ext cx="1282065" cy="123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ценка естественнонаучной грамотности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9" y="4956336"/>
            <a:ext cx="1282065" cy="133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Оценка финансовой грамотности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11" y="1824358"/>
            <a:ext cx="1170432" cy="12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Оценка глобальной компетенции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11" y="3439096"/>
            <a:ext cx="1104265" cy="110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еминары // вебинары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11" y="4833207"/>
            <a:ext cx="1448435" cy="144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адпись 7"/>
          <p:cNvSpPr txBox="1"/>
          <p:nvPr/>
        </p:nvSpPr>
        <p:spPr>
          <a:xfrm>
            <a:off x="2716847" y="2086799"/>
            <a:ext cx="2989009" cy="83121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7"/>
          <p:cNvSpPr txBox="1"/>
          <p:nvPr/>
        </p:nvSpPr>
        <p:spPr>
          <a:xfrm>
            <a:off x="2716847" y="3640376"/>
            <a:ext cx="2989009" cy="83121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4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Математическая грамотность</a:t>
            </a:r>
          </a:p>
        </p:txBody>
      </p:sp>
      <p:sp>
        <p:nvSpPr>
          <p:cNvPr id="13" name="Надпись 7"/>
          <p:cNvSpPr txBox="1"/>
          <p:nvPr/>
        </p:nvSpPr>
        <p:spPr>
          <a:xfrm>
            <a:off x="2716847" y="5171520"/>
            <a:ext cx="2989009" cy="83121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4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Естественнонаучная грамотность</a:t>
            </a:r>
          </a:p>
        </p:txBody>
      </p:sp>
      <p:sp>
        <p:nvSpPr>
          <p:cNvPr id="14" name="Надпись 7"/>
          <p:cNvSpPr txBox="1"/>
          <p:nvPr/>
        </p:nvSpPr>
        <p:spPr>
          <a:xfrm>
            <a:off x="8647399" y="2086799"/>
            <a:ext cx="2154714" cy="83121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4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Финансовая грамотность</a:t>
            </a:r>
          </a:p>
        </p:txBody>
      </p:sp>
      <p:sp>
        <p:nvSpPr>
          <p:cNvPr id="15" name="Надпись 7"/>
          <p:cNvSpPr txBox="1"/>
          <p:nvPr/>
        </p:nvSpPr>
        <p:spPr>
          <a:xfrm>
            <a:off x="8647398" y="5086176"/>
            <a:ext cx="2154715" cy="83121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4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Креативное мышление</a:t>
            </a:r>
          </a:p>
        </p:txBody>
      </p:sp>
      <p:sp>
        <p:nvSpPr>
          <p:cNvPr id="16" name="Надпись 7"/>
          <p:cNvSpPr txBox="1"/>
          <p:nvPr/>
        </p:nvSpPr>
        <p:spPr>
          <a:xfrm>
            <a:off x="8647398" y="3575620"/>
            <a:ext cx="2154716" cy="83121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4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Глобальные компетенции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1C94E737-804E-44FD-8E5B-505215277F07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5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791846"/>
            <a:ext cx="11314176" cy="57796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dirty="0"/>
              <a:t>В понятие «</a:t>
            </a:r>
            <a:r>
              <a:rPr lang="ru-RU" sz="2500" b="1" dirty="0"/>
              <a:t>Функциональная грамотность</a:t>
            </a:r>
            <a:r>
              <a:rPr lang="ru-RU" sz="2500" dirty="0"/>
              <a:t>» включается: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b="1" dirty="0"/>
              <a:t>Читательская грамотность </a:t>
            </a:r>
            <a:r>
              <a:rPr lang="ru-RU" sz="2500" dirty="0"/>
              <a:t>− способность человека </a:t>
            </a:r>
            <a:r>
              <a:rPr lang="ru-RU" sz="2500" u="sng" dirty="0"/>
              <a:t>понимать</a:t>
            </a:r>
            <a:r>
              <a:rPr lang="ru-RU" sz="2500" dirty="0"/>
              <a:t>, использовать, оценивать тексты, </a:t>
            </a:r>
            <a:r>
              <a:rPr lang="ru-RU" sz="2500" u="sng" dirty="0"/>
              <a:t>размышлять</a:t>
            </a:r>
            <a:r>
              <a:rPr lang="ru-RU" sz="2500" dirty="0"/>
              <a:t> о них и заниматься чтением, чтобы </a:t>
            </a:r>
            <a:r>
              <a:rPr lang="ru-RU" sz="2500" u="sng" dirty="0"/>
              <a:t>достигать</a:t>
            </a:r>
            <a:r>
              <a:rPr lang="ru-RU" sz="2500" dirty="0"/>
              <a:t> своих целей, расширять свои знания и возможности, участвовать в социальной жизни.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b="1" dirty="0"/>
              <a:t>Математическая грамотность</a:t>
            </a:r>
            <a:r>
              <a:rPr lang="ru-RU" sz="2500" dirty="0"/>
              <a:t> – способность индивидуума проводить математические рассуждения и формулировать, применять, </a:t>
            </a:r>
            <a:r>
              <a:rPr lang="ru-RU" sz="2500" u="sng" dirty="0"/>
              <a:t>интерпретировать</a:t>
            </a:r>
            <a:r>
              <a:rPr lang="ru-RU" sz="2500" dirty="0"/>
              <a:t> математику для решения проблем в разнообразных контекстах реального мира.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b="1" dirty="0"/>
              <a:t>Естественнонаучная грамотность</a:t>
            </a:r>
            <a:r>
              <a:rPr lang="ru-RU" sz="2500" dirty="0"/>
              <a:t> – способность человека применять естественнонаучные знания и умения </a:t>
            </a:r>
            <a:r>
              <a:rPr lang="ru-RU" sz="2500" u="sng" dirty="0"/>
              <a:t>в реальных жизненных ситуациях</a:t>
            </a:r>
            <a:r>
              <a:rPr lang="ru-RU" sz="2500" dirty="0"/>
              <a:t>, в том числе в случаях обсуждения общественно значимых вопросов, связанных с практическими применениями достижений естественных наук.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b="1" dirty="0"/>
              <a:t>Финансовая грамотность</a:t>
            </a:r>
            <a:r>
              <a:rPr lang="ru-RU" sz="2500" dirty="0"/>
              <a:t> – способность личности принимать разумные, целесообразные </a:t>
            </a:r>
            <a:r>
              <a:rPr lang="ru-RU" sz="2500" u="sng" dirty="0"/>
              <a:t>решения, связанные с финансами</a:t>
            </a:r>
            <a:r>
              <a:rPr lang="ru-RU" sz="2500" dirty="0"/>
              <a:t>, в различных ситуациях собственной жизнедеятельности в понимании, управлении и планировании своих собственных личных и семейных финансовых дел.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i="1" dirty="0"/>
              <a:t>Использованы материалы ФГБНУ «ИСРО РАО» (http://skiv.instrao.ru/support/demonstratsionnye-materialya/)</a:t>
            </a:r>
            <a:r>
              <a:rPr lang="ru-RU" sz="1900" dirty="0"/>
              <a:t>)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84D1F647-C642-474B-AC0B-A9AEA1AD74F7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0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791846"/>
            <a:ext cx="11314176" cy="58656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В понятие «</a:t>
            </a:r>
            <a:r>
              <a:rPr lang="ru-RU" sz="2300" b="1" dirty="0"/>
              <a:t>Функциональная грамотность</a:t>
            </a:r>
            <a:r>
              <a:rPr lang="ru-RU" sz="2300" dirty="0"/>
              <a:t>» включается: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/>
              <a:t>Глобальные компетенции</a:t>
            </a:r>
            <a:r>
              <a:rPr lang="ru-RU" sz="2300" dirty="0"/>
              <a:t> – специфический обособленный ценностно-интегративный компонент функциональной грамотности, имеющий собственное предметное содержание, ценностную основу и нацеленный на формирование универсальных навыков (</a:t>
            </a:r>
            <a:r>
              <a:rPr lang="ru-RU" sz="2300" dirty="0" err="1"/>
              <a:t>soft</a:t>
            </a:r>
            <a:r>
              <a:rPr lang="ru-RU" sz="2300" dirty="0"/>
              <a:t> </a:t>
            </a:r>
            <a:r>
              <a:rPr lang="ru-RU" sz="2300" dirty="0" err="1"/>
              <a:t>skills</a:t>
            </a:r>
            <a:r>
              <a:rPr lang="ru-RU" sz="2300" dirty="0"/>
              <a:t>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Способности: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300" b="1" dirty="0"/>
              <a:t>критически</a:t>
            </a:r>
            <a:r>
              <a:rPr lang="ru-RU" sz="2300" dirty="0"/>
              <a:t> рассматривать </a:t>
            </a:r>
            <a:r>
              <a:rPr lang="ru-RU" sz="2300" u="sng" dirty="0"/>
              <a:t>с различных точек зрения </a:t>
            </a:r>
            <a:r>
              <a:rPr lang="ru-RU" sz="2300" dirty="0"/>
              <a:t>вопросы и ситуации глобального характера и межкультурного взаимодействия и эффективно действовать в этих ситуациях;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300" b="1" dirty="0"/>
              <a:t>осознавать</a:t>
            </a:r>
            <a:r>
              <a:rPr lang="ru-RU" sz="2300" dirty="0"/>
              <a:t>, каким образом культурные, религиозные, политические, расовые и иные различия могут оказывать </a:t>
            </a:r>
            <a:r>
              <a:rPr lang="ru-RU" sz="2300" u="sng" dirty="0"/>
              <a:t>влияние на суждения</a:t>
            </a:r>
            <a:r>
              <a:rPr lang="ru-RU" sz="2300" dirty="0"/>
              <a:t>, взгляды и мировоззрение;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300" dirty="0"/>
              <a:t>вступать в открытое, уважительное и эффективное </a:t>
            </a:r>
            <a:r>
              <a:rPr lang="ru-RU" sz="2300" b="1" dirty="0"/>
              <a:t>взаимодействие</a:t>
            </a:r>
            <a:r>
              <a:rPr lang="ru-RU" sz="2300" dirty="0"/>
              <a:t> с другими людьми на основе </a:t>
            </a:r>
            <a:r>
              <a:rPr lang="ru-RU" sz="2300" u="sng" dirty="0"/>
              <a:t>разделяемого всеми уважения </a:t>
            </a:r>
            <a:r>
              <a:rPr lang="ru-RU" sz="2300" dirty="0"/>
              <a:t>к человеческому достоинству.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/>
              <a:t>Использованы материалы ФГБНУ «ИСРО РАО» (</a:t>
            </a:r>
            <a:r>
              <a:rPr lang="ru-RU" sz="1800" i="1" dirty="0">
                <a:hlinkClick r:id="rId2"/>
              </a:rPr>
              <a:t>http://skiv.instrao.ru/support/demonstratsionnye-materialya/</a:t>
            </a:r>
            <a:r>
              <a:rPr lang="ru-RU" sz="1800" i="1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PISA</a:t>
            </a:r>
            <a:r>
              <a:rPr lang="ru-RU" sz="2300" dirty="0"/>
              <a:t> оценивает функциональную грамотность и умение применять знания на практике. В тесте участвуют подростки в возрасте </a:t>
            </a:r>
            <a:r>
              <a:rPr lang="ru-RU" sz="2300" b="1" dirty="0"/>
              <a:t>15 лет</a:t>
            </a:r>
            <a:r>
              <a:rPr lang="ru-RU" sz="2300" dirty="0"/>
              <a:t>.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7B6A339-7643-491B-88CE-AF8C4A97840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1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2054" y="834677"/>
            <a:ext cx="11239123" cy="549266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latin typeface="+mn-lt"/>
                <a:ea typeface="+mn-ea"/>
                <a:cs typeface="+mn-cs"/>
              </a:rPr>
              <a:t>«Ядро» образовательных результатов Красноярского стандарта качества образования</a:t>
            </a: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5628205" y="1609898"/>
            <a:ext cx="6062972" cy="413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Личностные результаты </a:t>
            </a:r>
            <a:br>
              <a:rPr lang="ru-RU" sz="2400" b="1" dirty="0"/>
            </a:br>
            <a:r>
              <a:rPr lang="ru-RU" sz="2400" b="1" dirty="0"/>
              <a:t>как качества личности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Воля </a:t>
            </a:r>
            <a:r>
              <a:rPr lang="ru-RU" sz="2400" i="1" dirty="0"/>
              <a:t>(сознательное стремление </a:t>
            </a:r>
            <a:br>
              <a:rPr lang="ru-RU" sz="2400" i="1" dirty="0"/>
            </a:br>
            <a:r>
              <a:rPr lang="ru-RU" sz="2400" i="1" dirty="0"/>
              <a:t>к осуществлению цели)</a:t>
            </a:r>
          </a:p>
          <a:p>
            <a:r>
              <a:rPr lang="ru-RU" dirty="0"/>
              <a:t>Ответственность </a:t>
            </a:r>
            <a:r>
              <a:rPr lang="ru-RU" sz="2400" i="1" dirty="0"/>
              <a:t>(обязанность отвечать за поступки и действия, </a:t>
            </a:r>
            <a:br>
              <a:rPr lang="ru-RU" sz="2400" i="1" dirty="0"/>
            </a:br>
            <a:r>
              <a:rPr lang="ru-RU" sz="2400" i="1" dirty="0"/>
              <a:t>а также за их последствия)</a:t>
            </a:r>
          </a:p>
          <a:p>
            <a:r>
              <a:rPr lang="ru-RU" dirty="0"/>
              <a:t>Доброжелательность </a:t>
            </a:r>
            <a:r>
              <a:rPr lang="ru-RU" sz="2400" i="1" dirty="0"/>
              <a:t>(позитивное, благожелательное отношение к другому, проявление участия, расположение)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87680" y="1565341"/>
            <a:ext cx="5347270" cy="4138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/>
              <a:t>Метапредметные</a:t>
            </a:r>
            <a:r>
              <a:rPr lang="ru-RU" sz="2400" b="1" dirty="0"/>
              <a:t> результаты </a:t>
            </a:r>
            <a:br>
              <a:rPr lang="ru-RU" sz="2400" b="1" dirty="0"/>
            </a:br>
            <a:r>
              <a:rPr lang="ru-RU" sz="2400" b="1" dirty="0"/>
              <a:t>как умения, </a:t>
            </a:r>
            <a:r>
              <a:rPr lang="ru-RU" sz="2400" b="1" u="sng" dirty="0"/>
              <a:t>способ</a:t>
            </a:r>
            <a:r>
              <a:rPr lang="ru-RU" sz="2400" b="1" dirty="0"/>
              <a:t>ности</a:t>
            </a:r>
            <a:endParaRPr lang="en-US" sz="2400" b="1" dirty="0"/>
          </a:p>
          <a:p>
            <a:r>
              <a:rPr lang="ru-RU" dirty="0"/>
              <a:t>Анализировать </a:t>
            </a:r>
            <a:r>
              <a:rPr lang="ru-RU" sz="2400" i="1" dirty="0"/>
              <a:t>(познавать, </a:t>
            </a:r>
            <a:br>
              <a:rPr lang="ru-RU" sz="2400" i="1" dirty="0"/>
            </a:br>
            <a:r>
              <a:rPr lang="ru-RU" sz="2400" i="1" dirty="0"/>
              <a:t>изучая составные части целого)</a:t>
            </a:r>
          </a:p>
          <a:p>
            <a:r>
              <a:rPr lang="ru-RU" dirty="0"/>
              <a:t>Интерпретировать </a:t>
            </a:r>
            <a:r>
              <a:rPr lang="ru-RU" sz="2400" i="1" dirty="0"/>
              <a:t>(объяснять, истолковывать, трактовать смысл текста, образа, ситуации)</a:t>
            </a:r>
          </a:p>
          <a:p>
            <a:r>
              <a:rPr lang="ru-RU" dirty="0"/>
              <a:t>Целеполагание </a:t>
            </a:r>
            <a:r>
              <a:rPr lang="ru-RU" sz="2400" i="1" dirty="0"/>
              <a:t>(сопоставлять </a:t>
            </a:r>
            <a:br>
              <a:rPr lang="ru-RU" sz="2400" i="1" dirty="0"/>
            </a:br>
            <a:r>
              <a:rPr lang="ru-RU" sz="2400" i="1" dirty="0"/>
              <a:t>внешнее требование, потребности, условия и способ </a:t>
            </a:r>
            <a:r>
              <a:rPr lang="ru-RU" sz="2400" i="1" dirty="0" err="1"/>
              <a:t>действования</a:t>
            </a:r>
            <a:r>
              <a:rPr lang="ru-RU" sz="2400" i="1" dirty="0"/>
              <a:t>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8235" y="5885352"/>
            <a:ext cx="11422621" cy="549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dirty="0">
                <a:latin typeface="+mn-lt"/>
                <a:ea typeface="+mn-ea"/>
                <a:cs typeface="+mn-cs"/>
              </a:rPr>
              <a:t>как </a:t>
            </a:r>
            <a:r>
              <a:rPr lang="ru-RU" sz="2300" b="1" dirty="0">
                <a:latin typeface="+mn-lt"/>
                <a:ea typeface="+mn-ea"/>
                <a:cs typeface="+mn-cs"/>
              </a:rPr>
              <a:t>«ядро» функциональной грамотности</a:t>
            </a:r>
            <a:endParaRPr lang="ru-RU" sz="23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EAE1136-280F-4875-B6B8-E72EB874515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0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4967" y="1607563"/>
            <a:ext cx="11763682" cy="1379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2300" b="1" dirty="0">
                <a:latin typeface="+mn-lt"/>
                <a:ea typeface="+mn-ea"/>
                <a:cs typeface="+mn-cs"/>
              </a:rPr>
              <a:t>Целеполагание</a:t>
            </a:r>
            <a:r>
              <a:rPr lang="ru-RU" sz="2300" dirty="0">
                <a:latin typeface="+mn-lt"/>
                <a:ea typeface="+mn-ea"/>
                <a:cs typeface="+mn-cs"/>
              </a:rPr>
              <a:t> – это процесс, который идёт в направлении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от намерений</a:t>
            </a:r>
            <a:r>
              <a:rPr lang="ru-RU" sz="2300" dirty="0">
                <a:latin typeface="+mn-lt"/>
                <a:ea typeface="+mn-ea"/>
                <a:cs typeface="+mn-cs"/>
              </a:rPr>
              <a:t>, образовавшихся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в условиях со-</a:t>
            </a:r>
            <a:r>
              <a:rPr lang="ru-RU" sz="2300" dirty="0" err="1">
                <a:latin typeface="+mn-lt"/>
                <a:ea typeface="+mn-ea"/>
                <a:cs typeface="+mn-cs"/>
              </a:rPr>
              <a:t>бытийности</a:t>
            </a:r>
            <a:r>
              <a:rPr lang="ru-RU" sz="2300" dirty="0">
                <a:latin typeface="+mn-lt"/>
                <a:ea typeface="+mn-ea"/>
                <a:cs typeface="+mn-cs"/>
              </a:rPr>
              <a:t> и реализуемых в совместной деятельности с другими людьми,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u="sng" dirty="0">
                <a:latin typeface="+mn-lt"/>
                <a:ea typeface="+mn-ea"/>
                <a:cs typeface="+mn-cs"/>
              </a:rPr>
              <a:t>к постановке человеком цели</a:t>
            </a:r>
            <a:r>
              <a:rPr lang="ru-RU" sz="2300" dirty="0">
                <a:latin typeface="+mn-lt"/>
                <a:ea typeface="+mn-ea"/>
                <a:cs typeface="+mn-cs"/>
              </a:rPr>
              <a:t> </a:t>
            </a:r>
            <a:r>
              <a:rPr lang="ru-RU" sz="2300" b="1" dirty="0">
                <a:latin typeface="+mn-lt"/>
                <a:ea typeface="+mn-ea"/>
                <a:cs typeface="+mn-cs"/>
              </a:rPr>
              <a:t>перед самим собой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в его самоопределении</a:t>
            </a:r>
            <a:r>
              <a:rPr lang="ru-RU" sz="2300" dirty="0">
                <a:latin typeface="+mn-lt"/>
                <a:ea typeface="+mn-ea"/>
                <a:cs typeface="+mn-cs"/>
              </a:rPr>
              <a:t>, сопоставляя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4 совокупности.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78977" y="2758406"/>
            <a:ext cx="7315200" cy="2705100"/>
            <a:chOff x="0" y="0"/>
            <a:chExt cx="2476500" cy="124777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2476500" cy="1247775"/>
              <a:chOff x="0" y="0"/>
              <a:chExt cx="2476500" cy="1247775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809625" y="285750"/>
                <a:ext cx="723900" cy="666750"/>
              </a:xfrm>
              <a:prstGeom prst="ellips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8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цель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2476500" cy="1247775"/>
                <a:chOff x="0" y="0"/>
                <a:chExt cx="2476500" cy="1247775"/>
              </a:xfrm>
            </p:grpSpPr>
            <p:sp>
              <p:nvSpPr>
                <p:cNvPr id="23" name="Надпись 1"/>
                <p:cNvSpPr txBox="1"/>
                <p:nvPr/>
              </p:nvSpPr>
              <p:spPr>
                <a:xfrm>
                  <a:off x="0" y="0"/>
                  <a:ext cx="9620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sz="2300" dirty="0">
                      <a:solidFill>
                        <a:schemeClr val="tx1"/>
                      </a:solidFill>
                    </a:rPr>
                    <a:t>Внешнее требование</a:t>
                  </a:r>
                </a:p>
              </p:txBody>
            </p:sp>
            <p:sp>
              <p:nvSpPr>
                <p:cNvPr id="24" name="Надпись 2"/>
                <p:cNvSpPr txBox="1"/>
                <p:nvPr/>
              </p:nvSpPr>
              <p:spPr>
                <a:xfrm>
                  <a:off x="1438275" y="0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/>
                  <a:r>
                    <a:rPr lang="ru-RU" sz="2300" dirty="0">
                      <a:solidFill>
                        <a:schemeClr val="tx1"/>
                      </a:solidFill>
                    </a:rPr>
                    <a:t>Потребности субъекта</a:t>
                  </a:r>
                </a:p>
              </p:txBody>
            </p:sp>
            <p:sp>
              <p:nvSpPr>
                <p:cNvPr id="25" name="Надпись 4"/>
                <p:cNvSpPr txBox="1"/>
                <p:nvPr/>
              </p:nvSpPr>
              <p:spPr>
                <a:xfrm>
                  <a:off x="1419225" y="790575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/>
                  <a:r>
                    <a:rPr lang="ru-RU" sz="2300" dirty="0">
                      <a:solidFill>
                        <a:schemeClr val="tx1"/>
                      </a:solidFill>
                    </a:rPr>
                    <a:t>Способы субъекта</a:t>
                  </a:r>
                </a:p>
              </p:txBody>
            </p:sp>
            <p:grpSp>
              <p:nvGrpSpPr>
                <p:cNvPr id="26" name="Группа 25"/>
                <p:cNvGrpSpPr/>
                <p:nvPr/>
              </p:nvGrpSpPr>
              <p:grpSpPr>
                <a:xfrm>
                  <a:off x="0" y="790575"/>
                  <a:ext cx="962025" cy="457200"/>
                  <a:chOff x="0" y="0"/>
                  <a:chExt cx="962025" cy="457200"/>
                </a:xfrm>
              </p:grpSpPr>
              <p:sp>
                <p:nvSpPr>
                  <p:cNvPr id="27" name="Надпись 3"/>
                  <p:cNvSpPr txBox="1"/>
                  <p:nvPr/>
                </p:nvSpPr>
                <p:spPr>
                  <a:xfrm>
                    <a:off x="0" y="0"/>
                    <a:ext cx="962025" cy="45720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endParaRPr lang="ru-RU" sz="800" b="1" dirty="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ru-RU" sz="2300" dirty="0">
                        <a:solidFill>
                          <a:schemeClr val="tx1"/>
                        </a:solidFill>
                      </a:rPr>
                      <a:t>Условия</a:t>
                    </a:r>
                  </a:p>
                </p:txBody>
              </p:sp>
              <p:grpSp>
                <p:nvGrpSpPr>
                  <p:cNvPr id="28" name="Группа 27"/>
                  <p:cNvGrpSpPr/>
                  <p:nvPr/>
                </p:nvGrpSpPr>
                <p:grpSpPr>
                  <a:xfrm>
                    <a:off x="86994" y="274502"/>
                    <a:ext cx="428625" cy="66675"/>
                    <a:chOff x="-8256" y="-1723"/>
                    <a:chExt cx="428625" cy="66675"/>
                  </a:xfrm>
                </p:grpSpPr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-8256" y="0"/>
                      <a:ext cx="4286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Прямая соединительная линия 30"/>
                    <p:cNvCxnSpPr/>
                    <p:nvPr/>
                  </p:nvCxnSpPr>
                  <p:spPr>
                    <a:xfrm>
                      <a:off x="419100" y="-1723"/>
                      <a:ext cx="0" cy="666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Прямая со стрелкой 28"/>
                  <p:cNvCxnSpPr/>
                  <p:nvPr/>
                </p:nvCxnSpPr>
                <p:spPr>
                  <a:xfrm flipV="1">
                    <a:off x="609600" y="247650"/>
                    <a:ext cx="238125" cy="1333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" name="Группа 8"/>
            <p:cNvGrpSpPr/>
            <p:nvPr/>
          </p:nvGrpSpPr>
          <p:grpSpPr>
            <a:xfrm>
              <a:off x="1876425" y="457200"/>
              <a:ext cx="152400" cy="342900"/>
              <a:chOff x="0" y="0"/>
              <a:chExt cx="152400" cy="342900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419100" y="457200"/>
              <a:ext cx="152400" cy="342900"/>
              <a:chOff x="0" y="0"/>
              <a:chExt cx="152400" cy="342900"/>
            </a:xfrm>
          </p:grpSpPr>
          <p:cxnSp>
            <p:nvCxnSpPr>
              <p:cNvPr id="17" name="Прямая со стрелкой 16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>
              <a:off x="962025" y="95250"/>
              <a:ext cx="476250" cy="104775"/>
              <a:chOff x="0" y="0"/>
              <a:chExt cx="476250" cy="104775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952500" y="1057275"/>
              <a:ext cx="476250" cy="104775"/>
              <a:chOff x="0" y="0"/>
              <a:chExt cx="476250" cy="104775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294967" y="835325"/>
            <a:ext cx="11635091" cy="77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indent="-806450"/>
            <a:r>
              <a:rPr lang="ru-RU" sz="2300" b="1" dirty="0">
                <a:latin typeface="+mn-lt"/>
                <a:ea typeface="+mn-ea"/>
                <a:cs typeface="+mn-cs"/>
              </a:rPr>
              <a:t>Цель</a:t>
            </a:r>
            <a:r>
              <a:rPr lang="ru-RU" sz="2300" dirty="0">
                <a:latin typeface="+mn-lt"/>
                <a:ea typeface="+mn-ea"/>
                <a:cs typeface="+mn-cs"/>
              </a:rPr>
              <a:t> –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осознанный</a:t>
            </a:r>
            <a:r>
              <a:rPr lang="ru-RU" sz="2300" dirty="0">
                <a:latin typeface="+mn-lt"/>
                <a:ea typeface="+mn-ea"/>
                <a:cs typeface="+mn-cs"/>
              </a:rPr>
              <a:t> </a:t>
            </a:r>
            <a:r>
              <a:rPr lang="ru-RU" sz="2300" b="1" dirty="0">
                <a:latin typeface="+mn-lt"/>
                <a:ea typeface="+mn-ea"/>
                <a:cs typeface="+mn-cs"/>
              </a:rPr>
              <a:t>образ</a:t>
            </a:r>
            <a:r>
              <a:rPr lang="ru-RU" sz="2300" dirty="0">
                <a:latin typeface="+mn-lt"/>
                <a:ea typeface="+mn-ea"/>
                <a:cs typeface="+mn-cs"/>
              </a:rPr>
              <a:t> предвосхищаемого (предполагаемого) результата,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на достижение которого направлены действия субъекта деятельности.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44863" y="5540182"/>
            <a:ext cx="11763682" cy="105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300" dirty="0">
                <a:latin typeface="+mn-lt"/>
                <a:ea typeface="+mn-ea"/>
                <a:cs typeface="+mn-cs"/>
              </a:rPr>
              <a:t>Осознание цели происходит в понимании её реализуемости. Цель может стать силой, изменяющей действительность, только при использовании определённых средств и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в соответствующих условиях (обстоятельствах), необходимых для практической реализации. 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7A6E0EA-838F-4511-9B98-7013991C41F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0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313808"/>
            <a:ext cx="11513820" cy="52576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Определить образовательные результаты с учётом рекомендаций «ядерной» группы.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1.4. Обеспечить формирование приоритетно выделенной системы ключевых личностных качеств и общих универсальных умений (способностей), направленных на повышение качества освоения предметного содержания.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1.7. Совершенствовать систему воспитания в части целенаправленного формирования приоритетно выделяемых качеств личности как образовательных результатов.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1.9. Совершенствовать механизм формирования образовательных результатов, планируемых в дополнительном образовании.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Концепция развития дополнительного образования до 2030 года</a:t>
            </a:r>
            <a:endParaRPr lang="ru-RU" sz="2400" dirty="0"/>
          </a:p>
          <a:p>
            <a:pPr marL="1166813" indent="-447675" algn="just">
              <a:lnSpc>
                <a:spcPct val="100000"/>
              </a:lnSpc>
              <a:spcBef>
                <a:spcPts val="0"/>
              </a:spcBef>
              <a:buNone/>
              <a:tabLst>
                <a:tab pos="992188" algn="l"/>
              </a:tabLst>
            </a:pPr>
            <a:r>
              <a:rPr lang="ru-RU" sz="2400" b="1" dirty="0"/>
              <a:t>Аспекты развития человека </a:t>
            </a:r>
          </a:p>
          <a:p>
            <a:pPr marL="1166813" indent="-4476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400" dirty="0"/>
              <a:t>Интеллектуальное развитие</a:t>
            </a:r>
          </a:p>
          <a:p>
            <a:pPr marL="1166813" indent="-4476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400" dirty="0"/>
              <a:t>Духовно-нравственное развитие</a:t>
            </a:r>
          </a:p>
          <a:p>
            <a:pPr marL="1166813" indent="-4476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400" dirty="0"/>
              <a:t>Эмоционально-эстетическое развитие</a:t>
            </a:r>
          </a:p>
          <a:p>
            <a:pPr marL="1166813" indent="-447675" algn="just">
              <a:lnSpc>
                <a:spcPct val="100000"/>
              </a:lnSpc>
              <a:spcBef>
                <a:spcPts val="0"/>
              </a:spcBef>
              <a:tabLst>
                <a:tab pos="992188" algn="l"/>
              </a:tabLst>
            </a:pPr>
            <a:r>
              <a:rPr lang="ru-RU" sz="2400" dirty="0"/>
              <a:t>Физиологическое развитие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7B6A339-7643-491B-88CE-AF8C4A97840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7B8F3A-BD47-43B5-9E98-11F882D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239123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1. Достижение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9210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2054" y="764542"/>
            <a:ext cx="11239123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1. Достижение образовательных результатов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EAE1136-280F-4875-B6B8-E72EB874515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B3E878-0DFC-46FD-A6E3-549B412BF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7" t="17399" r="19474" b="8751"/>
          <a:stretch/>
        </p:blipFill>
        <p:spPr>
          <a:xfrm>
            <a:off x="452054" y="1194310"/>
            <a:ext cx="11287892" cy="54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4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C2EA43F-B9E7-4674-AC50-5B089F2C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914400"/>
            <a:ext cx="1144828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«</a:t>
            </a:r>
            <a:r>
              <a:rPr lang="ru-RU" sz="2300" b="1" dirty="0"/>
              <a:t>Красноярский стандарт качества образования» (КСКО)  </a:t>
            </a:r>
            <a:r>
              <a:rPr lang="ru-RU" sz="2300" dirty="0"/>
              <a:t>–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300" b="1" dirty="0"/>
              <a:t>смысловой каркас</a:t>
            </a:r>
            <a:r>
              <a:rPr lang="ru-RU" sz="2300" dirty="0"/>
              <a:t>, обеспечивающий формирование программных представлений </a:t>
            </a:r>
            <a:br>
              <a:rPr lang="ru-RU" sz="2300" dirty="0"/>
            </a:br>
            <a:r>
              <a:rPr lang="ru-RU" sz="2300" dirty="0"/>
              <a:t>о развитии муниципальной системы образования с конкретизацией ФГОС ОО</a:t>
            </a:r>
            <a:br>
              <a:rPr lang="ru-RU" sz="2300" dirty="0"/>
            </a:br>
            <a:r>
              <a:rPr lang="ru-RU" sz="2300" dirty="0"/>
              <a:t>(в части образовательных результатов и необходимых для их достижения условий) </a:t>
            </a:r>
            <a:br>
              <a:rPr lang="ru-RU" sz="2300" dirty="0"/>
            </a:br>
            <a:r>
              <a:rPr lang="ru-RU" sz="2300" dirty="0"/>
              <a:t>и ориентацией на стратегические направления социально-экономического развития города Красноярска.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300" dirty="0"/>
              <a:t> </a:t>
            </a:r>
            <a:r>
              <a:rPr lang="ru-RU" sz="2300" b="1" dirty="0"/>
              <a:t>совокупность требований </a:t>
            </a:r>
            <a:r>
              <a:rPr lang="ru-RU" sz="2300" dirty="0"/>
              <a:t>к организации образовательного процесса (обучения, воспитания, развития) для достижения определённых образовательных результатов </a:t>
            </a:r>
            <a:br>
              <a:rPr lang="ru-RU" sz="2300" dirty="0"/>
            </a:br>
            <a:r>
              <a:rPr lang="ru-RU" sz="2300" dirty="0"/>
              <a:t>с необходимостью обеспечить общекультурный уровень жителя столицы края и потенциальную основу развития наукоемкого, высокотехнологичного производства, </a:t>
            </a:r>
            <a:br>
              <a:rPr lang="ru-RU" sz="2300" dirty="0"/>
            </a:br>
            <a:r>
              <a:rPr lang="ru-RU" sz="2300" dirty="0"/>
              <a:t>а также предпринимательства во всех сферах жизнеобеспечения города.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Достижение образовательных результатов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Кадровое обеспечение достижения образовательных результатов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Инфраструктурное обеспечение достижения образовательных результатов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Образовательное партнёрство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23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EAE1136-280F-4875-B6B8-E72EB874515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84E31B-EEEB-4398-9100-1E3058DF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8" t="16094" r="18594" b="9981"/>
          <a:stretch/>
        </p:blipFill>
        <p:spPr>
          <a:xfrm>
            <a:off x="500823" y="1169196"/>
            <a:ext cx="11154729" cy="557952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E4357B7-334D-41DF-9F43-995A4DC8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239123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1. Достижение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5784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EAE1136-280F-4875-B6B8-E72EB874515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E9443C6-569C-4ADA-B0F2-AC63C2FE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239123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1. Достижение образовательных результатов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38A0C-B033-46A7-BC0E-BD0535B96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4" t="17399" r="18907" b="9147"/>
          <a:stretch/>
        </p:blipFill>
        <p:spPr>
          <a:xfrm>
            <a:off x="500823" y="1194310"/>
            <a:ext cx="11239123" cy="55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5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1267324"/>
            <a:ext cx="11314176" cy="22579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До </a:t>
            </a:r>
            <a:r>
              <a:rPr lang="ru-RU" sz="2300" b="1" dirty="0"/>
              <a:t>30 ноября </a:t>
            </a:r>
            <a:r>
              <a:rPr lang="ru-RU" sz="2300" dirty="0"/>
              <a:t>2020 				</a:t>
            </a:r>
            <a:r>
              <a:rPr lang="ru-RU" sz="2300" b="1" i="1" dirty="0"/>
              <a:t>Дорожная карта 2020-2021 учебного года</a:t>
            </a:r>
            <a:endParaRPr lang="ru-RU" sz="23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/>
              <a:t>План реализации Дорожной карты по 4 направлениям (</a:t>
            </a:r>
            <a:r>
              <a:rPr lang="ru-RU" sz="2300" b="1" dirty="0"/>
              <a:t>2 </a:t>
            </a:r>
            <a:r>
              <a:rPr lang="ru-RU" sz="2300" b="1" dirty="0" err="1"/>
              <a:t>столбец+мероприятия</a:t>
            </a:r>
            <a:r>
              <a:rPr lang="ru-RU" sz="23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hlinkClick r:id="rId2"/>
              </a:rPr>
              <a:t>Карта формирования</a:t>
            </a:r>
            <a:r>
              <a:rPr lang="ru-RU" sz="2300" dirty="0"/>
              <a:t> качеств и умений для повышения качества обучения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hlinkClick r:id="rId3"/>
              </a:rPr>
              <a:t>Карта воспитания</a:t>
            </a:r>
            <a:r>
              <a:rPr lang="ru-RU" sz="2300" dirty="0"/>
              <a:t> с качествами и социальными умениями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hlinkClick r:id="rId4"/>
              </a:rPr>
              <a:t>Карта дополнительного образования</a:t>
            </a:r>
            <a:r>
              <a:rPr lang="ru-RU" sz="2300" dirty="0"/>
              <a:t> с формируемыми умениями и качествами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hlinkClick r:id="rId5"/>
              </a:rPr>
              <a:t>Формат ОУ-ПП-1</a:t>
            </a:r>
            <a:r>
              <a:rPr lang="ru-RU" sz="2300" dirty="0"/>
              <a:t> о психолого-педагогической поддержке за сентябрь-ноябрь 2020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884D5BB-167E-4651-95CF-1D9EB9A8D90A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845B785-18BF-4941-B819-F62EB93B1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70152"/>
              </p:ext>
            </p:extLst>
          </p:nvPr>
        </p:nvGraphicFramePr>
        <p:xfrm>
          <a:off x="386081" y="3541294"/>
          <a:ext cx="11314175" cy="3029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3703771002"/>
                    </a:ext>
                  </a:extLst>
                </a:gridCol>
                <a:gridCol w="3251370">
                  <a:extLst>
                    <a:ext uri="{9D8B030D-6E8A-4147-A177-3AD203B41FA5}">
                      <a16:colId xmlns:a16="http://schemas.microsoft.com/office/drawing/2014/main" val="289735466"/>
                    </a:ext>
                  </a:extLst>
                </a:gridCol>
                <a:gridCol w="3216485">
                  <a:extLst>
                    <a:ext uri="{9D8B030D-6E8A-4147-A177-3AD203B41FA5}">
                      <a16:colId xmlns:a16="http://schemas.microsoft.com/office/drawing/2014/main" val="3954482186"/>
                    </a:ext>
                  </a:extLst>
                </a:gridCol>
              </a:tblGrid>
              <a:tr h="294457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Формы сотрудничества, проводимые </a:t>
                      </a: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 образовательной организации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257450"/>
                  </a:ext>
                </a:extLst>
              </a:tr>
              <a:tr h="602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мероприятий 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 ЦППМСП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специалистов 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ЦППМСП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67553"/>
                  </a:ext>
                </a:extLst>
              </a:tr>
              <a:tr h="294457">
                <a:tc>
                  <a:txBody>
                    <a:bodyPr/>
                    <a:lstStyle/>
                    <a:p>
                      <a:pPr marL="45720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Консилиумы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907233"/>
                  </a:ext>
                </a:extLst>
              </a:tr>
              <a:tr h="2944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Методические семинары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379265"/>
                  </a:ext>
                </a:extLst>
              </a:tr>
              <a:tr h="2944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Консультации для школьников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840065"/>
                  </a:ext>
                </a:extLst>
              </a:tr>
              <a:tr h="2944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Консультации для педагогов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03504"/>
                  </a:ext>
                </a:extLst>
              </a:tr>
              <a:tr h="2944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Консультации для специалистов ОУ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47558"/>
                  </a:ext>
                </a:extLst>
              </a:tr>
              <a:tr h="5222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Иное (указать)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806363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73E67AB-704E-4D0D-AF54-B975CB23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239123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1. Достижение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045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313808"/>
            <a:ext cx="11513820" cy="52576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1.5. Повысить качество образовательного процесса для улучшения результатов обучения по каждому учебному предмету.</a:t>
            </a:r>
          </a:p>
          <a:p>
            <a:pPr marL="7175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Проанализировать материалы информационно-аналитических сборников </a:t>
            </a:r>
            <a:br>
              <a:rPr lang="ru-RU" sz="2400" i="1" dirty="0"/>
            </a:br>
            <a:r>
              <a:rPr lang="ru-RU" sz="2400" i="1" dirty="0"/>
              <a:t>(</a:t>
            </a:r>
            <a:r>
              <a:rPr lang="ru-RU" sz="2400" i="1" u="sng" dirty="0">
                <a:hlinkClick r:id="rId2"/>
              </a:rPr>
              <a:t>https://kimc.ms/resursy/analiticheskie-materialy/</a:t>
            </a:r>
            <a:r>
              <a:rPr lang="ru-RU" sz="2400" i="1" dirty="0"/>
              <a:t>) и мониторинга по предметам </a:t>
            </a:r>
            <a:br>
              <a:rPr lang="ru-RU" sz="2400" i="1" dirty="0"/>
            </a:br>
            <a:r>
              <a:rPr lang="ru-RU" sz="2400" i="1" dirty="0"/>
              <a:t>(</a:t>
            </a:r>
            <a:r>
              <a:rPr lang="ru-RU" sz="2400" i="1" u="sng" dirty="0">
                <a:hlinkClick r:id="rId3"/>
              </a:rPr>
              <a:t>https://kimc.ms/razvitie/mso/dostizhenie-obrazovatelnykh-rezultatov/</a:t>
            </a:r>
            <a:r>
              <a:rPr lang="ru-RU" sz="2400" i="1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1.6. Повысить объективность оценивания образовательных результатов и качество внутренней системы оценки качества образования (ВСОКО) в части мониторинга образовательного процесса.</a:t>
            </a:r>
            <a:r>
              <a:rPr lang="ru-RU" sz="2400" i="1" dirty="0"/>
              <a:t> </a:t>
            </a:r>
          </a:p>
          <a:p>
            <a:pPr marL="7175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Проанализировать материалы информационно-аналитических сборников (</a:t>
            </a:r>
            <a:r>
              <a:rPr lang="ru-RU" sz="2400" i="1" u="sng" dirty="0">
                <a:hlinkClick r:id="rId2"/>
              </a:rPr>
              <a:t>https://kimc.ms/resursy/analiticheskie-materialy/</a:t>
            </a:r>
            <a:r>
              <a:rPr lang="ru-RU" sz="2400" i="1" dirty="0"/>
              <a:t>)  </a:t>
            </a:r>
            <a:endParaRPr lang="ru-RU" sz="2400" dirty="0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7B6A339-7643-491B-88CE-AF8C4A97840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7B8F3A-BD47-43B5-9E98-11F882D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239123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1. Достижение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536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313808"/>
            <a:ext cx="11513820" cy="52576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2.4. Расширить методический арсенал владения информационно-коммуникационными технологиями и методами работы с цифровым ресурсом для обеспечения образовательного процесса, в том числе с использованием удалённого электронного образовательного ресурса.</a:t>
            </a:r>
          </a:p>
          <a:p>
            <a:pPr marL="7175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i="1" dirty="0"/>
              <a:t>Выявить образовательные дефициты педагогов в организации и ведении образовательного процесса с использованием цифровых технологий.</a:t>
            </a:r>
          </a:p>
          <a:p>
            <a:pPr marL="7175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i="1" dirty="0"/>
              <a:t>Создать условия для освоения умений, необходимых в области цифровых технологий для обеспечения образовательного процесса.</a:t>
            </a:r>
          </a:p>
          <a:p>
            <a:pPr marL="71755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3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2.6. Выстроить систему персонифицированного профессионального развития педагогических и управленческих кадров на основе выявления дефицитов образовательной деятельности и в соответствии с требованиями профессиональных стандартов и национальной системы учительского роста.</a:t>
            </a:r>
            <a:endParaRPr lang="ru-RU" sz="2300" i="1" dirty="0"/>
          </a:p>
          <a:p>
            <a:pPr marL="71755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7B6A339-7643-491B-88CE-AF8C4A97840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7B8F3A-BD47-43B5-9E98-11F882D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739946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2. Кадровое обеспечение достижения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8878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313808"/>
            <a:ext cx="11513820" cy="5257680"/>
          </a:xfrm>
        </p:spPr>
        <p:txBody>
          <a:bodyPr>
            <a:normAutofit/>
          </a:bodyPr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2.8.1. Организовать поиск и освоение </a:t>
            </a:r>
            <a:r>
              <a:rPr lang="ru-RU" sz="23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новых для конкретных педагогов </a:t>
            </a: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современных и перспективных образовательных технологий, методов обучения и воспитания, эффективно обеспечивающих на уровне основного и среднего общего образования:</a:t>
            </a:r>
          </a:p>
          <a:p>
            <a:pPr marL="627063" lvl="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становление определённых личностных качеств,</a:t>
            </a:r>
          </a:p>
          <a:p>
            <a:pPr marL="627063" lvl="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владение базовыми знаниями, умениями и навыками,</a:t>
            </a:r>
          </a:p>
          <a:p>
            <a:pPr marL="627063" lvl="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 к обучению, </a:t>
            </a:r>
          </a:p>
          <a:p>
            <a:pPr marL="627063" lvl="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включённость (вовлечение) в образовательный процесс (обучение и воспитание).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>
                <a:cs typeface="Times New Roman" panose="02020603050405020304" pitchFamily="18" charset="0"/>
              </a:rPr>
              <a:t>2.9.1. Организовать освоение педагогических позиций, способов и приёмов педагогической деятельности, </a:t>
            </a:r>
            <a:r>
              <a:rPr lang="ru-RU" sz="2300" u="sng" dirty="0">
                <a:cs typeface="Times New Roman" panose="02020603050405020304" pitchFamily="18" charset="0"/>
              </a:rPr>
              <a:t>новых для конкретных педагогов</a:t>
            </a:r>
            <a:r>
              <a:rPr lang="ru-RU" sz="2300" dirty="0">
                <a:cs typeface="Times New Roman" panose="02020603050405020304" pitchFamily="18" charset="0"/>
              </a:rPr>
              <a:t>, задаваемых образовательными технологиями, в т.ч. дистанционного обучения.</a:t>
            </a:r>
          </a:p>
          <a:p>
            <a:pPr marL="106045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2300" i="1" dirty="0">
                <a:cs typeface="Times New Roman" panose="02020603050405020304" pitchFamily="18" charset="0"/>
              </a:rPr>
              <a:t>Организатор процесса обучения (ИКТ-обеспечение, выстраивание логики)</a:t>
            </a:r>
          </a:p>
          <a:p>
            <a:pPr marL="106045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2300" i="1" dirty="0">
                <a:cs typeface="Times New Roman" panose="02020603050405020304" pitchFamily="18" charset="0"/>
              </a:rPr>
              <a:t>Методист-эксперт (подбор электронного ресурса, встраивание в логику)</a:t>
            </a:r>
          </a:p>
          <a:p>
            <a:pPr marL="106045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2300" i="1" dirty="0">
                <a:cs typeface="Times New Roman" panose="02020603050405020304" pitchFamily="18" charset="0"/>
              </a:rPr>
              <a:t>Составитель учебного материала для освоения (особенности восприятия)</a:t>
            </a:r>
          </a:p>
          <a:p>
            <a:pPr marL="106045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2300" i="1" dirty="0">
                <a:cs typeface="Times New Roman" panose="02020603050405020304" pitchFamily="18" charset="0"/>
              </a:rPr>
              <a:t>Тьютор по сопровождению освоения (психофизическое состояние)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7B6A339-7643-491B-88CE-AF8C4A97840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7B8F3A-BD47-43B5-9E98-11F882D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739946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2. Кадровое обеспечение достижения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1309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313808"/>
            <a:ext cx="11513820" cy="5391792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.6.1. </a:t>
            </a:r>
            <a:r>
              <a:rPr lang="ru-RU" sz="2300" dirty="0"/>
              <a:t>Внести в образовательную программу образовательной организации </a:t>
            </a:r>
            <a:r>
              <a:rPr lang="ru-RU" sz="2300" b="1" dirty="0"/>
              <a:t>описание цифровой среды</a:t>
            </a:r>
            <a:r>
              <a:rPr lang="ru-RU" sz="2300" dirty="0"/>
              <a:t>, предусматривающей использование электронного ресурса для изучения нового материала, выполнения и проверки заданий.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3.8.1. Продолжить формирование в укладе жизнедеятельности общеобразовательной организации культурно-воспитывающей инициативной среды, предоставляющей возможности самоопределения, выбора, проб и самореализации детей.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3.8.3. Продолжить работу по совершенствованию корпоративной культуры педагогического коллектива, определяющей характер уклада жизнедеятельности общеобразовательной организации.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3.9.1. Определить </a:t>
            </a:r>
            <a:r>
              <a:rPr lang="ru-RU" sz="2300" b="1" dirty="0"/>
              <a:t>фрагменты содержания</a:t>
            </a:r>
            <a:r>
              <a:rPr lang="ru-RU" sz="2300" dirty="0"/>
              <a:t> образовательных программ основного общего и среднего общего образования в виде образовательных модулей для возможного освоения их в сетевой форме с участием сторонних организаций.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3.10.2. Проработать </a:t>
            </a:r>
            <a:r>
              <a:rPr lang="ru-RU" sz="2300" b="1" dirty="0"/>
              <a:t>возможности зачёта </a:t>
            </a:r>
            <a:r>
              <a:rPr lang="ru-RU" sz="2300" dirty="0"/>
              <a:t>результатов освоения содержания учебных дисциплин (модулей), практик, дополнительных образовательных программ в других организациях, осуществляющих образовательную деятельность.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i="1" dirty="0"/>
              <a:t>(</a:t>
            </a:r>
            <a:r>
              <a:rPr lang="ru-RU" sz="2300" b="1" i="1" dirty="0"/>
              <a:t>Приказ </a:t>
            </a:r>
            <a:r>
              <a:rPr lang="ru-RU" sz="2300" b="1" i="1" dirty="0" err="1"/>
              <a:t>Минпросвещения</a:t>
            </a:r>
            <a:r>
              <a:rPr lang="ru-RU" sz="2300" b="1" i="1" dirty="0"/>
              <a:t> РФ № 369 от 30.07.2020 Об утверждении порядка зачёта…</a:t>
            </a:r>
            <a:r>
              <a:rPr lang="ru-RU" sz="2300" i="1" dirty="0"/>
              <a:t>)</a:t>
            </a:r>
            <a:endParaRPr lang="ru-RU" sz="2300" dirty="0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7B6A339-7643-491B-88CE-AF8C4A97840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7B8F3A-BD47-43B5-9E98-11F882D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739946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3. Инфраструктурное обеспечение достижения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926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313808"/>
            <a:ext cx="11513820" cy="5391792"/>
          </a:xfrm>
        </p:spPr>
        <p:txBody>
          <a:bodyPr>
            <a:normAutofit/>
          </a:bodyPr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4.1.1. Обеспечить ведомственные и межведомственные взаимодействия с привлечением в образовательную деятельность организации специалистов из научной, производственной и социальной сферы для реализации основных общеобразовательных программ и программ дополнительного образования.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4.2. Усилить практическую направленность в научно-технической, эколого-образовательной и социально-значимой деятельности, организуемой для решения задач образования во взаимодействии с различными структурами социальной сферы города и других ведомств (музеи, театры, городские библиотеки, заповедник «Столбы», парк «Роев ручей», «Российское движение школьников», «</a:t>
            </a:r>
            <a:r>
              <a:rPr lang="ru-RU" sz="2300" dirty="0" err="1"/>
              <a:t>Юнармия</a:t>
            </a:r>
            <a:r>
              <a:rPr lang="ru-RU" sz="2300" dirty="0"/>
              <a:t>» и т.п.)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4.3. Развивать различные формы взаимодействия с общественностью и родителями для обеспечения информационной открытости образовательных организаций, для решения актуальных проблем и задач развития МСО.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/>
              <a:t>4.3.3. Содействовать повышению эффективности общественного контроля за оказанием клининговых услуг, организацией питания, безопасности, состоянием зданий и прилегающей территории 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7B6A339-7643-491B-88CE-AF8C4A97840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7B8F3A-BD47-43B5-9E98-11F882D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64542"/>
            <a:ext cx="11739946" cy="54926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ea typeface="+mn-ea"/>
                <a:cs typeface="+mn-cs"/>
              </a:rPr>
              <a:t>Направление 4. Образовательное партнёрство</a:t>
            </a:r>
          </a:p>
        </p:txBody>
      </p:sp>
    </p:spTree>
    <p:extLst>
      <p:ext uri="{BB962C8B-B14F-4D97-AF65-F5344CB8AC3E}">
        <p14:creationId xmlns:p14="http://schemas.microsoft.com/office/powerpoint/2010/main" val="31347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Семинар «Красноярский стандарт качества образования для директоров, назначенных в период 2017-2020 гг. (17.09.2020)</a:t>
            </a:r>
            <a:endParaRPr lang="ru-RU" sz="18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52" y="914400"/>
            <a:ext cx="3253154" cy="1194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Размещение информации на сайте КИМЦ </a:t>
            </a:r>
            <a:r>
              <a:rPr lang="en-US" sz="2000" dirty="0">
                <a:hlinkClick r:id="rId2"/>
              </a:rPr>
              <a:t>https://kimc.ms/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82112" y="914400"/>
            <a:ext cx="6667028" cy="5860098"/>
            <a:chOff x="3182112" y="914400"/>
            <a:chExt cx="6667028" cy="5860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1900" t="47823" r="22800" b="4354"/>
            <a:stretch/>
          </p:blipFill>
          <p:spPr>
            <a:xfrm>
              <a:off x="3316224" y="3596642"/>
              <a:ext cx="6532916" cy="3177856"/>
            </a:xfrm>
            <a:prstGeom prst="rect">
              <a:avLst/>
            </a:prstGeom>
          </p:spPr>
        </p:pic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/>
            <a:srcRect l="29240" t="9149" r="29707" b="52713"/>
            <a:stretch/>
          </p:blipFill>
          <p:spPr>
            <a:xfrm>
              <a:off x="3316224" y="914400"/>
              <a:ext cx="6493722" cy="2682241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182112" y="3730753"/>
              <a:ext cx="1767840" cy="16214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959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Семинар «Красноярский стандарт качества образования для директоров, назначенных в период 2017-2020 гг. (17.09.2020)</a:t>
            </a:r>
            <a:endParaRPr lang="ru-RU" sz="1800" i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DB6E0CB-81E0-444E-8676-FD91EDDDD696}"/>
              </a:ext>
            </a:extLst>
          </p:cNvPr>
          <p:cNvGrpSpPr/>
          <p:nvPr/>
        </p:nvGrpSpPr>
        <p:grpSpPr>
          <a:xfrm>
            <a:off x="424933" y="914399"/>
            <a:ext cx="11171446" cy="5578475"/>
            <a:chOff x="424933" y="914399"/>
            <a:chExt cx="11171446" cy="557847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E590F89-EE86-4926-9EBB-71AA37DF5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13315" r="28906" b="7479"/>
            <a:stretch/>
          </p:blipFill>
          <p:spPr>
            <a:xfrm>
              <a:off x="4423908" y="914399"/>
              <a:ext cx="7172471" cy="55784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30771" t="56805" r="60680" b="25403"/>
            <a:stretch/>
          </p:blipFill>
          <p:spPr>
            <a:xfrm>
              <a:off x="424933" y="914400"/>
              <a:ext cx="3998976" cy="4681728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595620" y="3234632"/>
              <a:ext cx="1806203" cy="4839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286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914400"/>
            <a:ext cx="11448288" cy="55107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/>
              <a:t>КСКО = К + Э + Д</a:t>
            </a:r>
          </a:p>
          <a:p>
            <a:r>
              <a:rPr lang="ru-RU" sz="2400" b="1" dirty="0"/>
              <a:t>Конкурентоспособность </a:t>
            </a:r>
            <a:r>
              <a:rPr lang="ru-RU" sz="2400" dirty="0"/>
              <a:t>применяемых </a:t>
            </a:r>
            <a:r>
              <a:rPr lang="ru-RU" sz="2400" b="1" dirty="0"/>
              <a:t>технологий обучения</a:t>
            </a:r>
            <a:r>
              <a:rPr lang="ru-RU" sz="2400" dirty="0"/>
              <a:t>, означающая, прежде всего, </a:t>
            </a:r>
            <a:r>
              <a:rPr lang="ru-RU" sz="2400" i="1" u="sng" dirty="0"/>
              <a:t>вовлеченность </a:t>
            </a:r>
            <a:r>
              <a:rPr lang="ru-RU" sz="2400" dirty="0"/>
              <a:t>в учебный процесс </a:t>
            </a:r>
            <a:r>
              <a:rPr lang="ru-RU" sz="2400" u="sng" dirty="0"/>
              <a:t>каждого</a:t>
            </a:r>
            <a:r>
              <a:rPr lang="ru-RU" sz="2400" dirty="0"/>
              <a:t> обучающегося </a:t>
            </a:r>
            <a:r>
              <a:rPr lang="ru-RU" sz="2400" i="1" u="sng" dirty="0"/>
              <a:t>с учетом </a:t>
            </a:r>
            <a:r>
              <a:rPr lang="ru-RU" sz="2400" dirty="0"/>
              <a:t>его индивидуальных </a:t>
            </a:r>
            <a:r>
              <a:rPr lang="ru-RU" sz="2400" i="1" u="sng" dirty="0"/>
              <a:t>особенностей</a:t>
            </a:r>
            <a:r>
              <a:rPr lang="ru-RU" sz="2400" dirty="0"/>
              <a:t>, в том числе и за счет сетевых форм получения образования, современных электронных сервисов;</a:t>
            </a:r>
          </a:p>
          <a:p>
            <a:r>
              <a:rPr lang="ru-RU" sz="2400" b="1" dirty="0"/>
              <a:t>Эффективность </a:t>
            </a:r>
            <a:r>
              <a:rPr lang="ru-RU" sz="2400" dirty="0"/>
              <a:t>использования </a:t>
            </a:r>
            <a:r>
              <a:rPr lang="ru-RU" sz="2400" u="sng" dirty="0"/>
              <a:t>существующей и создаваемой</a:t>
            </a:r>
            <a:r>
              <a:rPr lang="ru-RU" sz="2400" b="1" dirty="0"/>
              <a:t> инфраструктуры обучения</a:t>
            </a:r>
            <a:r>
              <a:rPr lang="ru-RU" sz="2400" dirty="0"/>
              <a:t>, означающей, прежде всего, </a:t>
            </a:r>
            <a:r>
              <a:rPr lang="ru-RU" sz="2400" i="1" u="sng" dirty="0"/>
              <a:t>комфортность и продуктивность </a:t>
            </a:r>
            <a:r>
              <a:rPr lang="ru-RU" sz="2400" dirty="0"/>
              <a:t>процесса обучения, </a:t>
            </a:r>
            <a:br>
              <a:rPr lang="ru-RU" sz="2400" dirty="0"/>
            </a:br>
            <a:r>
              <a:rPr lang="ru-RU" sz="2400" dirty="0"/>
              <a:t>в том числе и за счет расширения образовательного пространства конкретного учреждения </a:t>
            </a:r>
            <a:br>
              <a:rPr lang="ru-RU" sz="2400" dirty="0"/>
            </a:br>
            <a:r>
              <a:rPr lang="ru-RU" sz="2400" i="1" u="sng" dirty="0"/>
              <a:t>в выстраивании образовательного партнёрства </a:t>
            </a:r>
            <a:r>
              <a:rPr lang="ru-RU" sz="2400" dirty="0"/>
              <a:t>с муниципальными образовательными организациями, с учреждениями дополнительного образования, с организациями среднего и высшего профессионального образования, с организациями науки, культуры, спорта, производственными предприятиями, структурами сферы предпринимательства;</a:t>
            </a:r>
          </a:p>
          <a:p>
            <a:r>
              <a:rPr lang="ru-RU" sz="2400" b="1" dirty="0"/>
              <a:t>Достоверность </a:t>
            </a:r>
            <a:r>
              <a:rPr lang="ru-RU" sz="2400" dirty="0"/>
              <a:t>образовательных результатов, достигаемых учащимися в процессе обучения, означающая </a:t>
            </a:r>
            <a:r>
              <a:rPr lang="ru-RU" sz="2400" b="1" dirty="0"/>
              <a:t>применимость </a:t>
            </a:r>
            <a:r>
              <a:rPr lang="ru-RU" sz="2400" dirty="0"/>
              <a:t>этих результатов, прежде всего, </a:t>
            </a:r>
            <a:br>
              <a:rPr lang="ru-RU" sz="2400" dirty="0"/>
            </a:br>
            <a:r>
              <a:rPr lang="ru-RU" sz="2400" i="1" u="sng" dirty="0"/>
              <a:t>в учебной деятельности </a:t>
            </a:r>
            <a:r>
              <a:rPr lang="ru-RU" sz="2400" dirty="0"/>
              <a:t>и на практике </a:t>
            </a:r>
            <a:r>
              <a:rPr lang="ru-RU" sz="2400" i="1" u="sng" dirty="0"/>
              <a:t>в реальной действительности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проверяемую за счет независимой оценки качества образования, </a:t>
            </a:r>
            <a:br>
              <a:rPr lang="ru-RU" sz="2400" dirty="0"/>
            </a:br>
            <a:r>
              <a:rPr lang="ru-RU" sz="2400" dirty="0"/>
              <a:t>в том числе в ситуациях так называемого «переноса» в рамках проектной, исследовательской, научно-технической и социально-значимой деятельности.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66CDA0D-F5B4-4D6F-A366-F49543004A6E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1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791846"/>
            <a:ext cx="11314176" cy="57796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/>
              <a:t>До 30 ноября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План реализации Дорожной карты по 4 направлениям развития МСО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2"/>
              </a:rPr>
              <a:t>Карта формирования</a:t>
            </a:r>
            <a:r>
              <a:rPr lang="ru-RU" sz="2200" dirty="0"/>
              <a:t> качеств и умений для повышения качества обучения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3"/>
              </a:rPr>
              <a:t>Карта воспитания</a:t>
            </a:r>
            <a:r>
              <a:rPr lang="ru-RU" sz="2200" dirty="0"/>
              <a:t> с качествами и социальными умениями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4"/>
              </a:rPr>
              <a:t>Карта дополнительного образования</a:t>
            </a:r>
            <a:r>
              <a:rPr lang="ru-RU" sz="2200" dirty="0"/>
              <a:t> с формируемыми умениями и качествами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5"/>
              </a:rPr>
              <a:t>Формат ОУ-ПП-1</a:t>
            </a:r>
            <a:r>
              <a:rPr lang="ru-RU" sz="2200" dirty="0"/>
              <a:t> о психолого-педагогической поддержке за сентябрь-ноябрь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/>
              <a:t>До 30 марта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u="sng" dirty="0">
                <a:hlinkClick r:id="rId6"/>
              </a:rPr>
              <a:t>Формат ОУ-РЦ</a:t>
            </a:r>
            <a:r>
              <a:rPr lang="ru-RU" sz="2200" dirty="0"/>
              <a:t> о профессиональном развитии и подготовленности в аспекте ИКТ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7"/>
              </a:rPr>
              <a:t>Формат ОУ-СП</a:t>
            </a:r>
            <a:r>
              <a:rPr lang="ru-RU" sz="2200" dirty="0"/>
              <a:t> по образовательному партнёрству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8"/>
              </a:rPr>
              <a:t>Формат ОУ-ПП-2</a:t>
            </a:r>
            <a:r>
              <a:rPr lang="ru-RU" sz="2200" dirty="0"/>
              <a:t> о психолого-педагогической поддержке за декабрь 2020-март 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/>
              <a:t>До 30 июня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u="sng" dirty="0">
                <a:hlinkClick r:id="rId9"/>
              </a:rPr>
              <a:t>Формат ОУ-ВИ</a:t>
            </a:r>
            <a:r>
              <a:rPr lang="ru-RU" sz="2200" dirty="0"/>
              <a:t> о формировании качеств и социальных умений средствами воспитания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10"/>
              </a:rPr>
              <a:t>Формат ОУ-ОП</a:t>
            </a:r>
            <a:r>
              <a:rPr lang="ru-RU" sz="2200" dirty="0"/>
              <a:t> об объективности оценивания результатов обучения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11"/>
              </a:rPr>
              <a:t>Формат ОУ-ИФ</a:t>
            </a:r>
            <a:r>
              <a:rPr lang="ru-RU" sz="2200" dirty="0"/>
              <a:t> о формировании качеств и умений для повышения результатов обучения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12"/>
              </a:rPr>
              <a:t>Справка об итогах освоения предметов</a:t>
            </a:r>
            <a:endParaRPr lang="ru-RU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13"/>
              </a:rPr>
              <a:t>Формат ОУ-ДП</a:t>
            </a:r>
            <a:r>
              <a:rPr lang="ru-RU" sz="2200" dirty="0"/>
              <a:t> о формировании качеств и умений в дополнительном образовании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14"/>
              </a:rPr>
              <a:t>Формат ОУ-ПП-3</a:t>
            </a:r>
            <a:r>
              <a:rPr lang="ru-RU" sz="2200" dirty="0"/>
              <a:t> о психолого-педагогической поддержке за апрель- июнь 2021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884D5BB-167E-4651-95CF-1D9EB9A8D90A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27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7952" y="914400"/>
            <a:ext cx="3253154" cy="1194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Размещение информации на сайте КИМЦ </a:t>
            </a:r>
            <a:r>
              <a:rPr lang="en-US" sz="2000" dirty="0">
                <a:hlinkClick r:id="rId2"/>
              </a:rPr>
              <a:t>https://kimc.ms/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82112" y="914400"/>
            <a:ext cx="6667028" cy="5860098"/>
            <a:chOff x="3182112" y="914400"/>
            <a:chExt cx="6667028" cy="5860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1900" t="47823" r="22800" b="4354"/>
            <a:stretch/>
          </p:blipFill>
          <p:spPr>
            <a:xfrm>
              <a:off x="3316224" y="3596642"/>
              <a:ext cx="6532916" cy="3177856"/>
            </a:xfrm>
            <a:prstGeom prst="rect">
              <a:avLst/>
            </a:prstGeom>
          </p:spPr>
        </p:pic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/>
            <a:srcRect l="29240" t="9149" r="29707" b="52713"/>
            <a:stretch/>
          </p:blipFill>
          <p:spPr>
            <a:xfrm>
              <a:off x="3316224" y="914400"/>
              <a:ext cx="6493722" cy="2682241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182112" y="3730753"/>
              <a:ext cx="1767840" cy="16214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A3A21343-C7C0-4C67-A3D7-B1680CF45379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912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24933" y="914400"/>
            <a:ext cx="11403563" cy="5571744"/>
            <a:chOff x="424933" y="914400"/>
            <a:chExt cx="11403563" cy="557174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30771" t="56805" r="60680" b="25403"/>
            <a:stretch/>
          </p:blipFill>
          <p:spPr>
            <a:xfrm>
              <a:off x="424933" y="914400"/>
              <a:ext cx="3998976" cy="468172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30192" t="12308" r="29519" b="33780"/>
            <a:stretch/>
          </p:blipFill>
          <p:spPr>
            <a:xfrm>
              <a:off x="4426165" y="914400"/>
              <a:ext cx="7402331" cy="5571744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4423909" y="2186120"/>
              <a:ext cx="1019908" cy="4839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95620" y="2893256"/>
              <a:ext cx="1806203" cy="4839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BEBE2D7-64A6-4CEA-AD25-13BB3E49C48A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338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82751" y="914399"/>
            <a:ext cx="10765537" cy="5791201"/>
            <a:chOff x="682751" y="914399"/>
            <a:chExt cx="10765537" cy="57912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21200" t="12445" r="20800" b="29066"/>
            <a:stretch/>
          </p:blipFill>
          <p:spPr>
            <a:xfrm>
              <a:off x="682751" y="914399"/>
              <a:ext cx="10765537" cy="5791201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2400036" y="3035808"/>
              <a:ext cx="6049020" cy="4225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вал 5"/>
          <p:cNvSpPr/>
          <p:nvPr/>
        </p:nvSpPr>
        <p:spPr>
          <a:xfrm>
            <a:off x="632430" y="2637224"/>
            <a:ext cx="1488977" cy="7033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95067EB-9D44-425B-A877-90D1F241CEF7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535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00" t="9600" r="4100" b="5955"/>
          <a:stretch/>
        </p:blipFill>
        <p:spPr>
          <a:xfrm>
            <a:off x="243840" y="914400"/>
            <a:ext cx="11582400" cy="579120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DE5A88A-B413-418F-89BD-F0CDD8BBA87F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43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215468" y="5181601"/>
            <a:ext cx="4047068" cy="5418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698C91F-3750-4031-8B29-2D2A44B78CED}"/>
              </a:ext>
            </a:extLst>
          </p:cNvPr>
          <p:cNvGrpSpPr/>
          <p:nvPr/>
        </p:nvGrpSpPr>
        <p:grpSpPr>
          <a:xfrm>
            <a:off x="340268" y="948266"/>
            <a:ext cx="11548655" cy="5548150"/>
            <a:chOff x="340268" y="948266"/>
            <a:chExt cx="11548655" cy="55481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621FD0E-8CE1-41EF-B87E-F22CD46F9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640" t="16033" r="19014" b="9779"/>
            <a:stretch/>
          </p:blipFill>
          <p:spPr>
            <a:xfrm>
              <a:off x="4165724" y="948266"/>
              <a:ext cx="7723199" cy="55481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30771" t="56805" r="60680" b="25403"/>
            <a:stretch/>
          </p:blipFill>
          <p:spPr>
            <a:xfrm>
              <a:off x="340268" y="948266"/>
              <a:ext cx="3732539" cy="4681728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515410" y="3234632"/>
              <a:ext cx="1806203" cy="4839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01CC680-0705-43FF-B851-732020ADEF6B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45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8230E59-8C4B-4493-98D1-7E77E8D43DDC}"/>
              </a:ext>
            </a:extLst>
          </p:cNvPr>
          <p:cNvGrpSpPr/>
          <p:nvPr/>
        </p:nvGrpSpPr>
        <p:grpSpPr>
          <a:xfrm>
            <a:off x="323334" y="1299408"/>
            <a:ext cx="11548656" cy="5163142"/>
            <a:chOff x="424932" y="1299408"/>
            <a:chExt cx="11548656" cy="516314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t="11023" r="65500" b="14826"/>
            <a:stretch/>
          </p:blipFill>
          <p:spPr>
            <a:xfrm>
              <a:off x="424932" y="1299408"/>
              <a:ext cx="4206240" cy="508534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DF2815D-AE33-45DA-830F-004CC99AF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640" t="16033" r="19014" b="9779"/>
            <a:stretch/>
          </p:blipFill>
          <p:spPr>
            <a:xfrm>
              <a:off x="4250389" y="1377202"/>
              <a:ext cx="7723199" cy="5085348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5192054" y="5276243"/>
              <a:ext cx="4206239" cy="4641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54EA2B86-0195-47D7-873C-C262E2AA1F19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D091C83-1750-40EA-B0BD-9BA88730E316}"/>
              </a:ext>
            </a:extLst>
          </p:cNvPr>
          <p:cNvSpPr txBox="1">
            <a:spLocks/>
          </p:cNvSpPr>
          <p:nvPr/>
        </p:nvSpPr>
        <p:spPr>
          <a:xfrm>
            <a:off x="424932" y="869640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Реестр сдачи форматов Дорожной карты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2020-2021 учебного года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475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600" r="5200" b="14843"/>
          <a:stretch/>
        </p:blipFill>
        <p:spPr>
          <a:xfrm>
            <a:off x="323088" y="1299408"/>
            <a:ext cx="11558016" cy="5338457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109E07-974A-4FDD-BD22-9F43A8CC04AA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0890ED7-82B6-4070-B1F4-935A158AE0A9}"/>
              </a:ext>
            </a:extLst>
          </p:cNvPr>
          <p:cNvSpPr txBox="1">
            <a:spLocks/>
          </p:cNvSpPr>
          <p:nvPr/>
        </p:nvSpPr>
        <p:spPr>
          <a:xfrm>
            <a:off x="424932" y="869640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Реестр по реализации задач Дорожной карты в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2020-2021 учебном году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848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109E07-974A-4FDD-BD22-9F43A8CC04AA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813752-7DC2-4201-8AC5-ED3A0F3F1B30}"/>
              </a:ext>
            </a:extLst>
          </p:cNvPr>
          <p:cNvGrpSpPr/>
          <p:nvPr/>
        </p:nvGrpSpPr>
        <p:grpSpPr>
          <a:xfrm>
            <a:off x="340268" y="946484"/>
            <a:ext cx="11530891" cy="5549438"/>
            <a:chOff x="340268" y="946484"/>
            <a:chExt cx="11530891" cy="554943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1CF98BF-E5D2-4ED9-9D04-4083DAC9C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63" t="13784" r="19210" b="5258"/>
            <a:stretch/>
          </p:blipFill>
          <p:spPr>
            <a:xfrm>
              <a:off x="4186990" y="946484"/>
              <a:ext cx="7684169" cy="554943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3A16748-E744-4181-A366-1141A0F7D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771" t="56805" r="60680" b="25403"/>
            <a:stretch/>
          </p:blipFill>
          <p:spPr>
            <a:xfrm>
              <a:off x="340268" y="948266"/>
              <a:ext cx="3732539" cy="4681728"/>
            </a:xfrm>
            <a:prstGeom prst="rect">
              <a:avLst/>
            </a:prstGeom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EDB5A0A-EAD4-4AF7-BC6E-C5DD161500AB}"/>
                </a:ext>
              </a:extLst>
            </p:cNvPr>
            <p:cNvSpPr/>
            <p:nvPr/>
          </p:nvSpPr>
          <p:spPr>
            <a:xfrm>
              <a:off x="435200" y="3940480"/>
              <a:ext cx="2596758" cy="6956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99291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2109E07-974A-4FDD-BD22-9F43A8CC04AA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C61FAC-CB54-47FD-974F-A405E80B1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4"/>
          <a:stretch/>
        </p:blipFill>
        <p:spPr>
          <a:xfrm>
            <a:off x="0" y="946484"/>
            <a:ext cx="12192000" cy="590984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FA09962-5F21-4611-92B0-298B9F6C19CA}"/>
              </a:ext>
            </a:extLst>
          </p:cNvPr>
          <p:cNvSpPr/>
          <p:nvPr/>
        </p:nvSpPr>
        <p:spPr>
          <a:xfrm>
            <a:off x="5775158" y="1764632"/>
            <a:ext cx="3801979" cy="1427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8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914400"/>
            <a:ext cx="11448288" cy="526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Формирующиеся требования КСКО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Планирование</a:t>
            </a:r>
            <a:r>
              <a:rPr lang="ru-RU" sz="2400" dirty="0"/>
              <a:t> достижения образовательных результатов </a:t>
            </a:r>
            <a:r>
              <a:rPr lang="ru-RU" sz="2400" u="sng" dirty="0"/>
              <a:t>как системы </a:t>
            </a:r>
            <a:r>
              <a:rPr lang="ru-RU" sz="2400" dirty="0"/>
              <a:t>взаимосвязанных личностных качеств (из группы личностных результатов ФГОС) и универсальных умений (из группы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ФГОС ОО), обеспечивающих </a:t>
            </a:r>
            <a:r>
              <a:rPr lang="ru-RU" sz="2400" u="sng" dirty="0"/>
              <a:t>повышение качества освоения </a:t>
            </a:r>
            <a:r>
              <a:rPr lang="ru-RU" sz="2400" dirty="0"/>
              <a:t>содержания учебных предметов.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Адекватность</a:t>
            </a:r>
            <a:r>
              <a:rPr lang="ru-RU" sz="2400" dirty="0"/>
              <a:t> применения образовательных технологий (методов обучения и воспитания) для достижения планируемых образовательных результатов </a:t>
            </a:r>
            <a:br>
              <a:rPr lang="ru-RU" sz="2400" dirty="0"/>
            </a:br>
            <a:r>
              <a:rPr lang="ru-RU" sz="2400" u="sng" dirty="0"/>
              <a:t>в реальных условиях </a:t>
            </a:r>
            <a:r>
              <a:rPr lang="ru-RU" sz="2400" dirty="0"/>
              <a:t>деятельности конкретной образовательной организации.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Степень достижения </a:t>
            </a:r>
            <a:r>
              <a:rPr lang="ru-RU" sz="2400" dirty="0"/>
              <a:t>планируемых образовательных результатов подтверждается </a:t>
            </a:r>
            <a:r>
              <a:rPr lang="ru-RU" sz="2400" u="sng" dirty="0"/>
              <a:t>в повышении качества освоения учебных предметов </a:t>
            </a:r>
            <a:r>
              <a:rPr lang="ru-RU" sz="2400" dirty="0"/>
              <a:t>и проверяется </a:t>
            </a:r>
            <a:r>
              <a:rPr lang="ru-RU" sz="2400" u="sng" dirty="0"/>
              <a:t>на практике </a:t>
            </a:r>
            <a:br>
              <a:rPr lang="ru-RU" sz="2400" u="sng" dirty="0"/>
            </a:br>
            <a:r>
              <a:rPr lang="ru-RU" sz="2400" dirty="0"/>
              <a:t>в рамках проектной, исследовательской, научно-технической и социально-значимой деятельности.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Средняя отметка </a:t>
            </a:r>
            <a:r>
              <a:rPr lang="ru-RU" sz="2400" dirty="0"/>
              <a:t>освоения содержания учебных предметов по числу обучающихся, участвовавших в формах внешнего независимого оценивания </a:t>
            </a:r>
            <a:br>
              <a:rPr lang="ru-RU" sz="2400" dirty="0"/>
            </a:br>
            <a:r>
              <a:rPr lang="ru-RU" sz="2400" dirty="0"/>
              <a:t>(ВПР, ОГЭ, ЕГЭ), составляет </a:t>
            </a:r>
            <a:r>
              <a:rPr lang="ru-RU" sz="2400" b="1" dirty="0"/>
              <a:t>не менее 4,00 </a:t>
            </a:r>
            <a:r>
              <a:rPr lang="ru-RU" sz="2400" dirty="0"/>
              <a:t>баллов.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417025C9-1941-4CD2-A1BB-251C325CFFE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5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7E54A-4C39-424F-9D17-4C103562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1" y="2039261"/>
            <a:ext cx="10898658" cy="1039636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Семинар "Задачи развития МСО на 2020-2021 учебный год" 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для заместителей директоров образовательных организаций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BF87B-10D4-48C5-B8E2-5A4577952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4350"/>
            <a:ext cx="9144000" cy="1718748"/>
          </a:xfrm>
        </p:spPr>
        <p:txBody>
          <a:bodyPr>
            <a:normAutofit/>
          </a:bodyPr>
          <a:lstStyle/>
          <a:p>
            <a:r>
              <a:rPr lang="ru-RU" sz="2400" i="1" dirty="0"/>
              <a:t>Горностаев Александр </a:t>
            </a:r>
            <a:r>
              <a:rPr lang="ru-RU" sz="2400" i="1" dirty="0" err="1"/>
              <a:t>Октавьевич</a:t>
            </a:r>
            <a:r>
              <a:rPr lang="ru-RU" sz="2400" i="1" dirty="0"/>
              <a:t>, </a:t>
            </a:r>
            <a:br>
              <a:rPr lang="ru-RU" sz="2400" i="1" dirty="0"/>
            </a:br>
            <a:r>
              <a:rPr lang="ru-RU" sz="2400" i="1" dirty="0"/>
              <a:t>заместитель директора КИМЦ</a:t>
            </a:r>
          </a:p>
          <a:p>
            <a:endParaRPr lang="ru-RU" dirty="0"/>
          </a:p>
          <a:p>
            <a:r>
              <a:rPr lang="ru-RU" dirty="0"/>
              <a:t>12 ноября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9BC44-EC69-4D13-93FE-FF0F35393AA1}"/>
              </a:ext>
            </a:extLst>
          </p:cNvPr>
          <p:cNvSpPr txBox="1"/>
          <p:nvPr/>
        </p:nvSpPr>
        <p:spPr>
          <a:xfrm>
            <a:off x="3118993" y="531974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i="1" dirty="0">
                <a:solidFill>
                  <a:schemeClr val="tx2"/>
                </a:solidFill>
              </a:rPr>
              <a:t>Из образа Будущего – к пониманию Настоящего </a:t>
            </a:r>
            <a:br>
              <a:rPr lang="ru" sz="2400" b="1" i="1" dirty="0">
                <a:solidFill>
                  <a:schemeClr val="tx2"/>
                </a:solidFill>
              </a:rPr>
            </a:br>
            <a:r>
              <a:rPr lang="ru-RU" sz="2400" b="1" i="1" dirty="0">
                <a:solidFill>
                  <a:schemeClr val="tx2"/>
                </a:solidFill>
              </a:rPr>
              <a:t>для нового шага развития!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46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914400"/>
            <a:ext cx="11448288" cy="5742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Формирующиеся требования КСКО 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2600" b="1" dirty="0"/>
              <a:t>Основные общеобразовательные программы</a:t>
            </a:r>
            <a:r>
              <a:rPr lang="ru-RU" sz="2600" dirty="0"/>
              <a:t> должны быть направлены </a:t>
            </a:r>
            <a:br>
              <a:rPr lang="ru-RU" sz="2600" dirty="0"/>
            </a:br>
            <a:r>
              <a:rPr lang="ru-RU" sz="2600" dirty="0"/>
              <a:t>на </a:t>
            </a:r>
            <a:r>
              <a:rPr lang="ru-RU" sz="2600" u="sng" dirty="0"/>
              <a:t>развитие личности каждого </a:t>
            </a:r>
            <a:r>
              <a:rPr lang="ru-RU" sz="2600" dirty="0"/>
              <a:t>обучающегося и приобретение им в процессе освоения знаний, умений, навыков жизненного опыта, а также </a:t>
            </a:r>
            <a:br>
              <a:rPr lang="ru-RU" sz="2600" dirty="0"/>
            </a:br>
            <a:r>
              <a:rPr lang="ru-RU" sz="2600" dirty="0"/>
              <a:t>на </a:t>
            </a:r>
            <a:r>
              <a:rPr lang="ru-RU" sz="2600" u="sng" dirty="0"/>
              <a:t>формирование компетенций</a:t>
            </a:r>
            <a:r>
              <a:rPr lang="ru-RU" sz="2600" dirty="0"/>
              <a:t>, необходимых </a:t>
            </a:r>
            <a:r>
              <a:rPr lang="ru-RU" sz="2600" u="sng" dirty="0"/>
              <a:t>для жизни </a:t>
            </a:r>
            <a:r>
              <a:rPr lang="ru-RU" sz="2600" dirty="0"/>
              <a:t>в обществе, осознанного выбора профессии и получения профессионального образования </a:t>
            </a:r>
            <a:br>
              <a:rPr lang="ru-RU" sz="2600" dirty="0"/>
            </a:br>
            <a:r>
              <a:rPr lang="ru-RU" sz="2600" dirty="0"/>
              <a:t>в соответствии с собственными потребностями и актуальными направлениями социально-экономического развития города Красноярска.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2600" b="1" dirty="0"/>
              <a:t>Программы дополнительного образования</a:t>
            </a:r>
            <a:r>
              <a:rPr lang="ru-RU" sz="2600" dirty="0"/>
              <a:t>, в определённой мере, </a:t>
            </a:r>
            <a:r>
              <a:rPr lang="ru-RU" sz="2600" u="sng" dirty="0"/>
              <a:t>способствуют</a:t>
            </a:r>
            <a:r>
              <a:rPr lang="ru-RU" sz="2600" dirty="0"/>
              <a:t> формированию личностных качеств и умений, </a:t>
            </a:r>
            <a:r>
              <a:rPr lang="ru-RU" sz="2600" u="sng" dirty="0"/>
              <a:t>приоритетно выделенных </a:t>
            </a:r>
            <a:r>
              <a:rPr lang="ru-RU" sz="2600" dirty="0"/>
              <a:t>общеобразовательными организациями как </a:t>
            </a:r>
            <a:r>
              <a:rPr lang="ru-RU" sz="2600" u="sng" dirty="0"/>
              <a:t>образовательных результатов</a:t>
            </a:r>
            <a:r>
              <a:rPr lang="ru-RU" sz="2600" dirty="0"/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2600" b="1" dirty="0"/>
              <a:t>Уровень профессионального развития</a:t>
            </a:r>
            <a:r>
              <a:rPr lang="ru-RU" sz="2600" dirty="0"/>
              <a:t>: </a:t>
            </a:r>
            <a:r>
              <a:rPr lang="ru-RU" sz="2600" b="1" dirty="0"/>
              <a:t>не менее 50% </a:t>
            </a:r>
            <a:r>
              <a:rPr lang="ru-RU" sz="2600" dirty="0"/>
              <a:t>педагогических кадров имеет </a:t>
            </a:r>
            <a:r>
              <a:rPr lang="ru-RU" sz="2600" u="sng" dirty="0"/>
              <a:t>первую или высшую </a:t>
            </a:r>
            <a:r>
              <a:rPr lang="ru-RU" sz="2600" dirty="0"/>
              <a:t>квалификационную категорию.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sz="2600" b="1" dirty="0"/>
              <a:t>Проектное управление </a:t>
            </a:r>
            <a:r>
              <a:rPr lang="ru-RU" sz="2600" u="sng" dirty="0"/>
              <a:t>с целевой направленностью </a:t>
            </a:r>
            <a:br>
              <a:rPr lang="ru-RU" sz="2600" u="sng" dirty="0"/>
            </a:br>
            <a:r>
              <a:rPr lang="ru-RU" sz="2600" dirty="0"/>
              <a:t>на выделенные образовательные результаты, </a:t>
            </a:r>
            <a:br>
              <a:rPr lang="ru-RU" sz="2600" dirty="0"/>
            </a:br>
            <a:r>
              <a:rPr lang="ru-RU" sz="2600" dirty="0"/>
              <a:t>на улучшение условий образовательной деятельности.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23C7AD6-7DC7-4145-AA7B-4B1A4C44F679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6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69" r="10171" b="7532"/>
          <a:stretch/>
        </p:blipFill>
        <p:spPr>
          <a:xfrm>
            <a:off x="377952" y="950976"/>
            <a:ext cx="11448288" cy="5705856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CD1A2EE-61D3-4108-BCA7-05CE5FC80E59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47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7952" y="914400"/>
            <a:ext cx="3253154" cy="1194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Размещение информации на сайте КИМЦ </a:t>
            </a:r>
            <a:r>
              <a:rPr lang="en-US" sz="2000" dirty="0">
                <a:hlinkClick r:id="rId2"/>
              </a:rPr>
              <a:t>https://kimc.ms/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16224" y="914400"/>
            <a:ext cx="6493722" cy="5820628"/>
            <a:chOff x="3316224" y="914400"/>
            <a:chExt cx="6493722" cy="582062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21900" t="48356" r="22600" b="4711"/>
            <a:stretch/>
          </p:blipFill>
          <p:spPr>
            <a:xfrm>
              <a:off x="3316224" y="3646122"/>
              <a:ext cx="6493722" cy="3088906"/>
            </a:xfrm>
            <a:prstGeom prst="rect">
              <a:avLst/>
            </a:prstGeom>
          </p:spPr>
        </p:pic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/>
            <a:srcRect l="29240" t="9149" r="29707" b="52713"/>
            <a:stretch/>
          </p:blipFill>
          <p:spPr>
            <a:xfrm>
              <a:off x="3316224" y="914400"/>
              <a:ext cx="6493722" cy="2682241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8259611" y="3771324"/>
              <a:ext cx="1453661" cy="1301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C5295D3-135A-4EEB-B468-6EADFF5C7B7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50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77953" y="914399"/>
            <a:ext cx="11448287" cy="5291329"/>
            <a:chOff x="377953" y="914399"/>
            <a:chExt cx="11448287" cy="52913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59904" t="63419" r="31731" b="21880"/>
            <a:stretch/>
          </p:blipFill>
          <p:spPr>
            <a:xfrm>
              <a:off x="377953" y="914400"/>
              <a:ext cx="3767328" cy="448259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1728" t="10845" r="34985" b="39579"/>
            <a:stretch/>
          </p:blipFill>
          <p:spPr>
            <a:xfrm>
              <a:off x="4148761" y="914399"/>
              <a:ext cx="7677479" cy="5291329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427190" y="2382129"/>
              <a:ext cx="3669323" cy="52753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46734A5-557B-474F-95F2-0473CD503891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6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3693F4-E036-4937-BC85-D906DCCAF1A8}"/>
              </a:ext>
            </a:extLst>
          </p:cNvPr>
          <p:cNvGrpSpPr/>
          <p:nvPr/>
        </p:nvGrpSpPr>
        <p:grpSpPr>
          <a:xfrm>
            <a:off x="377953" y="914399"/>
            <a:ext cx="11339847" cy="5578475"/>
            <a:chOff x="377953" y="914399"/>
            <a:chExt cx="11339847" cy="55784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59904" t="63419" r="31731" b="21880"/>
            <a:stretch/>
          </p:blipFill>
          <p:spPr>
            <a:xfrm>
              <a:off x="377953" y="914400"/>
              <a:ext cx="3767328" cy="4482596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427190" y="2760081"/>
              <a:ext cx="3669323" cy="52753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34CC5B1-117E-4FA6-BFC9-1E158883E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44" t="16337" r="30401" b="9702"/>
            <a:stretch/>
          </p:blipFill>
          <p:spPr>
            <a:xfrm>
              <a:off x="4096513" y="914399"/>
              <a:ext cx="7621287" cy="5578475"/>
            </a:xfrm>
            <a:prstGeom prst="rect">
              <a:avLst/>
            </a:prstGeom>
          </p:spPr>
        </p:pic>
      </p:grp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B5C5DF7-0923-4502-B304-47849C99EF5D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595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2743</Words>
  <Application>Microsoft Office PowerPoint</Application>
  <PresentationFormat>Широкоэкранный</PresentationFormat>
  <Paragraphs>221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Roboto</vt:lpstr>
      <vt:lpstr>Symbol</vt:lpstr>
      <vt:lpstr>Wingdings</vt:lpstr>
      <vt:lpstr>Тема Office</vt:lpstr>
      <vt:lpstr>Семинар "Задачи развития МСО на 2020-2021 учебный год"  для заместителей директоров образовательных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 «Красноярский стандарт качества образования для директоров, назначенных в период 2017-2020 гг. (17.09.2020)</vt:lpstr>
      <vt:lpstr>Семинар «Красноярский стандарт качества образования для директоров, назначенных в период 2017-2020 гг. (17.09.2020)</vt:lpstr>
      <vt:lpstr>Презентация PowerPoint</vt:lpstr>
      <vt:lpstr>Презентация PowerPoint</vt:lpstr>
      <vt:lpstr>Презентация PowerPoint</vt:lpstr>
      <vt:lpstr>Презентация PowerPoint</vt:lpstr>
      <vt:lpstr>«Ядро» образовательных результатов Красноярского стандарта качества образования</vt:lpstr>
      <vt:lpstr>Презентация PowerPoint</vt:lpstr>
      <vt:lpstr>Направление 1. Достижение образовательных результатов</vt:lpstr>
      <vt:lpstr>Направление 1. Достижение образовательных результатов</vt:lpstr>
      <vt:lpstr>Направление 1. Достижение образовательных результатов</vt:lpstr>
      <vt:lpstr>Направление 1. Достижение образовательных результатов</vt:lpstr>
      <vt:lpstr>Направление 1. Достижение образовательных результатов</vt:lpstr>
      <vt:lpstr>Направление 1. Достижение образовательных результатов</vt:lpstr>
      <vt:lpstr>Направление 2. Кадровое обеспечение достижения образовательных результатов</vt:lpstr>
      <vt:lpstr>Направление 2. Кадровое обеспечение достижения образовательных результатов</vt:lpstr>
      <vt:lpstr>Направление 3. Инфраструктурное обеспечение достижения результатов</vt:lpstr>
      <vt:lpstr>Направление 4. Образовательное партнёрство</vt:lpstr>
      <vt:lpstr>Семинар «Красноярский стандарт качества образования для директоров, назначенных в период 2017-2020 гг. (17.09.2020)</vt:lpstr>
      <vt:lpstr>Семинар «Красноярский стандарт качества образования для директоров, назначенных в период 2017-2020 гг. (17.09.2020)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 "Задачи развития МСО на 2020-2021 учебный год"  для заместителей директоров образовательных организаций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"Задачи развития МСО на 2020-2021 учебный год"  для заместителей директоров образовательных организаций</dc:title>
  <dc:creator>Горностаев</dc:creator>
  <cp:lastModifiedBy>Горностаев</cp:lastModifiedBy>
  <cp:revision>51</cp:revision>
  <dcterms:created xsi:type="dcterms:W3CDTF">2020-11-11T02:59:28Z</dcterms:created>
  <dcterms:modified xsi:type="dcterms:W3CDTF">2020-11-12T07:10:34Z</dcterms:modified>
</cp:coreProperties>
</file>