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5" r:id="rId5"/>
    <p:sldId id="259" r:id="rId6"/>
    <p:sldId id="266" r:id="rId7"/>
    <p:sldId id="260" r:id="rId8"/>
    <p:sldId id="261" r:id="rId9"/>
    <p:sldId id="267" r:id="rId10"/>
    <p:sldId id="262" r:id="rId11"/>
    <p:sldId id="263" r:id="rId12"/>
    <p:sldId id="264" r:id="rId13"/>
    <p:sldId id="269" r:id="rId14"/>
    <p:sldId id="268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7E1ECF-3064-48F1-9A1B-ED25E1B448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7C28A1A-C4E1-49E9-80B1-19E718E133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0CDF993-E272-4A0A-BD3B-96ADE647B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F11DD-21AB-4850-A0FF-8701F62CA6F0}" type="datetimeFigureOut">
              <a:rPr lang="ru-RU" smtClean="0"/>
              <a:t>13.08.2019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F78068-6634-433E-B605-C607C063A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DB94362-27F3-4AEB-8963-D04DFA6EA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99416-D072-4CB5-9D02-C7190F6A78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1390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D7E5AB-A638-4652-909C-898CEDD12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83E887E-FA87-43C9-981A-DDB1232B2B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BBDEC50-D90F-4A7B-B266-4DABEEDB8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F11DD-21AB-4850-A0FF-8701F62CA6F0}" type="datetimeFigureOut">
              <a:rPr lang="ru-RU" smtClean="0"/>
              <a:t>13.08.2019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C987934-ABF7-4674-A136-E6DB8DBD7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AA7B177-7428-4366-8DC5-76146A7F5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99416-D072-4CB5-9D02-C7190F6A78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0691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7D6995F-AE29-4533-8DD0-BA4EA9AC90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CF32DFD-439D-4763-82DC-AF62D2DE67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E3EA26A-D6FC-4887-81F6-BBA6D7D10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F11DD-21AB-4850-A0FF-8701F62CA6F0}" type="datetimeFigureOut">
              <a:rPr lang="ru-RU" smtClean="0"/>
              <a:t>13.08.2019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F6484BE-6AD3-49FF-B654-AC45D1D83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6FE654F-123C-4F1D-8FBB-3B10B4EED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99416-D072-4CB5-9D02-C7190F6A78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9406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282333-4E7F-4270-860E-D5EE8D3BE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B886356-F58E-4E28-B5C6-828209340D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86B3C0F-7EA5-464F-9E11-1F4C4B606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F11DD-21AB-4850-A0FF-8701F62CA6F0}" type="datetimeFigureOut">
              <a:rPr lang="ru-RU" smtClean="0"/>
              <a:t>13.08.2019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84EEF8C-9DB2-45FC-85EB-255DB2CCB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3EE7C9-D34A-4E57-9BAA-08202DC44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99416-D072-4CB5-9D02-C7190F6A78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8656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2FD4B7-60A5-4E58-848D-0637ED7AD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A8B9EEA-C729-4D12-A316-2837A8D427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4F0337B-DB83-453A-B2D3-34CBCCCC8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F11DD-21AB-4850-A0FF-8701F62CA6F0}" type="datetimeFigureOut">
              <a:rPr lang="ru-RU" smtClean="0"/>
              <a:t>13.08.2019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1DDFEF-9152-4540-8362-9FFF80057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8A3613E-221E-4430-9F35-1C5283C6B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99416-D072-4CB5-9D02-C7190F6A78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19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36A0C7-095E-4A8F-B2BE-DD7B256F7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1B6F224-94CE-4785-8D27-A14A144A26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E3FCD89-779B-4879-9FDB-01A73F2B12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525003E-5C56-4194-A5AB-9154A2447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F11DD-21AB-4850-A0FF-8701F62CA6F0}" type="datetimeFigureOut">
              <a:rPr lang="ru-RU" smtClean="0"/>
              <a:t>13.08.2019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1B3DEA5-2EF2-4FD1-B210-C4525D8CC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B5B08A8-05EA-4557-90CA-E27F87EC7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99416-D072-4CB5-9D02-C7190F6A78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6052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7CC41F-9100-4701-9340-39299499E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8F61D46-3F79-4E2B-AB39-E627DF6FF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FB09285-1509-4AE0-B109-0B9F06891E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F70D2E8-2D65-4965-A97A-8AFCD5CD18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5F32518-00BB-466D-8C8A-61948195B6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224C4FD-50DD-420D-BF1B-837168EFE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F11DD-21AB-4850-A0FF-8701F62CA6F0}" type="datetimeFigureOut">
              <a:rPr lang="ru-RU" smtClean="0"/>
              <a:t>13.08.2019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87837B6-5471-4117-98FA-EF8A68296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A35141D-F420-4E37-AE09-654952B4F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99416-D072-4CB5-9D02-C7190F6A78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9996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E081CB-8F5F-477A-A342-FF21D7A95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B43EFBD-E2A7-4F68-901D-521A1A4B6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F11DD-21AB-4850-A0FF-8701F62CA6F0}" type="datetimeFigureOut">
              <a:rPr lang="ru-RU" smtClean="0"/>
              <a:t>13.08.2019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0CA1901-3E24-4729-BA12-0FCB90D9E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279A435-6C01-4B2F-86F8-CD29D7B0B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99416-D072-4CB5-9D02-C7190F6A78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2227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24D9439-95C8-4633-8105-249777F9D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F11DD-21AB-4850-A0FF-8701F62CA6F0}" type="datetimeFigureOut">
              <a:rPr lang="ru-RU" smtClean="0"/>
              <a:t>13.08.2019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1DF2541-1F40-412B-BDD2-BBB0D2BDA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C1C40CC-D1E8-4F17-BC19-E3E87E763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99416-D072-4CB5-9D02-C7190F6A78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0463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69D9A2-5896-4264-8814-D6247CE09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3598296-2B64-4B18-89D9-768756828C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30AAB53-4584-4358-B63F-F837CC9D4A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6038C07-78A1-41E9-B70A-386A430BCB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F11DD-21AB-4850-A0FF-8701F62CA6F0}" type="datetimeFigureOut">
              <a:rPr lang="ru-RU" smtClean="0"/>
              <a:t>13.08.2019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1FB42CC-2096-4D26-AC5B-A6C376F5C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8DD067D-836E-4DDC-B956-357774F9E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99416-D072-4CB5-9D02-C7190F6A78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3832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9E8602-628D-43F9-AC43-DC2BE9195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461CE14-8C43-4A9A-898C-4C1EF0EE41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E66F35C-CA3E-4B02-A8CB-D9FE9A8F7E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D7E296E-B831-466A-860C-45522526D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F11DD-21AB-4850-A0FF-8701F62CA6F0}" type="datetimeFigureOut">
              <a:rPr lang="ru-RU" smtClean="0"/>
              <a:t>13.08.2019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1075DBC-3E0B-49E4-A92A-15BDC6AA3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ACD95D3-33EF-4A40-9940-DBD534144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99416-D072-4CB5-9D02-C7190F6A78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597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80FC76-79A3-413C-B7C8-BBE12A0B5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DB3DAA2-274F-4966-B817-62482FE24B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BE1BE43-D077-4E46-BBA6-20E7BA0AD0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FF11DD-21AB-4850-A0FF-8701F62CA6F0}" type="datetimeFigureOut">
              <a:rPr lang="ru-RU" smtClean="0"/>
              <a:t>13.08.2019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97EA839-E6DA-4B1E-A741-E4810F4E77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6934227-E9D3-4BAD-B614-5DBB4340E8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499416-D072-4CB5-9D02-C7190F6A78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7456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544C4C-C70E-49DF-92DF-502850B520E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Формирование читательской грамотности как возможная методическая тема на учебный год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6F1769E-EBDA-49DE-B00E-7E0DF93F677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Городское методическое объединение учителей биологии</a:t>
            </a:r>
          </a:p>
          <a:p>
            <a:r>
              <a:rPr lang="ru-RU" dirty="0"/>
              <a:t>26.08.2019</a:t>
            </a:r>
          </a:p>
        </p:txBody>
      </p:sp>
    </p:spTree>
    <p:extLst>
      <p:ext uri="{BB962C8B-B14F-4D97-AF65-F5344CB8AC3E}">
        <p14:creationId xmlns:p14="http://schemas.microsoft.com/office/powerpoint/2010/main" val="30727587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EC4CDA-DFA3-4A68-99F7-7F35E2C05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Работа со схемами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0112F365-A08C-4C38-A346-187A7992FF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161183" y="1257531"/>
            <a:ext cx="3843130" cy="5449939"/>
          </a:xfrm>
        </p:spPr>
      </p:pic>
    </p:spTree>
    <p:extLst>
      <p:ext uri="{BB962C8B-B14F-4D97-AF65-F5344CB8AC3E}">
        <p14:creationId xmlns:p14="http://schemas.microsoft.com/office/powerpoint/2010/main" val="13098977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4AB68D-F5B1-4536-9D34-337AB8D7C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Создание итогового текста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7C9C2CBF-33B6-4B00-AC3F-37FEBD879E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055165" y="1618182"/>
            <a:ext cx="4412974" cy="5153092"/>
          </a:xfrm>
        </p:spPr>
      </p:pic>
    </p:spTree>
    <p:extLst>
      <p:ext uri="{BB962C8B-B14F-4D97-AF65-F5344CB8AC3E}">
        <p14:creationId xmlns:p14="http://schemas.microsoft.com/office/powerpoint/2010/main" val="12764197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DC158F-AC18-43A6-968B-FB2EE4F327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Работа с точками зрения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6995D3EC-1C35-441A-97D5-080E1297D7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075892" y="1181498"/>
            <a:ext cx="7743968" cy="4976255"/>
          </a:xfrm>
        </p:spPr>
      </p:pic>
    </p:spTree>
    <p:extLst>
      <p:ext uri="{BB962C8B-B14F-4D97-AF65-F5344CB8AC3E}">
        <p14:creationId xmlns:p14="http://schemas.microsoft.com/office/powerpoint/2010/main" val="32659395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2E7168A-E10C-4712-A74B-F270BB45D0AF}"/>
              </a:ext>
            </a:extLst>
          </p:cNvPr>
          <p:cNvSpPr txBox="1"/>
          <p:nvPr/>
        </p:nvSpPr>
        <p:spPr>
          <a:xfrm>
            <a:off x="901148" y="2459504"/>
            <a:ext cx="103897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/>
              <a:t>Краткий анализ рабочей тетради к учебнику «Биология. Общие закономерности 9 класс. Сонин»</a:t>
            </a:r>
          </a:p>
        </p:txBody>
      </p:sp>
    </p:spTree>
    <p:extLst>
      <p:ext uri="{BB962C8B-B14F-4D97-AF65-F5344CB8AC3E}">
        <p14:creationId xmlns:p14="http://schemas.microsoft.com/office/powerpoint/2010/main" val="22868167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299380-20CD-4436-84BB-A585A12EB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Работа с таблицами (23)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7BC905DB-6D4E-4F22-8A22-A81EBAD6B9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439" y="1825625"/>
            <a:ext cx="4359122" cy="4351338"/>
          </a:xfrm>
        </p:spPr>
      </p:pic>
    </p:spTree>
    <p:extLst>
      <p:ext uri="{BB962C8B-B14F-4D97-AF65-F5344CB8AC3E}">
        <p14:creationId xmlns:p14="http://schemas.microsoft.com/office/powerpoint/2010/main" val="6080236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8E4A1A-161B-42FF-ABFE-2E8FB3B0C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Работа с диаграммами (0)</a:t>
            </a:r>
          </a:p>
        </p:txBody>
      </p:sp>
      <p:pic>
        <p:nvPicPr>
          <p:cNvPr id="1026" name="Picture 2" descr="ÐÐ°ÑÑÐ¸Ð½ÐºÐ¸ Ð¿Ð¾ Ð·Ð°Ð¿ÑÐ¾ÑÑ Ð³ÑÑÑÑÐ½ÑÐ¹ ÐºÐ¾Ñ">
            <a:extLst>
              <a:ext uri="{FF2B5EF4-FFF2-40B4-BE49-F238E27FC236}">
                <a16:creationId xmlns:a16="http://schemas.microsoft.com/office/drawing/2014/main" id="{DF3B685F-CF5E-45F4-A6ED-3DA5794CF65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212" y="2001078"/>
            <a:ext cx="5994256" cy="3988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66020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28C2D9-B287-4A0D-956A-0F7B6F749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Работа с рисунками (7) и микрофотографиями (0)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4ECA5457-AF1A-444E-A06F-4FF5641C63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72157" y="1690688"/>
            <a:ext cx="7274208" cy="4769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1036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F3D58A-4545-4FF6-9932-AFD1C3686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Самооценка и </a:t>
            </a:r>
            <a:r>
              <a:rPr lang="ru-RU" dirty="0" err="1"/>
              <a:t>взаимооценка</a:t>
            </a:r>
            <a:r>
              <a:rPr lang="ru-RU" dirty="0"/>
              <a:t> (0)</a:t>
            </a:r>
          </a:p>
        </p:txBody>
      </p:sp>
      <p:pic>
        <p:nvPicPr>
          <p:cNvPr id="2050" name="Picture 2" descr="ÐÐ°ÑÑÐ¸Ð½ÐºÐ¸ Ð¿Ð¾ Ð·Ð°Ð¿ÑÐ¾ÑÑ Ð³ÑÑÑÑÐ½ÑÐ¹ ÐºÐ¾Ñ">
            <a:extLst>
              <a:ext uri="{FF2B5EF4-FFF2-40B4-BE49-F238E27FC236}">
                <a16:creationId xmlns:a16="http://schemas.microsoft.com/office/drawing/2014/main" id="{607A51C5-AC4A-4C4E-A86F-462381CC03C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562894"/>
            <a:ext cx="4863547" cy="4863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19567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5FDA28-D56F-4623-8CF8-1FC4C47C1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Работа со схемами (7)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40DE4095-55A8-499B-83EF-3368A4069B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59665" y="2319130"/>
            <a:ext cx="8668578" cy="3525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3631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C0D9B6-D9E2-4907-BF78-BE619EB4A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Создание итогового текста (0)</a:t>
            </a:r>
          </a:p>
        </p:txBody>
      </p:sp>
      <p:pic>
        <p:nvPicPr>
          <p:cNvPr id="3074" name="Picture 2" descr="ÐÐ°ÑÑÐ¸Ð½ÐºÐ¸ Ð¿Ð¾ Ð·Ð°Ð¿ÑÐ¾ÑÑ Ð³ÑÑÑÑÐ½ÑÐ¹ ÐºÐ¾Ñ">
            <a:extLst>
              <a:ext uri="{FF2B5EF4-FFF2-40B4-BE49-F238E27FC236}">
                <a16:creationId xmlns:a16="http://schemas.microsoft.com/office/drawing/2014/main" id="{224AC810-17B3-4065-926D-916B7A11ABE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6383" y="1761677"/>
            <a:ext cx="4359965" cy="4359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0878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B540CD0-2FC4-46BA-B956-CE22944DBFB0}"/>
              </a:ext>
            </a:extLst>
          </p:cNvPr>
          <p:cNvSpPr txBox="1"/>
          <p:nvPr/>
        </p:nvSpPr>
        <p:spPr>
          <a:xfrm>
            <a:off x="861391" y="596348"/>
            <a:ext cx="1050897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4000" dirty="0"/>
              <a:t>Читательская грамотность - </a:t>
            </a:r>
            <a:r>
              <a:rPr lang="ru-RU" altLang="ru-RU" sz="4000" b="1" dirty="0"/>
              <a:t>способность человека понимать и использовать письменные тексты, размышлять о них и </a:t>
            </a:r>
            <a:r>
              <a:rPr lang="ru-RU" altLang="ru-RU" sz="4000" b="1" i="1" dirty="0"/>
              <a:t>заниматься чтением</a:t>
            </a:r>
            <a:r>
              <a:rPr lang="ru-RU" altLang="ru-RU" sz="4000" b="1" dirty="0"/>
              <a:t> для того, чтобы достигать своих целей, расширять свои знания и возможности, участвовать в социальной жизни.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9861519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834E1E-73BF-46DE-9A9F-C169097A7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Работа с точками зрения (2)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824A3B71-90EE-419A-9257-CF4251676E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39365" y="2491409"/>
            <a:ext cx="10145086" cy="3154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5297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62490D8-B4D4-4559-ADE2-EB00DA0D4B4D}"/>
              </a:ext>
            </a:extLst>
          </p:cNvPr>
          <p:cNvSpPr txBox="1"/>
          <p:nvPr/>
        </p:nvSpPr>
        <p:spPr>
          <a:xfrm>
            <a:off x="848139" y="424070"/>
            <a:ext cx="10575235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Выводы:</a:t>
            </a:r>
          </a:p>
          <a:p>
            <a:pPr marL="342900" indent="-342900">
              <a:buAutoNum type="arabicPeriod"/>
            </a:pPr>
            <a:r>
              <a:rPr lang="ru-RU" sz="2800" dirty="0"/>
              <a:t>Наблюдается эпизодичная, несистемная работа с читательской грамотностью.</a:t>
            </a:r>
          </a:p>
          <a:p>
            <a:pPr marL="342900" indent="-342900">
              <a:buAutoNum type="arabicPeriod"/>
            </a:pPr>
            <a:r>
              <a:rPr lang="ru-RU" sz="2800" dirty="0"/>
              <a:t>Арсенал средств недостаточный, многие из них попросту не используются.</a:t>
            </a:r>
          </a:p>
          <a:p>
            <a:pPr marL="342900" indent="-342900">
              <a:buAutoNum type="arabicPeriod"/>
            </a:pPr>
            <a:r>
              <a:rPr lang="ru-RU" sz="2800" dirty="0"/>
              <a:t>Работа, в основном, ведется над 1-2 уровнями читательской грамотности.</a:t>
            </a:r>
          </a:p>
          <a:p>
            <a:pPr marL="342900" indent="-342900">
              <a:buAutoNum type="arabicPeriod"/>
            </a:pPr>
            <a:r>
              <a:rPr lang="ru-RU" sz="2800" dirty="0"/>
              <a:t>Никакой работы над достижением метапредметных результатов не ведется; предметное содержание существует само по себе.</a:t>
            </a:r>
          </a:p>
          <a:p>
            <a:pPr marL="342900" indent="-342900">
              <a:buAutoNum type="arabicPeriod"/>
            </a:pPr>
            <a:r>
              <a:rPr lang="ru-RU" sz="2800" dirty="0"/>
              <a:t>У учеников нет возможности НАУЧИТЬСЯ работе с таблицами, диаграммами, схемами, рисунками.</a:t>
            </a:r>
          </a:p>
          <a:p>
            <a:pPr marL="342900" indent="-342900">
              <a:buAutoNum type="arabicPeriod"/>
            </a:pPr>
            <a:r>
              <a:rPr lang="ru-RU" sz="2800" dirty="0"/>
              <a:t>Такого рода пособия использовать для формирования, развития и оценки такой компетенции как читательская грамотность нельзя.</a:t>
            </a:r>
          </a:p>
        </p:txBody>
      </p:sp>
    </p:spTree>
    <p:extLst>
      <p:ext uri="{BB962C8B-B14F-4D97-AF65-F5344CB8AC3E}">
        <p14:creationId xmlns:p14="http://schemas.microsoft.com/office/powerpoint/2010/main" val="12536398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42B3740-8619-4FD9-B732-B65A1CA195B6}"/>
              </a:ext>
            </a:extLst>
          </p:cNvPr>
          <p:cNvSpPr txBox="1"/>
          <p:nvPr/>
        </p:nvSpPr>
        <p:spPr>
          <a:xfrm>
            <a:off x="1338469" y="2151727"/>
            <a:ext cx="10972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Варианты действий:</a:t>
            </a:r>
          </a:p>
          <a:p>
            <a:pPr marL="342900" indent="-342900">
              <a:buAutoNum type="arabicPeriod"/>
            </a:pPr>
            <a:r>
              <a:rPr lang="ru-RU" sz="3200" dirty="0"/>
              <a:t>Разработка, апробация и внедрение формирующих и оценивающих заданий по читательской грамотности.</a:t>
            </a:r>
          </a:p>
          <a:p>
            <a:pPr marL="342900" indent="-342900">
              <a:buAutoNum type="arabicPeriod"/>
            </a:pPr>
            <a:r>
              <a:rPr lang="ru-RU" sz="3200" dirty="0"/>
              <a:t>Использование УМК, формирующих и оценивающих читательскую грамотность на системной основе.</a:t>
            </a:r>
          </a:p>
        </p:txBody>
      </p:sp>
    </p:spTree>
    <p:extLst>
      <p:ext uri="{BB962C8B-B14F-4D97-AF65-F5344CB8AC3E}">
        <p14:creationId xmlns:p14="http://schemas.microsoft.com/office/powerpoint/2010/main" val="33979036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395828D-322C-40A4-8891-48D967A9B407}"/>
              </a:ext>
            </a:extLst>
          </p:cNvPr>
          <p:cNvSpPr txBox="1"/>
          <p:nvPr/>
        </p:nvSpPr>
        <p:spPr>
          <a:xfrm>
            <a:off x="861391" y="2397948"/>
            <a:ext cx="1080052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Предложение:</a:t>
            </a:r>
          </a:p>
          <a:p>
            <a:r>
              <a:rPr lang="ru-RU" sz="3200" dirty="0"/>
              <a:t>- оценить используемые УМК с точки зрения формирования читательской грамотности; способствовать продвижению УМК, имеющих наилучшие показатели</a:t>
            </a:r>
          </a:p>
        </p:txBody>
      </p:sp>
    </p:spTree>
    <p:extLst>
      <p:ext uri="{BB962C8B-B14F-4D97-AF65-F5344CB8AC3E}">
        <p14:creationId xmlns:p14="http://schemas.microsoft.com/office/powerpoint/2010/main" val="11761241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3FB2152-71F2-4496-92F1-6CCE3B75EB38}"/>
              </a:ext>
            </a:extLst>
          </p:cNvPr>
          <p:cNvSpPr txBox="1"/>
          <p:nvPr/>
        </p:nvSpPr>
        <p:spPr>
          <a:xfrm>
            <a:off x="1524000" y="2557670"/>
            <a:ext cx="10946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А ведь еще есть и естественнонаучная грамотность…</a:t>
            </a:r>
          </a:p>
        </p:txBody>
      </p:sp>
    </p:spTree>
    <p:extLst>
      <p:ext uri="{BB962C8B-B14F-4D97-AF65-F5344CB8AC3E}">
        <p14:creationId xmlns:p14="http://schemas.microsoft.com/office/powerpoint/2010/main" val="18138758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E5A949-EE08-4730-BE01-9309F1D7B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Работа с таблицами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077DC520-67A4-4D87-9319-363C9E9A84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4417" y="1402586"/>
            <a:ext cx="6904383" cy="4774378"/>
          </a:xfrm>
        </p:spPr>
      </p:pic>
    </p:spTree>
    <p:extLst>
      <p:ext uri="{BB962C8B-B14F-4D97-AF65-F5344CB8AC3E}">
        <p14:creationId xmlns:p14="http://schemas.microsoft.com/office/powerpoint/2010/main" val="13874444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D99169-210F-4667-A6D7-89CE06D37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Работа с таблицами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74D1812D-F6C1-43A2-B676-913D9D86BF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676642" y="1690688"/>
            <a:ext cx="6497838" cy="4390866"/>
          </a:xfrm>
        </p:spPr>
      </p:pic>
    </p:spTree>
    <p:extLst>
      <p:ext uri="{BB962C8B-B14F-4D97-AF65-F5344CB8AC3E}">
        <p14:creationId xmlns:p14="http://schemas.microsoft.com/office/powerpoint/2010/main" val="17942505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DD0CD7-5D5B-4A67-9EA5-33C3789E7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7814"/>
          </a:xfrm>
        </p:spPr>
        <p:txBody>
          <a:bodyPr/>
          <a:lstStyle/>
          <a:p>
            <a:pPr algn="ctr"/>
            <a:r>
              <a:rPr lang="ru-RU" dirty="0"/>
              <a:t>Работа с диаграммами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A5E8D63D-A0D7-47D0-B0C4-CE29A07249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0011">
            <a:off x="3055738" y="1179206"/>
            <a:ext cx="5422913" cy="4982500"/>
          </a:xfrm>
        </p:spPr>
      </p:pic>
    </p:spTree>
    <p:extLst>
      <p:ext uri="{BB962C8B-B14F-4D97-AF65-F5344CB8AC3E}">
        <p14:creationId xmlns:p14="http://schemas.microsoft.com/office/powerpoint/2010/main" val="31982228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BDE033-4141-48B7-8811-EF68964AA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Работа с диаграммами</a:t>
            </a:r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BEE3C576-83AF-4AED-A5B4-C56BC98E3D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424082" y="2093843"/>
            <a:ext cx="9913526" cy="2725839"/>
          </a:xfrm>
        </p:spPr>
      </p:pic>
    </p:spTree>
    <p:extLst>
      <p:ext uri="{BB962C8B-B14F-4D97-AF65-F5344CB8AC3E}">
        <p14:creationId xmlns:p14="http://schemas.microsoft.com/office/powerpoint/2010/main" val="38668616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A89989-BBB0-4D29-A799-DE10167D2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Работа с рисунками и микрофотографиями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819DCFFB-47B2-484F-8CAF-A3D98F453B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617" y="1246238"/>
            <a:ext cx="4611757" cy="5447497"/>
          </a:xfrm>
        </p:spPr>
      </p:pic>
    </p:spTree>
    <p:extLst>
      <p:ext uri="{BB962C8B-B14F-4D97-AF65-F5344CB8AC3E}">
        <p14:creationId xmlns:p14="http://schemas.microsoft.com/office/powerpoint/2010/main" val="38524697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7F193C-2FDB-435D-BC75-A597F200B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Самооценка и </a:t>
            </a:r>
            <a:r>
              <a:rPr lang="ru-RU" dirty="0" err="1"/>
              <a:t>взаимооценка</a:t>
            </a:r>
            <a:r>
              <a:rPr lang="ru-RU" dirty="0"/>
              <a:t> текстов</a:t>
            </a:r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DFFA94EE-EEEE-4A7C-8B0E-B99B9ED6BC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829969" y="1497495"/>
            <a:ext cx="6516123" cy="4995379"/>
          </a:xfrm>
        </p:spPr>
      </p:pic>
    </p:spTree>
    <p:extLst>
      <p:ext uri="{BB962C8B-B14F-4D97-AF65-F5344CB8AC3E}">
        <p14:creationId xmlns:p14="http://schemas.microsoft.com/office/powerpoint/2010/main" val="5848824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9AFF59-1013-4066-BB8D-E47EF0992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Самооценка и </a:t>
            </a:r>
            <a:r>
              <a:rPr lang="ru-RU" dirty="0" err="1"/>
              <a:t>взаимооценка</a:t>
            </a:r>
            <a:r>
              <a:rPr lang="ru-RU" dirty="0"/>
              <a:t> текстов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6C083C68-223D-4ABF-80F3-9AFBC6F62B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575" y="1266282"/>
            <a:ext cx="4963666" cy="5226593"/>
          </a:xfrm>
        </p:spPr>
      </p:pic>
    </p:spTree>
    <p:extLst>
      <p:ext uri="{BB962C8B-B14F-4D97-AF65-F5344CB8AC3E}">
        <p14:creationId xmlns:p14="http://schemas.microsoft.com/office/powerpoint/2010/main" val="73828657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289</Words>
  <Application>Microsoft Office PowerPoint</Application>
  <PresentationFormat>Широкоэкранный</PresentationFormat>
  <Paragraphs>35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Тема Office</vt:lpstr>
      <vt:lpstr>Формирование читательской грамотности как возможная методическая тема на учебный год</vt:lpstr>
      <vt:lpstr>Презентация PowerPoint</vt:lpstr>
      <vt:lpstr>Работа с таблицами</vt:lpstr>
      <vt:lpstr>Работа с таблицами</vt:lpstr>
      <vt:lpstr>Работа с диаграммами</vt:lpstr>
      <vt:lpstr>Работа с диаграммами</vt:lpstr>
      <vt:lpstr>Работа с рисунками и микрофотографиями</vt:lpstr>
      <vt:lpstr>Самооценка и взаимооценка текстов</vt:lpstr>
      <vt:lpstr>Самооценка и взаимооценка текстов</vt:lpstr>
      <vt:lpstr>Работа со схемами</vt:lpstr>
      <vt:lpstr>Создание итогового текста</vt:lpstr>
      <vt:lpstr>Работа с точками зрения</vt:lpstr>
      <vt:lpstr>Презентация PowerPoint</vt:lpstr>
      <vt:lpstr>Работа с таблицами (23)</vt:lpstr>
      <vt:lpstr>Работа с диаграммами (0)</vt:lpstr>
      <vt:lpstr>Работа с рисунками (7) и микрофотографиями (0)</vt:lpstr>
      <vt:lpstr>Самооценка и взаимооценка (0)</vt:lpstr>
      <vt:lpstr>Работа со схемами (7)</vt:lpstr>
      <vt:lpstr>Создание итогового текста (0)</vt:lpstr>
      <vt:lpstr>Работа с точками зрения (2)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читательской грамотности как возможная методическая тема на учебный год</dc:title>
  <dc:creator>1</dc:creator>
  <cp:lastModifiedBy>1</cp:lastModifiedBy>
  <cp:revision>21</cp:revision>
  <dcterms:created xsi:type="dcterms:W3CDTF">2019-08-12T07:03:20Z</dcterms:created>
  <dcterms:modified xsi:type="dcterms:W3CDTF">2019-08-13T10:48:40Z</dcterms:modified>
</cp:coreProperties>
</file>