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4" r:id="rId1"/>
  </p:sldMasterIdLst>
  <p:notesMasterIdLst>
    <p:notesMasterId r:id="rId41"/>
  </p:notesMasterIdLst>
  <p:sldIdLst>
    <p:sldId id="285" r:id="rId2"/>
    <p:sldId id="282" r:id="rId3"/>
    <p:sldId id="292" r:id="rId4"/>
    <p:sldId id="288" r:id="rId5"/>
    <p:sldId id="346" r:id="rId6"/>
    <p:sldId id="295" r:id="rId7"/>
    <p:sldId id="287" r:id="rId8"/>
    <p:sldId id="289" r:id="rId9"/>
    <p:sldId id="290" r:id="rId10"/>
    <p:sldId id="329" r:id="rId11"/>
    <p:sldId id="330" r:id="rId12"/>
    <p:sldId id="331" r:id="rId13"/>
    <p:sldId id="333" r:id="rId14"/>
    <p:sldId id="322" r:id="rId15"/>
    <p:sldId id="323" r:id="rId16"/>
    <p:sldId id="342" r:id="rId17"/>
    <p:sldId id="334" r:id="rId18"/>
    <p:sldId id="335" r:id="rId19"/>
    <p:sldId id="336" r:id="rId20"/>
    <p:sldId id="337" r:id="rId21"/>
    <p:sldId id="338" r:id="rId22"/>
    <p:sldId id="339" r:id="rId23"/>
    <p:sldId id="340" r:id="rId24"/>
    <p:sldId id="341" r:id="rId25"/>
    <p:sldId id="343" r:id="rId26"/>
    <p:sldId id="344" r:id="rId27"/>
    <p:sldId id="291" r:id="rId28"/>
    <p:sldId id="293" r:id="rId29"/>
    <p:sldId id="345" r:id="rId30"/>
    <p:sldId id="317" r:id="rId31"/>
    <p:sldId id="311" r:id="rId32"/>
    <p:sldId id="258" r:id="rId33"/>
    <p:sldId id="259" r:id="rId34"/>
    <p:sldId id="260" r:id="rId35"/>
    <p:sldId id="261" r:id="rId36"/>
    <p:sldId id="262" r:id="rId37"/>
    <p:sldId id="264" r:id="rId38"/>
    <p:sldId id="327" r:id="rId39"/>
    <p:sldId id="286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EBBD07-5F20-4395-80C2-07F276C2F3AC}" type="datetimeFigureOut">
              <a:rPr lang="ru-RU" smtClean="0"/>
              <a:t>25.08.2019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E37FD6-72A5-46D8-93AE-DDC256450E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4550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E37FD6-72A5-46D8-93AE-DDC256450EF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355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22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FF473D0-CCA9-4F7C-9376-C16A3E446AF1}" type="slidenum">
              <a:rPr lang="ru-RU" altLang="ru-RU"/>
              <a:pPr eaLnBrk="1" hangingPunct="1"/>
              <a:t>9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617B73B9-5B95-4CF9-B93C-441395F3895F}" type="datetimeFigureOut">
              <a:rPr lang="ru-RU" smtClean="0"/>
              <a:t>25.08.2019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911928C-E6DF-423C-8047-4FAC01B67BF7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B73B9-5B95-4CF9-B93C-441395F3895F}" type="datetimeFigureOut">
              <a:rPr lang="ru-RU" smtClean="0"/>
              <a:t>25.08.2019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1928C-E6DF-423C-8047-4FAC01B67B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B73B9-5B95-4CF9-B93C-441395F3895F}" type="datetimeFigureOut">
              <a:rPr lang="ru-RU" smtClean="0"/>
              <a:t>25.08.2019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1928C-E6DF-423C-8047-4FAC01B67B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F1FC61-34F3-4884-A218-95DD6AD9BC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9289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D9617C-EAD7-4FA0-BD45-33A784E1E6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74549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760913" y="2362200"/>
            <a:ext cx="3770312" cy="17859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760913" y="4300538"/>
            <a:ext cx="3770312" cy="17859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EAFD35-E41C-4642-A0FD-124672AEEA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32119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38200" y="2362200"/>
            <a:ext cx="3770313" cy="17859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838200" y="4300538"/>
            <a:ext cx="3770313" cy="17859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3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33C1F2-A877-494C-A774-9E34D6AB83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917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17B73B9-5B95-4CF9-B93C-441395F3895F}" type="datetimeFigureOut">
              <a:rPr lang="ru-RU" smtClean="0"/>
              <a:t>25.08.2019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911928C-E6DF-423C-8047-4FAC01B67BF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617B73B9-5B95-4CF9-B93C-441395F3895F}" type="datetimeFigureOut">
              <a:rPr lang="ru-RU" smtClean="0"/>
              <a:t>25.08.2019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911928C-E6DF-423C-8047-4FAC01B67BF7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B73B9-5B95-4CF9-B93C-441395F3895F}" type="datetimeFigureOut">
              <a:rPr lang="ru-RU" smtClean="0"/>
              <a:t>25.08.2019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1928C-E6DF-423C-8047-4FAC01B67BF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B73B9-5B95-4CF9-B93C-441395F3895F}" type="datetimeFigureOut">
              <a:rPr lang="ru-RU" smtClean="0"/>
              <a:t>25.08.2019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1928C-E6DF-423C-8047-4FAC01B67BF7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17B73B9-5B95-4CF9-B93C-441395F3895F}" type="datetimeFigureOut">
              <a:rPr lang="ru-RU" smtClean="0"/>
              <a:t>25.08.2019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911928C-E6DF-423C-8047-4FAC01B67BF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B73B9-5B95-4CF9-B93C-441395F3895F}" type="datetimeFigureOut">
              <a:rPr lang="ru-RU" smtClean="0"/>
              <a:t>25.08.2019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1928C-E6DF-423C-8047-4FAC01B67B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17B73B9-5B95-4CF9-B93C-441395F3895F}" type="datetimeFigureOut">
              <a:rPr lang="ru-RU" smtClean="0"/>
              <a:t>25.08.2019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911928C-E6DF-423C-8047-4FAC01B67BF7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17B73B9-5B95-4CF9-B93C-441395F3895F}" type="datetimeFigureOut">
              <a:rPr lang="ru-RU" smtClean="0"/>
              <a:t>25.08.2019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911928C-E6DF-423C-8047-4FAC01B67BF7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17B73B9-5B95-4CF9-B93C-441395F3895F}" type="datetimeFigureOut">
              <a:rPr lang="ru-RU" smtClean="0"/>
              <a:t>25.08.2019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911928C-E6DF-423C-8047-4FAC01B67BF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5" r:id="rId1"/>
    <p:sldLayoutId id="2147483906" r:id="rId2"/>
    <p:sldLayoutId id="2147483907" r:id="rId3"/>
    <p:sldLayoutId id="2147483908" r:id="rId4"/>
    <p:sldLayoutId id="2147483909" r:id="rId5"/>
    <p:sldLayoutId id="2147483910" r:id="rId6"/>
    <p:sldLayoutId id="2147483911" r:id="rId7"/>
    <p:sldLayoutId id="2147483912" r:id="rId8"/>
    <p:sldLayoutId id="2147483913" r:id="rId9"/>
    <p:sldLayoutId id="2147483914" r:id="rId10"/>
    <p:sldLayoutId id="2147483915" r:id="rId11"/>
    <p:sldLayoutId id="2147483916" r:id="rId12"/>
    <p:sldLayoutId id="2147483917" r:id="rId13"/>
    <p:sldLayoutId id="2147483918" r:id="rId14"/>
    <p:sldLayoutId id="2147483919" r:id="rId15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0324vgFWkuo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new-newtons.ru/online-abacus.html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s://www.youtube.com/watch?v=taoyK01QNRY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4"/>
          <p:cNvSpPr>
            <a:spLocks noGrp="1" noChangeArrowheads="1"/>
          </p:cNvSpPr>
          <p:nvPr>
            <p:ph type="ctrTitle"/>
          </p:nvPr>
        </p:nvSpPr>
        <p:spPr>
          <a:xfrm>
            <a:off x="107504" y="-21913"/>
            <a:ext cx="10009112" cy="108012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4000" b="1" dirty="0" smtClean="0">
                <a:solidFill>
                  <a:schemeClr val="tx1"/>
                </a:solidFill>
              </a:rPr>
              <a:t>МЕНТАЛЬНАЯ АРИФМЕТИКА</a:t>
            </a:r>
          </a:p>
        </p:txBody>
      </p:sp>
      <p:sp>
        <p:nvSpPr>
          <p:cNvPr id="3075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 altLang="ru-RU" sz="1800" smtClean="0"/>
          </a:p>
          <a:p>
            <a:pPr eaLnBrk="1" hangingPunct="1"/>
            <a:endParaRPr lang="ru-RU" altLang="ru-RU" sz="1800" smtClean="0"/>
          </a:p>
          <a:p>
            <a:pPr eaLnBrk="1" hangingPunct="1"/>
            <a:endParaRPr lang="ru-RU" altLang="ru-RU" sz="1800" smtClean="0"/>
          </a:p>
        </p:txBody>
      </p:sp>
      <p:pic>
        <p:nvPicPr>
          <p:cNvPr id="5" name="Picture 11" descr="http://babadu.ru/academy/uploads/images/wysiwyg/5798a4e5f69c2d3b1ad96aa9a407e3ad631101c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1624300"/>
            <a:ext cx="6536215" cy="40340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extBox 1"/>
          <p:cNvSpPr txBox="1"/>
          <p:nvPr/>
        </p:nvSpPr>
        <p:spPr>
          <a:xfrm>
            <a:off x="4463124" y="6167332"/>
            <a:ext cx="46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/>
              <a:t>у</a:t>
            </a:r>
            <a:r>
              <a:rPr lang="ru-RU" b="1" dirty="0" smtClean="0"/>
              <a:t>читель математики МБОУ СШ №31</a:t>
            </a:r>
          </a:p>
          <a:p>
            <a:pPr algn="r"/>
            <a:r>
              <a:rPr lang="ru-RU" b="1" dirty="0" smtClean="0"/>
              <a:t>Мурзина ЕА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53693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98276" y="-171400"/>
            <a:ext cx="9540552" cy="11430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ИСТОРИЯ МЕНТАЛЬНОЙ АРИФМЕТИКИ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980728"/>
            <a:ext cx="8229600" cy="4937760"/>
          </a:xfrm>
        </p:spPr>
        <p:txBody>
          <a:bodyPr>
            <a:normAutofit/>
          </a:bodyPr>
          <a:lstStyle/>
          <a:p>
            <a:pPr fontAlgn="base"/>
            <a:endParaRPr lang="ru-RU" dirty="0"/>
          </a:p>
          <a:p>
            <a:pPr fontAlgn="base"/>
            <a:r>
              <a:rPr lang="ru-RU" b="1" dirty="0"/>
              <a:t>Ментальная арифметика – методика достаточно молодая и в то же время очень древняя. Началом ее существования можно считать изобретение счетной доски (</a:t>
            </a:r>
            <a:r>
              <a:rPr lang="ru-RU" b="1" dirty="0" err="1"/>
              <a:t>суаньпань</a:t>
            </a:r>
            <a:r>
              <a:rPr lang="ru-RU" b="1" dirty="0"/>
              <a:t>) в Китае более 5 тысяч лет назад. Те древние счеты представляли собой дощечку со специальными обозначениями и песком, разделенным на строки. </a:t>
            </a:r>
            <a:endParaRPr lang="ru-RU" dirty="0"/>
          </a:p>
        </p:txBody>
      </p:sp>
      <p:pic>
        <p:nvPicPr>
          <p:cNvPr id="1026" name="Picture 2" descr="ÐÐ°ÑÑÐ¸Ð½ÐºÐ¸ Ð¿Ð¾ Ð·Ð°Ð¿ÑÐ¾ÑÑ ÑÑÐ°Ð½ÑÐ¿Ð°Ð½Ñ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512" y="4077072"/>
            <a:ext cx="4392488" cy="247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2344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78160" y="990537"/>
            <a:ext cx="7467600" cy="4873752"/>
          </a:xfrm>
        </p:spPr>
        <p:txBody>
          <a:bodyPr/>
          <a:lstStyle/>
          <a:p>
            <a:r>
              <a:rPr lang="ru-RU" b="1" dirty="0"/>
              <a:t>Чуть позже в Египте, Древней Греции и Древнем Риме появились аналогичные приспособления для арифметических </a:t>
            </a:r>
            <a:r>
              <a:rPr lang="ru-RU" b="1" dirty="0" smtClean="0"/>
              <a:t>вычислений (абак). </a:t>
            </a:r>
            <a:r>
              <a:rPr lang="ru-RU" b="1" dirty="0"/>
              <a:t>Они больше походили на современные счеты, поскольку подсчет велся на доске не с помощью песка, а с использованием камней или косточек.</a:t>
            </a:r>
          </a:p>
          <a:p>
            <a:endParaRPr lang="ru-RU" dirty="0"/>
          </a:p>
        </p:txBody>
      </p:sp>
      <p:pic>
        <p:nvPicPr>
          <p:cNvPr id="6" name="Picture 2" descr="C:\Documents and Settings\Admin\Рабочий стол\абак\Аба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3749383"/>
            <a:ext cx="4609703" cy="3079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-198276" y="-171400"/>
            <a:ext cx="9540552" cy="114300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smtClean="0">
                <a:solidFill>
                  <a:schemeClr val="tx1"/>
                </a:solidFill>
              </a:rPr>
              <a:t>ИСТОРИЯ МЕНТАЛЬНОЙ АРИФМЕТИКИ 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506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 descr="китайский-абакус"/>
          <p:cNvPicPr>
            <a:picLocks noGrp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55776" y="4869160"/>
            <a:ext cx="3657600" cy="164616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611560" y="1600200"/>
            <a:ext cx="7316288" cy="4572000"/>
          </a:xfrm>
        </p:spPr>
        <p:txBody>
          <a:bodyPr>
            <a:normAutofit/>
          </a:bodyPr>
          <a:lstStyle/>
          <a:p>
            <a:r>
              <a:rPr lang="ru-RU" dirty="0"/>
              <a:t>Японцы немного </a:t>
            </a:r>
            <a:r>
              <a:rPr lang="ru-RU" dirty="0" smtClean="0"/>
              <a:t> модернизировали </a:t>
            </a:r>
            <a:r>
              <a:rPr lang="ru-RU" b="1" dirty="0" err="1"/>
              <a:t>суаньпань</a:t>
            </a:r>
            <a:r>
              <a:rPr lang="ru-RU" dirty="0" smtClean="0"/>
              <a:t>, </a:t>
            </a:r>
            <a:r>
              <a:rPr lang="ru-RU" dirty="0"/>
              <a:t>убрав одну лишнюю косточку, и назвали на свой манер «</a:t>
            </a:r>
            <a:r>
              <a:rPr lang="ru-RU" dirty="0" err="1"/>
              <a:t>соробаном</a:t>
            </a:r>
            <a:r>
              <a:rPr lang="ru-RU" dirty="0"/>
              <a:t>», что в переводе означает «вычислительная доска». </a:t>
            </a:r>
            <a:r>
              <a:rPr lang="ru-RU" dirty="0" err="1"/>
              <a:t>Соробаны</a:t>
            </a:r>
            <a:r>
              <a:rPr lang="ru-RU" dirty="0"/>
              <a:t> активно использовались, поскольку в стране восходящего солнца в те времена процветала торговля и значимость математического образования была очень высока.</a:t>
            </a:r>
          </a:p>
          <a:p>
            <a:endParaRPr lang="ru-RU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-198276" y="-171400"/>
            <a:ext cx="9540552" cy="114300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smtClean="0">
                <a:solidFill>
                  <a:schemeClr val="tx1"/>
                </a:solidFill>
              </a:rPr>
              <a:t>ИСТОРИЯ МЕНТАЛЬНОЙ АРИФМЕТИКИ 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542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/>
          <p:cNvSpPr txBox="1">
            <a:spLocks noGrp="1" noChangeArrowheads="1"/>
          </p:cNvSpPr>
          <p:nvPr>
            <p:ph type="title"/>
          </p:nvPr>
        </p:nvSpPr>
        <p:spPr>
          <a:xfrm>
            <a:off x="-468560" y="116632"/>
            <a:ext cx="9361040" cy="1143000"/>
          </a:xfrm>
          <a:prstGeom prst="rect">
            <a:avLst/>
          </a:prstGeom>
        </p:spPr>
        <p:txBody>
          <a:bodyPr vert="horz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4000" b="1" dirty="0" smtClean="0"/>
              <a:t>    </a:t>
            </a:r>
            <a:r>
              <a:rPr lang="ru-RU" altLang="ru-RU" sz="4400" b="1" dirty="0" smtClean="0">
                <a:solidFill>
                  <a:schemeClr val="tx1"/>
                </a:solidFill>
              </a:rPr>
              <a:t>Ментальная арифметика</a:t>
            </a:r>
            <a:endParaRPr lang="ru-RU" altLang="ru-RU" sz="4400" b="1" dirty="0" smtClean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ментальная арифметика история возникновения, история создания ментальной арифметики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8" y="1772816"/>
            <a:ext cx="9144000" cy="38884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6414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В</a:t>
            </a:r>
            <a:r>
              <a:rPr lang="ru-RU" dirty="0" smtClean="0"/>
              <a:t> </a:t>
            </a:r>
            <a:r>
              <a:rPr lang="ru-RU" dirty="0"/>
              <a:t>наше время </a:t>
            </a:r>
            <a:r>
              <a:rPr lang="ru-RU" dirty="0" err="1"/>
              <a:t>абакус-соробан</a:t>
            </a:r>
            <a:r>
              <a:rPr lang="ru-RU" dirty="0"/>
              <a:t> может приобрести себе любой желающий. Их много разных. Цветные и черно-белые, металлические, пластмассовые и деревянные, большие и маленькие. Также </a:t>
            </a:r>
            <a:r>
              <a:rPr lang="ru-RU" dirty="0" err="1"/>
              <a:t>соробаны</a:t>
            </a:r>
            <a:r>
              <a:rPr lang="ru-RU" dirty="0"/>
              <a:t> могут отличаться количеством спиц.</a:t>
            </a:r>
          </a:p>
          <a:p>
            <a:endParaRPr lang="ru-RU" dirty="0"/>
          </a:p>
        </p:txBody>
      </p:sp>
      <p:pic>
        <p:nvPicPr>
          <p:cNvPr id="5" name="Объект 4" descr="много-соробанов"/>
          <p:cNvPicPr>
            <a:picLocks noGrp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70375" y="3063118"/>
            <a:ext cx="3657600" cy="164616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AutoShape 2"/>
          <p:cNvSpPr txBox="1">
            <a:spLocks noChangeArrowheads="1"/>
          </p:cNvSpPr>
          <p:nvPr/>
        </p:nvSpPr>
        <p:spPr>
          <a:xfrm>
            <a:off x="-468560" y="116632"/>
            <a:ext cx="9361040" cy="1143000"/>
          </a:xfrm>
          <a:prstGeom prst="rect">
            <a:avLst/>
          </a:prstGeom>
        </p:spPr>
        <p:txBody>
          <a:bodyPr vert="horz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4000" b="1" smtClean="0"/>
              <a:t>    </a:t>
            </a:r>
            <a:r>
              <a:rPr lang="ru-RU" altLang="ru-RU" sz="4400" b="1" smtClean="0">
                <a:solidFill>
                  <a:schemeClr val="tx1"/>
                </a:solidFill>
              </a:rPr>
              <a:t>Ментальная арифметика</a:t>
            </a:r>
            <a:endParaRPr lang="ru-RU" altLang="ru-RU" sz="44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87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114800" cy="5257800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В Японии и Китае ментальная арифметика является обязательным предметом, по которому дети начинают обучение в школе.  Очень активно применяют техники ментальной арифметики в Турции, Казахстане, Малайзии и странах Северной Америки. </a:t>
            </a:r>
            <a:endParaRPr lang="ru-RU" dirty="0" smtClean="0"/>
          </a:p>
          <a:p>
            <a:endParaRPr lang="ru-RU" dirty="0" smtClean="0"/>
          </a:p>
          <a:p>
            <a:pPr fontAlgn="base"/>
            <a:r>
              <a:rPr lang="ru-RU" dirty="0"/>
              <a:t>В Европе и Америке активно заинтересовались </a:t>
            </a:r>
            <a:r>
              <a:rPr lang="ru-RU" dirty="0" err="1"/>
              <a:t>соробаном</a:t>
            </a:r>
            <a:r>
              <a:rPr lang="ru-RU" dirty="0"/>
              <a:t> в XXI веке. А в нашей стране первые школы обучения ментальной арифметике появились в 2013 году.</a:t>
            </a:r>
          </a:p>
          <a:p>
            <a:pPr fontAlgn="base"/>
            <a:endParaRPr lang="ru-RU" dirty="0"/>
          </a:p>
        </p:txBody>
      </p:sp>
      <p:pic>
        <p:nvPicPr>
          <p:cNvPr id="6" name="Объект 5" descr="Ученица считает на абакусе"/>
          <p:cNvPicPr>
            <a:picLocks noGrp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1513" y="2060848"/>
            <a:ext cx="4233664" cy="273630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AutoShape 2"/>
          <p:cNvSpPr txBox="1">
            <a:spLocks noChangeArrowheads="1"/>
          </p:cNvSpPr>
          <p:nvPr/>
        </p:nvSpPr>
        <p:spPr>
          <a:xfrm>
            <a:off x="-468560" y="116632"/>
            <a:ext cx="9361040" cy="1143000"/>
          </a:xfrm>
          <a:prstGeom prst="rect">
            <a:avLst/>
          </a:prstGeom>
        </p:spPr>
        <p:txBody>
          <a:bodyPr vert="horz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4000" b="1" smtClean="0"/>
              <a:t>    </a:t>
            </a:r>
            <a:r>
              <a:rPr lang="ru-RU" altLang="ru-RU" sz="4400" b="1" smtClean="0">
                <a:solidFill>
                  <a:schemeClr val="tx1"/>
                </a:solidFill>
              </a:rPr>
              <a:t>Ментальная арифметика</a:t>
            </a:r>
            <a:endParaRPr lang="ru-RU" altLang="ru-RU" sz="44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78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Способ вычислений с помощью счет внесен в список культурного и нематериального наследия ЮНЕСКО </a:t>
            </a:r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fontAlgn="base"/>
            <a:r>
              <a:rPr lang="ru-RU" dirty="0"/>
              <a:t>И действительно, счетная доска – это уникальное изобретение человечества. Она позволила древним людям быстро складывать, вычитать, перемножать и делить многозначные числа, а также извлекать квадратные и кубические корни.</a:t>
            </a:r>
          </a:p>
          <a:p>
            <a:pPr fontAlgn="base"/>
            <a:endParaRPr lang="ru-RU" dirty="0"/>
          </a:p>
        </p:txBody>
      </p:sp>
      <p:sp>
        <p:nvSpPr>
          <p:cNvPr id="5" name="AutoShape 2"/>
          <p:cNvSpPr txBox="1">
            <a:spLocks noGrp="1" noChangeArrowheads="1"/>
          </p:cNvSpPr>
          <p:nvPr>
            <p:ph type="title"/>
          </p:nvPr>
        </p:nvSpPr>
        <p:spPr>
          <a:xfrm>
            <a:off x="323528" y="188640"/>
            <a:ext cx="8465368" cy="1143000"/>
          </a:xfrm>
          <a:prstGeom prst="rect">
            <a:avLst/>
          </a:prstGeom>
        </p:spPr>
        <p:txBody>
          <a:bodyPr vert="horz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4000" b="1" dirty="0" smtClean="0"/>
              <a:t>    </a:t>
            </a:r>
            <a:r>
              <a:rPr lang="ru-RU" altLang="ru-RU" sz="4400" b="1" dirty="0" smtClean="0">
                <a:solidFill>
                  <a:schemeClr val="tx1"/>
                </a:solidFill>
              </a:rPr>
              <a:t>Ментальная арифметика</a:t>
            </a:r>
            <a:endParaRPr lang="ru-RU" altLang="ru-RU" sz="44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17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908720"/>
            <a:ext cx="82296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Что должен знать ребёнок, чтобы начать изучать курс ментальной арифметики? Какая должна быть база знаний?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1785769"/>
            <a:ext cx="8445624" cy="493776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200" dirty="0" smtClean="0"/>
              <a:t>-</a:t>
            </a:r>
            <a:r>
              <a:rPr lang="ru-RU" sz="3200" dirty="0"/>
              <a:t>Ребёнок должен уметь считать от 1 до 10</a:t>
            </a:r>
          </a:p>
          <a:p>
            <a:pPr marL="0" indent="0" algn="just">
              <a:buNone/>
            </a:pPr>
            <a:r>
              <a:rPr lang="ru-RU" sz="3200" dirty="0"/>
              <a:t>-Ребёнок должен уметь считать предметы (камешки, конфетки и .т.д.)</a:t>
            </a:r>
          </a:p>
          <a:p>
            <a:pPr marL="0" indent="0" algn="just">
              <a:buNone/>
            </a:pPr>
            <a:r>
              <a:rPr lang="ru-RU" sz="3200" dirty="0"/>
              <a:t>-Ребёнок должен уметь узнавать цифры</a:t>
            </a:r>
          </a:p>
          <a:p>
            <a:pPr marL="0" indent="0" algn="just">
              <a:buNone/>
            </a:pPr>
            <a:r>
              <a:rPr lang="ru-RU" sz="3200" dirty="0"/>
              <a:t>-Желательно, чтобы ребёнок умел писать цифры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2" descr="http://www.gulumseanaokulu.k12.tr/db/urunresim/2_sekt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5085184"/>
            <a:ext cx="2712457" cy="1419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7980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ЭТАП 1.</a:t>
            </a:r>
          </a:p>
          <a:p>
            <a:pPr marL="0" indent="0" algn="just">
              <a:buNone/>
            </a:pPr>
            <a:r>
              <a:rPr lang="ru-RU" sz="3200" dirty="0"/>
              <a:t>На первом этапе дети осваивают технику счета на </a:t>
            </a:r>
            <a:r>
              <a:rPr lang="ru-RU" sz="3200" dirty="0" smtClean="0"/>
              <a:t>абаке, </a:t>
            </a:r>
            <a:r>
              <a:rPr lang="ru-RU" sz="3200" dirty="0"/>
              <a:t>используя для этих операций сразу две руки. Включение в процесс счета обоих полушарий мозга обеспечивает быстрое выполнение и запоминание действий.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AutoShape 2"/>
          <p:cNvSpPr txBox="1">
            <a:spLocks noChangeArrowheads="1"/>
          </p:cNvSpPr>
          <p:nvPr/>
        </p:nvSpPr>
        <p:spPr>
          <a:xfrm>
            <a:off x="-396552" y="116632"/>
            <a:ext cx="9361040" cy="1143000"/>
          </a:xfrm>
          <a:prstGeom prst="rect">
            <a:avLst/>
          </a:prstGeom>
        </p:spPr>
        <p:txBody>
          <a:bodyPr vert="horz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4000" b="1" smtClean="0"/>
              <a:t>    </a:t>
            </a:r>
            <a:r>
              <a:rPr lang="ru-RU" altLang="ru-RU" sz="4400" b="1" smtClean="0">
                <a:solidFill>
                  <a:schemeClr val="tx1"/>
                </a:solidFill>
              </a:rPr>
              <a:t>Ментальная арифметика</a:t>
            </a:r>
            <a:endParaRPr lang="ru-RU" altLang="ru-RU" sz="44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863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554113" y="1258148"/>
            <a:ext cx="8064500" cy="21653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Абакус</a:t>
            </a:r>
            <a:r>
              <a:rPr lang="ru-RU" sz="2400" dirty="0" smtClean="0">
                <a:solidFill>
                  <a:schemeClr val="tx1"/>
                </a:solidFill>
              </a:rPr>
              <a:t> (или абак) – приспособление для арифметических вычислений, состоящее из прямоугольной рамы с закрепленными внутри нее спицами, по которым свободно перемещаются кости (или камешки).</a:t>
            </a:r>
            <a:br>
              <a:rPr lang="ru-RU" sz="2400" dirty="0" smtClean="0">
                <a:solidFill>
                  <a:schemeClr val="tx1"/>
                </a:solidFill>
              </a:rPr>
            </a:br>
            <a:endParaRPr lang="ru-RU" sz="2400" dirty="0" smtClean="0">
              <a:solidFill>
                <a:schemeClr val="tx1"/>
              </a:solidFill>
            </a:endParaRPr>
          </a:p>
        </p:txBody>
      </p:sp>
      <p:sp>
        <p:nvSpPr>
          <p:cNvPr id="3075" name="Rectangle 5"/>
          <p:cNvSpPr>
            <a:spLocks noGrp="1" noChangeArrowheads="1"/>
          </p:cNvSpPr>
          <p:nvPr>
            <p:ph sz="quarter" idx="1"/>
          </p:nvPr>
        </p:nvSpPr>
        <p:spPr>
          <a:xfrm>
            <a:off x="539750" y="4429125"/>
            <a:ext cx="8064500" cy="1357313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076" name="Picture 7" descr="C:\Documents and Settings\Admin\Рабочий стол\abacus.png"/>
          <p:cNvPicPr>
            <a:picLocks noChangeAspect="1" noChangeArrowheads="1"/>
          </p:cNvPicPr>
          <p:nvPr/>
        </p:nvPicPr>
        <p:blipFill rotWithShape="1">
          <a:blip r:embed="rId2" cstate="print"/>
          <a:srcRect t="53361"/>
          <a:stretch/>
        </p:blipFill>
        <p:spPr bwMode="auto">
          <a:xfrm>
            <a:off x="322281" y="3429000"/>
            <a:ext cx="8528164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2"/>
          <p:cNvSpPr txBox="1">
            <a:spLocks noChangeArrowheads="1"/>
          </p:cNvSpPr>
          <p:nvPr/>
        </p:nvSpPr>
        <p:spPr>
          <a:xfrm>
            <a:off x="457200" y="228600"/>
            <a:ext cx="8229600" cy="914400"/>
          </a:xfrm>
          <a:prstGeom prst="rect">
            <a:avLst/>
          </a:prstGeom>
        </p:spPr>
        <p:txBody>
          <a:bodyPr vert="horz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4000" b="1" dirty="0" smtClean="0">
                <a:solidFill>
                  <a:schemeClr val="tx1"/>
                </a:solidFill>
              </a:rPr>
              <a:t>    Ментальная арифметика</a:t>
            </a:r>
            <a:endParaRPr lang="ru-RU" altLang="ru-RU" sz="40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779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ментальная арифметика история возникновения, история создания ментальной арифметики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69674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1/24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https://www.youtube.com/watch?v=0324vgFWkuo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3837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 txBox="1"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914400"/>
          </a:xfrm>
          <a:prstGeom prst="rect">
            <a:avLst/>
          </a:prstGeom>
        </p:spPr>
        <p:txBody>
          <a:bodyPr vert="horz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4000" b="1" dirty="0" smtClean="0"/>
              <a:t>    </a:t>
            </a:r>
            <a:r>
              <a:rPr lang="ru-RU" altLang="ru-RU" sz="4000" b="1" dirty="0" smtClean="0">
                <a:solidFill>
                  <a:schemeClr val="tx1"/>
                </a:solidFill>
              </a:rPr>
              <a:t>Ментальная арифметика</a:t>
            </a:r>
            <a:endParaRPr lang="ru-RU" altLang="ru-RU" sz="4000" b="1" dirty="0" smtClean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83568" y="1412776"/>
            <a:ext cx="6968186" cy="4317484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sz="3200" dirty="0" smtClean="0"/>
              <a:t>ЭТАП 2</a:t>
            </a:r>
          </a:p>
          <a:p>
            <a:pPr algn="just"/>
            <a:r>
              <a:rPr lang="ru-RU" sz="3200" dirty="0" smtClean="0"/>
              <a:t>На </a:t>
            </a:r>
            <a:r>
              <a:rPr lang="ru-RU" sz="3200" dirty="0"/>
              <a:t>втором этапе программы ученики переходят к счету в уме, или на ментальном уровне. Каждое занятие здесь предполагает постепенное ослабление привязки к счетам и стимуляцию детского воображения. Левое полушарие воспринимает цифры, правое – картинку косточек счетов.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284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2213" y="1340768"/>
            <a:ext cx="8064500" cy="18081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400" dirty="0" smtClean="0">
                <a:solidFill>
                  <a:schemeClr val="tx1"/>
                </a:solidFill>
              </a:rPr>
              <a:t>Каждая стадия тренировки постепенно ослабляет привязку ребенка к счетам и стимулирует его собственное воображение, благодаря чему в последствии можно производить подсчеты в уме, лишь представляя счеты перед собой и мысленно совершая движения косточками.</a:t>
            </a:r>
          </a:p>
        </p:txBody>
      </p:sp>
      <p:sp>
        <p:nvSpPr>
          <p:cNvPr id="6147" name="Rectangle 5"/>
          <p:cNvSpPr>
            <a:spLocks noGrp="1" noChangeArrowheads="1"/>
          </p:cNvSpPr>
          <p:nvPr>
            <p:ph sz="quarter" idx="1"/>
          </p:nvPr>
        </p:nvSpPr>
        <p:spPr>
          <a:xfrm>
            <a:off x="539750" y="3357563"/>
            <a:ext cx="8064500" cy="151130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6148" name="Picture 2" descr="C:\Documents and Settings\Admin\Рабочий стол\абак\1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3420394"/>
            <a:ext cx="4751437" cy="3137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2"/>
          <p:cNvSpPr txBox="1">
            <a:spLocks noChangeArrowheads="1"/>
          </p:cNvSpPr>
          <p:nvPr/>
        </p:nvSpPr>
        <p:spPr>
          <a:xfrm>
            <a:off x="446793" y="116632"/>
            <a:ext cx="8229600" cy="914400"/>
          </a:xfrm>
          <a:prstGeom prst="rect">
            <a:avLst/>
          </a:prstGeom>
        </p:spPr>
        <p:txBody>
          <a:bodyPr vert="horz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4000" b="1" dirty="0" smtClean="0"/>
              <a:t>    </a:t>
            </a:r>
            <a:r>
              <a:rPr lang="ru-RU" altLang="ru-RU" sz="4000" b="1" dirty="0" smtClean="0">
                <a:solidFill>
                  <a:schemeClr val="tx1"/>
                </a:solidFill>
              </a:rPr>
              <a:t>Ментальная арифметика</a:t>
            </a:r>
            <a:endParaRPr lang="ru-RU" altLang="ru-RU" sz="40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59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ru-RU" sz="4400" b="1" dirty="0" err="1" smtClean="0"/>
              <a:t>Абакус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1"/>
            <a:ext cx="8229600" cy="1468760"/>
          </a:xfrm>
        </p:spPr>
        <p:txBody>
          <a:bodyPr/>
          <a:lstStyle/>
          <a:p>
            <a:r>
              <a:rPr lang="en-US" dirty="0">
                <a:hlinkClick r:id="rId2"/>
              </a:rPr>
              <a:t>https</a:t>
            </a:r>
            <a:r>
              <a:rPr lang="en-US" dirty="0" smtClean="0">
                <a:hlinkClick r:id="rId2"/>
              </a:rPr>
              <a:t>://</a:t>
            </a:r>
            <a:r>
              <a:rPr lang="en-US" dirty="0">
                <a:hlinkClick r:id="rId2"/>
              </a:rPr>
              <a:t>new-newtons.ru/online-abacus.html</a:t>
            </a:r>
            <a:endParaRPr lang="ru-RU" dirty="0"/>
          </a:p>
        </p:txBody>
      </p:sp>
      <p:pic>
        <p:nvPicPr>
          <p:cNvPr id="4" name="Picture 6" descr="C:\Documents and Settings\Admin\Рабочий стол\unnam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2420888"/>
            <a:ext cx="6656736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23953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u="sng" dirty="0">
                <a:hlinkClick r:id="rId2"/>
              </a:rPr>
              <a:t>https://www.youtube.com/watch?v=taoyK01QNRY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 descr="ментальная арифметика история возникновения, история создания ментальной арифметики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622" y="2420888"/>
            <a:ext cx="6048672" cy="36724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34945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Не позже, чем через месяц занятий, ребенок одновременно считает в уме </a:t>
            </a:r>
            <a:r>
              <a:rPr lang="ru-RU" dirty="0" smtClean="0"/>
              <a:t>и: </a:t>
            </a:r>
            <a:r>
              <a:rPr lang="ru-RU" dirty="0" smtClean="0"/>
              <a:t>слушает музыку, поет, танцует, отвечает на вопросы, прослушивает текст и отвечает на вопросы, рассказывает стих. (одновременно работают оба полушария</a:t>
            </a:r>
            <a:r>
              <a:rPr lang="ru-RU" dirty="0" smtClean="0"/>
              <a:t>)</a:t>
            </a:r>
          </a:p>
          <a:p>
            <a:endParaRPr lang="ru-RU" dirty="0" smtClean="0"/>
          </a:p>
          <a:p>
            <a:r>
              <a:rPr lang="ru-RU" dirty="0" smtClean="0"/>
              <a:t>Навыки счета на </a:t>
            </a:r>
            <a:r>
              <a:rPr lang="ru-RU" dirty="0" err="1" smtClean="0"/>
              <a:t>абакусе</a:t>
            </a:r>
            <a:r>
              <a:rPr lang="ru-RU" dirty="0" smtClean="0"/>
              <a:t> остаются на всю жизнь 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AutoShape 2"/>
          <p:cNvSpPr txBox="1">
            <a:spLocks noChangeArrowheads="1"/>
          </p:cNvSpPr>
          <p:nvPr/>
        </p:nvSpPr>
        <p:spPr>
          <a:xfrm>
            <a:off x="-217040" y="116632"/>
            <a:ext cx="9361040" cy="1143000"/>
          </a:xfrm>
          <a:prstGeom prst="rect">
            <a:avLst/>
          </a:prstGeom>
        </p:spPr>
        <p:txBody>
          <a:bodyPr vert="horz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4000" b="1" dirty="0" smtClean="0"/>
              <a:t>    </a:t>
            </a:r>
            <a:r>
              <a:rPr lang="ru-RU" altLang="ru-RU" sz="4400" b="1" dirty="0" smtClean="0">
                <a:solidFill>
                  <a:schemeClr val="tx1"/>
                </a:solidFill>
              </a:rPr>
              <a:t>Ментальная арифметика</a:t>
            </a:r>
            <a:endParaRPr lang="ru-RU" altLang="ru-RU" sz="44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636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/>
              <a:t>в</a:t>
            </a:r>
            <a:r>
              <a:rPr lang="ru-RU" dirty="0" smtClean="0"/>
              <a:t>ажно:</a:t>
            </a:r>
          </a:p>
          <a:p>
            <a:pPr marL="0" indent="0">
              <a:buNone/>
            </a:pPr>
            <a:r>
              <a:rPr lang="ru-RU" dirty="0" smtClean="0"/>
              <a:t>!!! всегда отрабатывать навыки  на реальных и воображаемых счетах </a:t>
            </a:r>
          </a:p>
          <a:p>
            <a:pPr marL="0" indent="0">
              <a:buNone/>
            </a:pPr>
            <a:r>
              <a:rPr lang="ru-RU" dirty="0" smtClean="0"/>
              <a:t>!!!НЕЛЬЗЯ считать в уме и на пальцах </a:t>
            </a:r>
            <a:endParaRPr lang="ru-RU" dirty="0"/>
          </a:p>
        </p:txBody>
      </p:sp>
      <p:pic>
        <p:nvPicPr>
          <p:cNvPr id="4" name="Объект 7" descr="история-абакуса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15816" y="4194517"/>
            <a:ext cx="4041775" cy="181906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AutoShape 2"/>
          <p:cNvSpPr txBox="1">
            <a:spLocks noChangeArrowheads="1"/>
          </p:cNvSpPr>
          <p:nvPr/>
        </p:nvSpPr>
        <p:spPr>
          <a:xfrm>
            <a:off x="-468560" y="116632"/>
            <a:ext cx="9361040" cy="1143000"/>
          </a:xfrm>
          <a:prstGeom prst="rect">
            <a:avLst/>
          </a:prstGeom>
        </p:spPr>
        <p:txBody>
          <a:bodyPr vert="horz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4000" b="1" smtClean="0"/>
              <a:t>    </a:t>
            </a:r>
            <a:r>
              <a:rPr lang="ru-RU" altLang="ru-RU" sz="4400" b="1" smtClean="0">
                <a:solidFill>
                  <a:schemeClr val="tx1"/>
                </a:solidFill>
              </a:rPr>
              <a:t>Ментальная арифметика</a:t>
            </a:r>
            <a:endParaRPr lang="ru-RU" altLang="ru-RU" sz="44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650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Ментальная арифметика</a:t>
            </a:r>
            <a:br>
              <a:rPr lang="ru-RU" sz="4000" b="1" dirty="0" smtClean="0">
                <a:solidFill>
                  <a:schemeClr val="tx1"/>
                </a:solidFill>
              </a:rPr>
            </a:br>
            <a:r>
              <a:rPr lang="ru-RU" sz="4000" b="1" dirty="0" smtClean="0">
                <a:solidFill>
                  <a:schemeClr val="tx1"/>
                </a:solidFill>
              </a:rPr>
              <a:t>сложение и вычитание 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35 уроков (в неделю два спаренных урока с переменой)</a:t>
            </a:r>
          </a:p>
          <a:p>
            <a:pPr marL="0" indent="0">
              <a:buNone/>
            </a:pPr>
            <a:r>
              <a:rPr lang="ru-RU" dirty="0" smtClean="0"/>
              <a:t>1 уровень: ПРОСТО</a:t>
            </a:r>
          </a:p>
          <a:p>
            <a:pPr marL="0" indent="0">
              <a:buNone/>
            </a:pPr>
            <a:r>
              <a:rPr lang="ru-RU" dirty="0" smtClean="0"/>
              <a:t>2 уровень: БРАТЬЯ (состав числа 5)</a:t>
            </a:r>
          </a:p>
          <a:p>
            <a:pPr marL="0" indent="0">
              <a:buNone/>
            </a:pPr>
            <a:r>
              <a:rPr lang="ru-RU" dirty="0" smtClean="0"/>
              <a:t>3 уровень: ДРУЗЬЯ (состав числа 10)</a:t>
            </a:r>
          </a:p>
          <a:p>
            <a:pPr marL="0" indent="0">
              <a:buNone/>
            </a:pPr>
            <a:r>
              <a:rPr lang="ru-RU" dirty="0" smtClean="0"/>
              <a:t>4 уровень: БРАТ + ДРУГ (переход через 50, 100)</a:t>
            </a:r>
          </a:p>
          <a:p>
            <a:pPr marL="0" indent="0">
              <a:buNone/>
            </a:pPr>
            <a:r>
              <a:rPr lang="ru-RU" dirty="0" smtClean="0"/>
              <a:t>5 уровень: АНЗАН (объединение всех уровней, </a:t>
            </a:r>
            <a:r>
              <a:rPr lang="ru-RU" dirty="0" err="1" smtClean="0"/>
              <a:t>мнгогозначные</a:t>
            </a:r>
            <a:r>
              <a:rPr lang="ru-RU" dirty="0" smtClean="0"/>
              <a:t> числа)</a:t>
            </a:r>
          </a:p>
          <a:p>
            <a:pPr marL="0" indent="0">
              <a:buNone/>
            </a:pPr>
            <a:r>
              <a:rPr lang="ru-RU" dirty="0" smtClean="0"/>
              <a:t>!!!всегда дается домашнее задание  и тест после каждого уровня </a:t>
            </a:r>
            <a:endParaRPr lang="ru-RU" dirty="0"/>
          </a:p>
        </p:txBody>
      </p:sp>
      <p:pic>
        <p:nvPicPr>
          <p:cNvPr id="4" name="Содержимое 4" descr="4011971_lar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46377" y="5578328"/>
            <a:ext cx="1781088" cy="123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005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/>
          <p:cNvSpPr>
            <a:spLocks noGrp="1" noChangeArrowheads="1"/>
          </p:cNvSpPr>
          <p:nvPr>
            <p:ph type="title"/>
          </p:nvPr>
        </p:nvSpPr>
        <p:spPr>
          <a:xfrm>
            <a:off x="685800" y="404664"/>
            <a:ext cx="7924800" cy="838200"/>
          </a:xfrm>
        </p:spPr>
        <p:txBody>
          <a:bodyPr/>
          <a:lstStyle/>
          <a:p>
            <a:pPr algn="ctr" eaLnBrk="1" hangingPunct="1"/>
            <a:r>
              <a:rPr lang="ru-RU" altLang="ru-RU" sz="3200" b="1" dirty="0" smtClean="0">
                <a:solidFill>
                  <a:schemeClr val="tx1"/>
                </a:solidFill>
              </a:rPr>
              <a:t>Главное - не упустить время</a:t>
            </a:r>
          </a:p>
        </p:txBody>
      </p:sp>
      <p:sp>
        <p:nvSpPr>
          <p:cNvPr id="8195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556792"/>
            <a:ext cx="4427984" cy="583264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ru-RU" altLang="ru-RU" sz="2000" dirty="0" smtClean="0"/>
              <a:t>     </a:t>
            </a:r>
            <a:r>
              <a:rPr lang="ru-RU" altLang="ru-RU" sz="2200" dirty="0" smtClean="0"/>
              <a:t>Более серьезных результатов в ментальной арифметике достигнет  не взрослый, а ребенок 5-12 лет. Именно в этом возрасте мозг наиболее пластичен. Если упражняться на счетах одновременно начнут взрослый и ребенок — взрослый не достигнет тех же результатов, что и ребенок. Именно потому важно начать тренировать мозг вовремя.</a:t>
            </a:r>
          </a:p>
        </p:txBody>
      </p:sp>
      <p:pic>
        <p:nvPicPr>
          <p:cNvPr id="8202" name="Picture 10" descr="http://zhasorken.kz/wp-content/uploads/2015/09/mental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905000"/>
            <a:ext cx="4343400" cy="46482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43518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</a:rPr>
              <a:t>Преимущества методики «Ментальная арифметика»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39552" y="1340768"/>
            <a:ext cx="4320480" cy="5328592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i="1" dirty="0" smtClean="0"/>
              <a:t>Главной целью методики является развитие у детей:</a:t>
            </a:r>
          </a:p>
          <a:p>
            <a:r>
              <a:rPr lang="ru-RU" i="1" dirty="0" smtClean="0"/>
              <a:t>концентрации внимания,</a:t>
            </a:r>
          </a:p>
          <a:p>
            <a:r>
              <a:rPr lang="ru-RU" i="1" dirty="0" smtClean="0"/>
              <a:t>фотографической памяти,</a:t>
            </a:r>
          </a:p>
          <a:p>
            <a:r>
              <a:rPr lang="ru-RU" i="1" dirty="0" smtClean="0"/>
              <a:t>творческого мышления,</a:t>
            </a:r>
          </a:p>
          <a:p>
            <a:r>
              <a:rPr lang="ru-RU" i="1" dirty="0" smtClean="0"/>
              <a:t>слуха и наблюдательности,</a:t>
            </a:r>
          </a:p>
          <a:p>
            <a:r>
              <a:rPr lang="ru-RU" i="1" dirty="0" smtClean="0"/>
              <a:t>воображения,</a:t>
            </a:r>
          </a:p>
          <a:p>
            <a:r>
              <a:rPr lang="ru-RU" i="1" dirty="0" smtClean="0"/>
              <a:t>логики,</a:t>
            </a:r>
          </a:p>
          <a:p>
            <a:r>
              <a:rPr lang="ru-RU" i="1" dirty="0" smtClean="0"/>
              <a:t>аналитического мышления</a:t>
            </a:r>
          </a:p>
          <a:p>
            <a:pPr marL="0" indent="0">
              <a:buNone/>
            </a:pPr>
            <a:r>
              <a:rPr lang="ru-RU" dirty="0" smtClean="0"/>
              <a:t>                   Все это несомненно положительно сказывается на успеваемости в школе. </a:t>
            </a:r>
            <a:endParaRPr lang="ru-RU" dirty="0"/>
          </a:p>
        </p:txBody>
      </p:sp>
      <p:pic>
        <p:nvPicPr>
          <p:cNvPr id="5" name="Содержимое 4" descr="2dabcce7db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5148063" y="1844824"/>
            <a:ext cx="3628199" cy="3312368"/>
          </a:xfrm>
        </p:spPr>
      </p:pic>
    </p:spTree>
    <p:extLst>
      <p:ext uri="{BB962C8B-B14F-4D97-AF65-F5344CB8AC3E}">
        <p14:creationId xmlns:p14="http://schemas.microsoft.com/office/powerpoint/2010/main" val="1067137150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199" y="1600200"/>
            <a:ext cx="5250463" cy="4873752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В Азии и США методика ментальной арифметики официально используется для профилактики болезни Альцгеймера и рассеянного склероза. Существуют и курсы для людей, у которых уже проявились признаки болезни Альцгеймера. Их результаты не так эффектны по сравнению со здоровыми людьми, однако методика позволяет значительно замедлить разрушающие процессы. </a:t>
            </a:r>
          </a:p>
        </p:txBody>
      </p:sp>
      <p:pic>
        <p:nvPicPr>
          <p:cNvPr id="3074" name="Picture 2" descr="ÐÐ°ÑÑÐ¸Ð½ÐºÐ¸ Ð¿Ð¾ Ð·Ð°Ð¿ÑÐ¾ÑÑ Ð¿Ð¾Ð¶Ð¸Ð»Ð¾Ð¹ ÑÐµÐ»Ð¾Ð²ÐµÐº ÑÑÐ¸ÑÐ°ÐµÑ Ð½Ð° Ð°Ð±Ð°ÐºÐ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297" y="2276872"/>
            <a:ext cx="3155504" cy="2362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AutoShape 2"/>
          <p:cNvSpPr txBox="1">
            <a:spLocks noChangeArrowheads="1"/>
          </p:cNvSpPr>
          <p:nvPr/>
        </p:nvSpPr>
        <p:spPr>
          <a:xfrm>
            <a:off x="-468560" y="116632"/>
            <a:ext cx="9361040" cy="1143000"/>
          </a:xfrm>
          <a:prstGeom prst="rect">
            <a:avLst/>
          </a:prstGeom>
        </p:spPr>
        <p:txBody>
          <a:bodyPr vert="horz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4000" b="1" smtClean="0"/>
              <a:t>    </a:t>
            </a:r>
            <a:r>
              <a:rPr lang="ru-RU" altLang="ru-RU" sz="4400" b="1" smtClean="0">
                <a:solidFill>
                  <a:schemeClr val="tx1"/>
                </a:solidFill>
              </a:rPr>
              <a:t>Ментальная арифметика</a:t>
            </a:r>
            <a:endParaRPr lang="ru-RU" altLang="ru-RU" sz="44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637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0528" y="0"/>
            <a:ext cx="9721080" cy="99060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Что такое м</a:t>
            </a:r>
            <a:r>
              <a:rPr lang="ru-RU" sz="3600" b="1" dirty="0" smtClean="0">
                <a:solidFill>
                  <a:schemeClr val="tx1"/>
                </a:solidFill>
              </a:rPr>
              <a:t>ентальная </a:t>
            </a:r>
            <a:r>
              <a:rPr lang="ru-RU" sz="3600" b="1" dirty="0" smtClean="0">
                <a:solidFill>
                  <a:schemeClr val="tx1"/>
                </a:solidFill>
              </a:rPr>
              <a:t>арифметика?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999625"/>
            <a:ext cx="8229600" cy="27138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Ментальная арифметика- это программа развития умственных способностей и творческого потенциала с помощью арифметических вычислений на японских счетах АБАКУС  без использования компьютера, калькулятора и другой вычислительной техники… только перекидывая косточки счетов в уме</a:t>
            </a:r>
            <a:r>
              <a:rPr lang="ru-RU" dirty="0" smtClean="0"/>
              <a:t>.</a:t>
            </a:r>
            <a:endParaRPr lang="ru-RU" dirty="0" smtClean="0"/>
          </a:p>
        </p:txBody>
      </p:sp>
      <p:pic>
        <p:nvPicPr>
          <p:cNvPr id="4" name="Picture 6" descr="C:\Documents and Settings\Admin\Рабочий стол\unnam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9033" y="3501008"/>
            <a:ext cx="5576616" cy="3136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79221436"/>
      </p:ext>
    </p:extLst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44724" y="381061"/>
            <a:ext cx="4175060" cy="813425"/>
          </a:xfrm>
          <a:prstGeom prst="rect">
            <a:avLst/>
          </a:prstGeom>
          <a:noFill/>
        </p:spPr>
        <p:txBody>
          <a:bodyPr wrap="square" lIns="28319" tIns="14159" rIns="28319" bIns="14159">
            <a:spAutoFit/>
          </a:bodyPr>
          <a:lstStyle/>
          <a:p>
            <a:pPr algn="ctr"/>
            <a:r>
              <a:rPr lang="ru-RU" sz="51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Garamond" pitchFamily="18" charset="0"/>
              </a:rPr>
              <a:t>Мифы</a:t>
            </a:r>
          </a:p>
        </p:txBody>
      </p:sp>
      <p:sp>
        <p:nvSpPr>
          <p:cNvPr id="5" name="Облако 4"/>
          <p:cNvSpPr/>
          <p:nvPr/>
        </p:nvSpPr>
        <p:spPr>
          <a:xfrm>
            <a:off x="744862" y="0"/>
            <a:ext cx="3131295" cy="1500879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319" tIns="14159" rIns="28319" bIns="14159"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01234" y="1651036"/>
            <a:ext cx="4572000" cy="1275090"/>
          </a:xfrm>
          <a:prstGeom prst="rect">
            <a:avLst/>
          </a:prstGeom>
        </p:spPr>
        <p:txBody>
          <a:bodyPr wrap="square" lIns="28319" tIns="14159" rIns="28319" bIns="14159">
            <a:spAutoFit/>
          </a:bodyPr>
          <a:lstStyle/>
          <a:p>
            <a:r>
              <a:rPr lang="ru-RU" sz="27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Ментальная арифметика - это техника быстрого счета.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22979" y="3198096"/>
            <a:ext cx="4571521" cy="1213926"/>
          </a:xfrm>
          <a:prstGeom prst="rect">
            <a:avLst/>
          </a:prstGeom>
        </p:spPr>
        <p:txBody>
          <a:bodyPr lIns="28319" tIns="14159" rIns="28319" bIns="14159">
            <a:spAutoFit/>
          </a:bodyPr>
          <a:lstStyle/>
          <a:p>
            <a:r>
              <a:rPr lang="ru-RU" sz="25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После 2-х месяцев занятий ребенок начнет считать ментально.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44724" y="5183875"/>
            <a:ext cx="4571521" cy="1567477"/>
          </a:xfrm>
          <a:prstGeom prst="rect">
            <a:avLst/>
          </a:prstGeom>
        </p:spPr>
        <p:txBody>
          <a:bodyPr lIns="28319" tIns="14159" rIns="28319" bIns="14159">
            <a:spAutoFit/>
          </a:bodyPr>
          <a:lstStyle/>
          <a:p>
            <a:r>
              <a:rPr lang="ru-RU" sz="25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После 2-х месяцев улучшатся показатели успеваемости в математике</a:t>
            </a:r>
            <a:r>
              <a:rPr lang="en-US" dirty="0" smtClean="0"/>
              <a:t>.</a:t>
            </a:r>
            <a:endParaRPr lang="ru-RU" dirty="0"/>
          </a:p>
        </p:txBody>
      </p:sp>
      <p:sp>
        <p:nvSpPr>
          <p:cNvPr id="10" name="Облако 9"/>
          <p:cNvSpPr/>
          <p:nvPr/>
        </p:nvSpPr>
        <p:spPr>
          <a:xfrm>
            <a:off x="5202608" y="0"/>
            <a:ext cx="3131295" cy="1500879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319" tIns="14159" rIns="28319" bIns="14159"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724215" y="357970"/>
            <a:ext cx="4175060" cy="813425"/>
          </a:xfrm>
          <a:prstGeom prst="rect">
            <a:avLst/>
          </a:prstGeom>
          <a:noFill/>
        </p:spPr>
        <p:txBody>
          <a:bodyPr wrap="square" lIns="28319" tIns="14159" rIns="28319" bIns="14159">
            <a:spAutoFit/>
          </a:bodyPr>
          <a:lstStyle/>
          <a:p>
            <a:pPr algn="ctr"/>
            <a:r>
              <a:rPr lang="ru-RU" sz="51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Garamond" pitchFamily="18" charset="0"/>
              </a:rPr>
              <a:t>Правда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854686" y="1558673"/>
            <a:ext cx="4289314" cy="1382811"/>
          </a:xfrm>
          <a:prstGeom prst="rect">
            <a:avLst/>
          </a:prstGeom>
        </p:spPr>
        <p:txBody>
          <a:bodyPr wrap="square" lIns="28319" tIns="14159" rIns="28319" bIns="14159">
            <a:spAutoFit/>
          </a:bodyPr>
          <a:lstStyle/>
          <a:p>
            <a:r>
              <a:rPr lang="ru-RU" sz="2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МА– это не просто устный счет в уме, это гармоничное развитие всего головного мозга</a:t>
            </a:r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.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854686" y="2828648"/>
            <a:ext cx="4289314" cy="1382811"/>
          </a:xfrm>
          <a:prstGeom prst="rect">
            <a:avLst/>
          </a:prstGeom>
        </p:spPr>
        <p:txBody>
          <a:bodyPr wrap="square" lIns="28319" tIns="14159" rIns="28319" bIns="14159">
            <a:spAutoFit/>
          </a:bodyPr>
          <a:lstStyle/>
          <a:p>
            <a:r>
              <a:rPr lang="ru-RU" sz="2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Свободно дети могут считать после того, как пройдут все формулы. То есть через 8-9 месяцев.</a:t>
            </a:r>
            <a:endParaRPr lang="ru-RU" sz="19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854686" y="4352618"/>
            <a:ext cx="4289314" cy="2490807"/>
          </a:xfrm>
          <a:prstGeom prst="rect">
            <a:avLst/>
          </a:prstGeom>
        </p:spPr>
        <p:txBody>
          <a:bodyPr wrap="square" lIns="28319" tIns="14159" rIns="28319" bIns="14159">
            <a:spAutoFit/>
          </a:bodyPr>
          <a:lstStyle/>
          <a:p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Что касается общей успеваемости, она </a:t>
            </a:r>
          </a:p>
          <a:p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повышается не за счет умения считать, а в результате того, что ребенок теперь сидя на уроке не пропускает мимо ушей информацию, а слышит и запоминает.</a:t>
            </a:r>
            <a:endParaRPr lang="ru-RU" sz="1900" dirty="0"/>
          </a:p>
        </p:txBody>
      </p:sp>
    </p:spTree>
    <p:extLst>
      <p:ext uri="{BB962C8B-B14F-4D97-AF65-F5344CB8AC3E}">
        <p14:creationId xmlns:p14="http://schemas.microsoft.com/office/powerpoint/2010/main" val="4205398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2890664" cy="186848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1800" b="1" dirty="0" smtClean="0">
                <a:solidFill>
                  <a:schemeClr val="tx1"/>
                </a:solidFill>
              </a:rPr>
              <a:t>Техника абак до сих пор популярна среди школьников в ряде азиатских стран, например, в Китае, Японии и </a:t>
            </a:r>
            <a:r>
              <a:rPr lang="ru-RU" sz="1800" b="1" dirty="0" smtClean="0">
                <a:solidFill>
                  <a:schemeClr val="tx1"/>
                </a:solidFill>
              </a:rPr>
              <a:t>Индии, также среди взрослых</a:t>
            </a:r>
            <a:endParaRPr lang="ru-RU" sz="1800" b="1" dirty="0" smtClean="0">
              <a:solidFill>
                <a:schemeClr val="tx1"/>
              </a:solidFill>
            </a:endParaRPr>
          </a:p>
        </p:txBody>
      </p:sp>
      <p:pic>
        <p:nvPicPr>
          <p:cNvPr id="9219" name="Picture 2" descr="C:\Documents and Settings\Admin\Рабочий стол\абак\sovrschet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404664"/>
            <a:ext cx="3168352" cy="2018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C:\Documents and Settings\Admin\Рабочий стол\абак\18k-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423468"/>
            <a:ext cx="2460252" cy="2460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Documents and Settings\Admin\Рабочий стол\абак\abacu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46577" y="1902512"/>
            <a:ext cx="2808031" cy="187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C:\Documents and Settings\Admin\Рабочий стол\абак\Creative-Personality-Puzzle-Hand-Calculator-3d-font-b-Mini-b-font-font-b-Abacus-b-fon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42781" y="2896051"/>
            <a:ext cx="2141331" cy="2141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C:\Documents and Settings\Admin\Рабочий стол\абак\ring-abacu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39489" y="4465141"/>
            <a:ext cx="2565041" cy="2323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07546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/>
            </a:r>
            <a:br>
              <a:rPr lang="ru-RU" dirty="0"/>
            </a:br>
            <a:r>
              <a:rPr lang="ru-RU" sz="4000" b="1" dirty="0">
                <a:solidFill>
                  <a:schemeClr val="tx1"/>
                </a:solidFill>
              </a:rPr>
              <a:t> </a:t>
            </a:r>
            <a:r>
              <a:rPr lang="ru-RU" sz="4000" b="1" dirty="0" err="1">
                <a:solidFill>
                  <a:schemeClr val="tx1"/>
                </a:solidFill>
              </a:rPr>
              <a:t>Кинезиологические</a:t>
            </a:r>
            <a:r>
              <a:rPr lang="ru-RU" sz="4000" b="1" dirty="0">
                <a:solidFill>
                  <a:schemeClr val="tx1"/>
                </a:solidFill>
              </a:rPr>
              <a:t> упражнения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b="1" dirty="0" err="1"/>
              <a:t>Кинезиология</a:t>
            </a:r>
            <a:r>
              <a:rPr lang="ru-RU" dirty="0"/>
              <a:t> - это наука о развитии умственных способностей и физического здоровья через определенные двигательные </a:t>
            </a:r>
            <a:r>
              <a:rPr lang="ru-RU" b="1" dirty="0"/>
              <a:t>упражнения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Кинезиологические</a:t>
            </a:r>
            <a:r>
              <a:rPr lang="ru-RU" dirty="0" smtClean="0"/>
              <a:t> </a:t>
            </a:r>
            <a:r>
              <a:rPr lang="ru-RU" dirty="0"/>
              <a:t>упражнение – это комплекс движений позволяющих активизировать межполушарное воздействие. 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074" name="Picture 2" descr="ÐÐ°ÑÑÐ¸Ð½ÐºÐ¸ Ð¿Ð¾ Ð·Ð°Ð¿ÑÐ¾ÑÑ ÐÐ¸Ð½ÐµÐ·Ð¸Ð¾Ð»Ð¾Ð³Ð¸ÑÐµÑÐºÐ¸Ðµ ÑÐ¿ÑÐ°Ð¶Ð½ÐµÐ½Ð¸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933056"/>
            <a:ext cx="3539115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1249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0528" y="43584"/>
            <a:ext cx="9443392" cy="99060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err="1" smtClean="0">
                <a:solidFill>
                  <a:schemeClr val="tx1"/>
                </a:solidFill>
              </a:rPr>
              <a:t>Кинезиологические</a:t>
            </a:r>
            <a:r>
              <a:rPr lang="ru-RU" sz="4000" b="1" dirty="0" smtClean="0">
                <a:solidFill>
                  <a:schemeClr val="tx1"/>
                </a:solidFill>
              </a:rPr>
              <a:t> упражнения 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err="1"/>
              <a:t>Кинезиологическими</a:t>
            </a:r>
            <a:r>
              <a:rPr lang="ru-RU" dirty="0"/>
              <a:t> движениями пользовались Гиппократ и Аристотель.</a:t>
            </a:r>
          </a:p>
        </p:txBody>
      </p:sp>
      <p:sp>
        <p:nvSpPr>
          <p:cNvPr id="4" name="AutoShape 2" descr="ÐÐ°ÑÑÐ¸Ð½ÐºÐ¸ Ð¿Ð¾ Ð·Ð°Ð¿ÑÐ¾ÑÑ Ð³Ð¸Ð¿Ð¿Ð¾ÐºÑÐ°Ñ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ÐÐ°ÑÑÐ¸Ð½ÐºÐ¸ Ð¿Ð¾ Ð·Ð°Ð¿ÑÐ¾ÑÑ Ð³Ð¸Ð¿Ð¿Ð¾ÐºÑÐ°Ñ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708920"/>
            <a:ext cx="2664296" cy="389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ÐÐ°ÑÑÐ¸Ð½ÐºÐ¸ Ð¿Ð¾ Ð·Ð°Ð¿ÑÐ¾ÑÑ Ð°ÑÐ¸ÑÑÐ¾ÑÐµÐ»Ñ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3777" y="2492896"/>
            <a:ext cx="2507413" cy="374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1144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solidFill>
                  <a:schemeClr val="tx1"/>
                </a:solidFill>
              </a:rPr>
              <a:t>Колечко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1412776"/>
            <a:ext cx="4267200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32040" y="1268760"/>
            <a:ext cx="367240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r>
              <a:rPr lang="ru-RU" dirty="0"/>
              <a:t> Поочередно перебирайте пальцы рук, соединяя в кольцо большой палец и последовательно указательный, средний, безымянный и мизинец. Упражнения выполнять, начиная с указательного пальца, а в обратном порядке – от мизинца к указательному. Выполнять нужно каждой рукой отдельно, затем обеими руками вместе. </a:t>
            </a:r>
          </a:p>
        </p:txBody>
      </p:sp>
    </p:spTree>
    <p:extLst>
      <p:ext uri="{BB962C8B-B14F-4D97-AF65-F5344CB8AC3E}">
        <p14:creationId xmlns:p14="http://schemas.microsoft.com/office/powerpoint/2010/main" val="386861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540296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> </a:t>
            </a:r>
            <a:br>
              <a:rPr lang="ru-RU" dirty="0"/>
            </a:br>
            <a:r>
              <a:rPr lang="ru-RU" sz="4400" b="1" dirty="0">
                <a:solidFill>
                  <a:schemeClr val="tx1"/>
                </a:solidFill>
              </a:rPr>
              <a:t>«Стол/Стул</a:t>
            </a:r>
            <a:r>
              <a:rPr lang="ru-RU" sz="4400" b="1" dirty="0" smtClean="0">
                <a:solidFill>
                  <a:schemeClr val="tx1"/>
                </a:solidFill>
              </a:rPr>
              <a:t>»</a:t>
            </a:r>
            <a:r>
              <a:rPr lang="ru-RU" b="1" dirty="0">
                <a:solidFill>
                  <a:schemeClr val="tx1"/>
                </a:solidFill>
              </a:rPr>
              <a:t/>
            </a:r>
            <a:br>
              <a:rPr lang="ru-RU" b="1" dirty="0">
                <a:solidFill>
                  <a:schemeClr val="tx1"/>
                </a:solidFill>
              </a:rPr>
            </a:b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19672" y="980728"/>
            <a:ext cx="5524500" cy="288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71600" y="4725144"/>
            <a:ext cx="67687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dirty="0"/>
              <a:t> Важно: Обязательно нужно менять положение кистей рук одновременно! Повторить 10 раз, затем сменить ведущую руку. </a:t>
            </a:r>
          </a:p>
        </p:txBody>
      </p:sp>
    </p:spTree>
    <p:extLst>
      <p:ext uri="{BB962C8B-B14F-4D97-AF65-F5344CB8AC3E}">
        <p14:creationId xmlns:p14="http://schemas.microsoft.com/office/powerpoint/2010/main" val="90141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Autofit/>
          </a:bodyPr>
          <a:lstStyle/>
          <a:p>
            <a:r>
              <a:rPr lang="ru-RU" sz="4000" b="1" dirty="0"/>
              <a:t/>
            </a:r>
            <a:br>
              <a:rPr lang="ru-RU" sz="4000" b="1" dirty="0"/>
            </a:br>
            <a:r>
              <a:rPr lang="ru-RU" sz="4000" b="1" dirty="0"/>
              <a:t> </a:t>
            </a:r>
            <a:br>
              <a:rPr lang="ru-RU" sz="4000" b="1" dirty="0"/>
            </a:br>
            <a:r>
              <a:rPr lang="ru-RU" sz="4000" b="1" dirty="0">
                <a:solidFill>
                  <a:schemeClr val="tx1"/>
                </a:solidFill>
              </a:rPr>
              <a:t>"Лезгинка" </a:t>
            </a:r>
            <a:r>
              <a:rPr lang="ru-RU" sz="4000" b="1" dirty="0"/>
              <a:t/>
            </a:r>
            <a:br>
              <a:rPr lang="ru-RU" sz="4000" b="1" dirty="0"/>
            </a:br>
            <a:endParaRPr lang="ru-RU" sz="4000" b="1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03648" y="1551037"/>
            <a:ext cx="5791200" cy="288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39699" y="4437112"/>
            <a:ext cx="87849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dirty="0"/>
              <a:t> Ребенок складывает левую руку в кулак, большой палец отставляет в сторону, кулак разворачивает пальцами к себе. Правой рукой прямой ладонью в горизонтальном положении прикасается к мизинцу левой. После этого одновременно меняет положение правой и левой рук в течение 10-15 смен позиций. Необходимо добиваться высокой точности и скорости смены положений. </a:t>
            </a:r>
          </a:p>
        </p:txBody>
      </p:sp>
    </p:spTree>
    <p:extLst>
      <p:ext uri="{BB962C8B-B14F-4D97-AF65-F5344CB8AC3E}">
        <p14:creationId xmlns:p14="http://schemas.microsoft.com/office/powerpoint/2010/main" val="83153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sz="4400" b="1" dirty="0">
                <a:solidFill>
                  <a:schemeClr val="tx1"/>
                </a:solidFill>
              </a:rPr>
              <a:t>«Зайчик – Колечко</a:t>
            </a:r>
            <a:r>
              <a:rPr lang="ru-RU" sz="4400" b="1" dirty="0" smtClean="0">
                <a:solidFill>
                  <a:schemeClr val="tx1"/>
                </a:solidFill>
              </a:rPr>
              <a:t>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052736"/>
            <a:ext cx="3705225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83568" y="4797152"/>
            <a:ext cx="7776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Одновременно правой рукой показываем зайчика, а левой рукой колечко. Одновременно меняем положение рук. Повторить 10-15 раз </a:t>
            </a:r>
          </a:p>
        </p:txBody>
      </p:sp>
    </p:spTree>
    <p:extLst>
      <p:ext uri="{BB962C8B-B14F-4D97-AF65-F5344CB8AC3E}">
        <p14:creationId xmlns:p14="http://schemas.microsoft.com/office/powerpoint/2010/main" val="3205805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266"/>
            <a:ext cx="7467600" cy="11430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tx1"/>
                </a:solidFill>
              </a:rPr>
              <a:t>Рисуем двумя руками 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99" t="17915" r="36538" b="17162"/>
          <a:stretch/>
        </p:blipFill>
        <p:spPr bwMode="auto">
          <a:xfrm>
            <a:off x="107504" y="2048777"/>
            <a:ext cx="5958115" cy="4185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ÐÐ°ÑÑÐ¸Ð½ÐºÐ¸ Ð¿Ð¾ Ð·Ð°Ð¿ÑÐ¾ÑÑ ÐÐ¸Ð½ÐµÐ·Ð¸Ð¾Ð»Ð¾Ð³Ð¸ÑÐµÑÐºÐ¸Ðµ ÑÐ¿ÑÐ°Ð¶Ð½ÐµÐ½Ð¸Ñ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5619" y="1268760"/>
            <a:ext cx="3066178" cy="2715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8920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/>
          <p:cNvSpPr>
            <a:spLocks noGrp="1" noChangeArrowheads="1"/>
          </p:cNvSpPr>
          <p:nvPr>
            <p:ph type="title"/>
          </p:nvPr>
        </p:nvSpPr>
        <p:spPr>
          <a:xfrm>
            <a:off x="778561" y="-198218"/>
            <a:ext cx="7924800" cy="9906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sz="4000" b="1" dirty="0" smtClean="0">
                <a:solidFill>
                  <a:srgbClr val="C00000"/>
                </a:solidFill>
              </a:rPr>
              <a:t>Спасибо за внимание!</a:t>
            </a:r>
          </a:p>
        </p:txBody>
      </p:sp>
      <p:pic>
        <p:nvPicPr>
          <p:cNvPr id="6146" name="Picture 2" descr="ÐÐ°ÑÑÐ¸Ð½ÐºÐ¸ Ð¿Ð¾ Ð·Ð°Ð¿ÑÐ¾ÑÑ ÐÐ¸Ð½ÐµÐ·Ð¸Ð¾Ð»Ð¾Ð³Ð¸ÑÐµÑÐºÐ¸Ðµ ÑÐ¿ÑÐ°Ð¶Ð½ÐµÐ½Ð¸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735054"/>
            <a:ext cx="5256584" cy="3852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35120" y="980728"/>
            <a:ext cx="703379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Удачного учебного года!!!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79129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Grp="1" noChangeArrowheads="1"/>
          </p:cNvSpPr>
          <p:nvPr>
            <p:ph type="title"/>
          </p:nvPr>
        </p:nvSpPr>
        <p:spPr>
          <a:xfrm>
            <a:off x="611560" y="188640"/>
            <a:ext cx="7643192" cy="712440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4000" b="1" dirty="0" smtClean="0"/>
              <a:t>   </a:t>
            </a:r>
            <a:r>
              <a:rPr lang="ru-RU" altLang="ru-RU" sz="4000" b="1" dirty="0" smtClean="0"/>
              <a:t> </a:t>
            </a:r>
            <a:r>
              <a:rPr lang="ru-RU" altLang="ru-RU" sz="4000" b="1" dirty="0" smtClean="0">
                <a:solidFill>
                  <a:schemeClr val="tx1"/>
                </a:solidFill>
              </a:rPr>
              <a:t>Ментальная </a:t>
            </a:r>
            <a:r>
              <a:rPr lang="ru-RU" altLang="ru-RU" sz="4000" b="1" dirty="0" smtClean="0">
                <a:solidFill>
                  <a:schemeClr val="tx1"/>
                </a:solidFill>
              </a:rPr>
              <a:t>арифметика</a:t>
            </a:r>
            <a:endParaRPr lang="ru-RU" altLang="ru-RU" sz="4000" b="1" dirty="0" smtClean="0">
              <a:solidFill>
                <a:schemeClr val="tx1"/>
              </a:solidFill>
            </a:endParaRPr>
          </a:p>
        </p:txBody>
      </p:sp>
      <p:sp>
        <p:nvSpPr>
          <p:cNvPr id="5123" name="Содержимое 4"/>
          <p:cNvSpPr>
            <a:spLocks noGrp="1"/>
          </p:cNvSpPr>
          <p:nvPr>
            <p:ph sz="quarter" idx="1"/>
          </p:nvPr>
        </p:nvSpPr>
        <p:spPr>
          <a:xfrm>
            <a:off x="179513" y="1700808"/>
            <a:ext cx="4176464" cy="4032448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None/>
            </a:pPr>
            <a:r>
              <a:rPr lang="ru-RU" altLang="ru-RU" sz="2000" dirty="0" smtClean="0"/>
              <a:t>     </a:t>
            </a:r>
            <a:endParaRPr lang="ru-RU" altLang="ru-RU" dirty="0" smtClean="0"/>
          </a:p>
          <a:p>
            <a:pPr>
              <a:buFont typeface="Wingdings" pitchFamily="2" charset="2"/>
              <a:buNone/>
            </a:pPr>
            <a:r>
              <a:rPr lang="ru-RU" altLang="ru-RU" sz="3000" dirty="0" smtClean="0"/>
              <a:t>     В отличие от обычной арифметики упражнения на счетах задействуют оба полушария головного мозга</a:t>
            </a:r>
            <a:r>
              <a:rPr lang="ru-RU" altLang="ru-RU" sz="3000" dirty="0" smtClean="0"/>
              <a:t>.</a:t>
            </a:r>
          </a:p>
          <a:p>
            <a:pPr>
              <a:buFont typeface="Wingdings" pitchFamily="2" charset="2"/>
              <a:buNone/>
            </a:pPr>
            <a:r>
              <a:rPr lang="ru-RU" altLang="ru-RU" sz="3000" dirty="0"/>
              <a:t> </a:t>
            </a:r>
            <a:r>
              <a:rPr lang="ru-RU" altLang="ru-RU" sz="3000" dirty="0" smtClean="0"/>
              <a:t>    </a:t>
            </a:r>
            <a:r>
              <a:rPr lang="ru-RU" altLang="ru-RU" sz="3000" dirty="0" smtClean="0"/>
              <a:t> </a:t>
            </a:r>
            <a:r>
              <a:rPr lang="ru-RU" altLang="ru-RU" sz="3000" dirty="0" smtClean="0"/>
              <a:t>Причем, их развитие происходит согласованно и гармонично.  </a:t>
            </a:r>
            <a:endParaRPr lang="ru-RU" altLang="ru-RU" sz="3000" dirty="0" smtClean="0"/>
          </a:p>
          <a:p>
            <a:pPr>
              <a:buFont typeface="Wingdings" pitchFamily="2" charset="2"/>
              <a:buNone/>
            </a:pPr>
            <a:r>
              <a:rPr lang="ru-RU" altLang="ru-RU" sz="3000" dirty="0"/>
              <a:t> </a:t>
            </a:r>
            <a:r>
              <a:rPr lang="ru-RU" altLang="ru-RU" sz="3000" dirty="0" smtClean="0"/>
              <a:t>     </a:t>
            </a:r>
            <a:r>
              <a:rPr lang="ru-RU" altLang="ru-RU" sz="3000" dirty="0" smtClean="0"/>
              <a:t>Подходит </a:t>
            </a:r>
            <a:r>
              <a:rPr lang="ru-RU" altLang="ru-RU" sz="3000" dirty="0" smtClean="0"/>
              <a:t>детям от 4 до 16 лет. </a:t>
            </a:r>
          </a:p>
        </p:txBody>
      </p:sp>
      <p:pic>
        <p:nvPicPr>
          <p:cNvPr id="5124" name="Picture 6" descr="http://dir.i-mozg.com/wp-content/uploads/slider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772816"/>
            <a:ext cx="4295775" cy="3429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153382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332656"/>
            <a:ext cx="3898776" cy="652934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1"/>
                </a:solidFill>
              </a:rPr>
              <a:t>Актуальность</a:t>
            </a:r>
            <a:r>
              <a:rPr lang="ru-RU" sz="3600" dirty="0" smtClean="0"/>
              <a:t> 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Почему же столь древняя методика получает свое повсеместное распространение по всему миру именно сегодня? Это напрямую связано с развитием технологий и изменениями в связи с этим на рынке труда и в экономике в целом. Повсеместное использование машинного труда, гаджетов и роботов поставило ребром вопрос: зачем нужен человек, если его можно заменить? </a:t>
            </a:r>
            <a:r>
              <a:rPr lang="ru-RU" dirty="0" smtClean="0"/>
              <a:t>Человек </a:t>
            </a:r>
            <a:r>
              <a:rPr lang="ru-RU" dirty="0"/>
              <a:t>имеет преимущество перед компьютером или роботом в одном главном аспекте. Творчество. Потому что только человек способен придумать решение задачи множеством разных, неизвестных ранее </a:t>
            </a:r>
            <a:r>
              <a:rPr lang="ru-RU" dirty="0" smtClean="0"/>
              <a:t>способов; человек </a:t>
            </a:r>
            <a:r>
              <a:rPr lang="ru-RU" dirty="0"/>
              <a:t>способен принимать во внимание объективные и субъективные факторы в принятии решений; и только человек способен творить и изобретать. И все эти умения необходимы человеку сегодня вне зависимости от его сферы деятельности. Вот почему так важно сегодня иметь </a:t>
            </a:r>
            <a:r>
              <a:rPr lang="ru-RU" i="1" u="sng" dirty="0"/>
              <a:t>гармонично развитое творческое и рациональное начало.</a:t>
            </a:r>
          </a:p>
        </p:txBody>
      </p:sp>
    </p:spTree>
    <p:extLst>
      <p:ext uri="{BB962C8B-B14F-4D97-AF65-F5344CB8AC3E}">
        <p14:creationId xmlns:p14="http://schemas.microsoft.com/office/powerpoint/2010/main" val="2581950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91440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Ментальная арифметика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1124744"/>
            <a:ext cx="4968552" cy="6048672"/>
          </a:xfrm>
        </p:spPr>
        <p:txBody>
          <a:bodyPr>
            <a:normAutofit fontScale="55000" lnSpcReduction="20000"/>
          </a:bodyPr>
          <a:lstStyle/>
          <a:p>
            <a:r>
              <a:rPr lang="ru-RU" sz="3600" dirty="0" smtClean="0"/>
              <a:t>Несмотря </a:t>
            </a:r>
            <a:r>
              <a:rPr lang="ru-RU" sz="3600" dirty="0" smtClean="0"/>
              <a:t>на то, что нынешняя образовательная система отдает преимущество развитию левого полушария мозга у детей вместо развития правого полушария мозга, в правом полушарии мозга скрыт колоссальный потенциал. Убедительным примером служит то, что такие великие умы как Эйнштейн своей гениальностью были обязаны высокоразвитому правому полушарию мозга. Эйнштейн говорил: «Воображение важнее знания. Знание ограничено. Воображение охватывает весь мир».</a:t>
            </a:r>
          </a:p>
          <a:p>
            <a:r>
              <a:rPr lang="ru-RU" sz="3600" dirty="0" smtClean="0"/>
              <a:t>В течение первых лет жизни образуются нейронные связи, которые определяют развитие мозга. Если эти соединения не стимулируются на этом важном этапе жизни, то они отмирают навсегда.</a:t>
            </a:r>
          </a:p>
          <a:p>
            <a:endParaRPr lang="ru-RU" dirty="0"/>
          </a:p>
        </p:txBody>
      </p:sp>
      <p:pic>
        <p:nvPicPr>
          <p:cNvPr id="5" name="Содержимое 4" descr="pr_source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5148064" y="1196752"/>
            <a:ext cx="3551952" cy="4572000"/>
          </a:xfrm>
        </p:spPr>
      </p:pic>
    </p:spTree>
    <p:extLst>
      <p:ext uri="{BB962C8B-B14F-4D97-AF65-F5344CB8AC3E}">
        <p14:creationId xmlns:p14="http://schemas.microsoft.com/office/powerpoint/2010/main" val="3448412776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548680"/>
            <a:ext cx="3770313" cy="1895816"/>
          </a:xfrm>
        </p:spPr>
        <p:txBody>
          <a:bodyPr>
            <a:noAutofit/>
          </a:bodyPr>
          <a:lstStyle/>
          <a:p>
            <a:endParaRPr lang="ru-RU" altLang="ru-RU" sz="2400" dirty="0" smtClean="0"/>
          </a:p>
          <a:p>
            <a:pPr>
              <a:buFont typeface="Wingdings" pitchFamily="2" charset="2"/>
              <a:buNone/>
            </a:pPr>
            <a:r>
              <a:rPr lang="ru-RU" altLang="ru-RU" sz="2400" dirty="0" smtClean="0"/>
              <a:t>     Развитие левого полушария значительно преобладает над правым. Иными словами, логическое мышление развито хорошо. Зато творческое мышление — интуиция, выбор правильных путей и поступков — работает не на высшем уровне. </a:t>
            </a:r>
          </a:p>
        </p:txBody>
      </p:sp>
      <p:pic>
        <p:nvPicPr>
          <p:cNvPr id="4100" name="Picture 6" descr="http://cs622826.vk.me/v622826140/45606/h_qDne2pG2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1268760"/>
            <a:ext cx="5177858" cy="51778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AutoShape 2"/>
          <p:cNvSpPr txBox="1">
            <a:spLocks noChangeArrowheads="1"/>
          </p:cNvSpPr>
          <p:nvPr/>
        </p:nvSpPr>
        <p:spPr>
          <a:xfrm>
            <a:off x="899592" y="332656"/>
            <a:ext cx="7643192" cy="712440"/>
          </a:xfrm>
          <a:prstGeom prst="rect">
            <a:avLst/>
          </a:prstGeom>
        </p:spPr>
        <p:txBody>
          <a:bodyPr vert="horz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4000" b="1" dirty="0" smtClean="0"/>
              <a:t>    </a:t>
            </a:r>
            <a:r>
              <a:rPr lang="ru-RU" altLang="ru-RU" sz="4000" b="1" dirty="0" smtClean="0">
                <a:solidFill>
                  <a:schemeClr val="tx1"/>
                </a:solidFill>
              </a:rPr>
              <a:t>Ментальная арифметика</a:t>
            </a:r>
            <a:endParaRPr lang="ru-RU" altLang="ru-RU" sz="40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020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5" descr="http://www.center.ga/img/image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35" y="260648"/>
            <a:ext cx="8738236" cy="6308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1183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/>
          <p:cNvSpPr>
            <a:spLocks noGrp="1" noChangeArrowheads="1"/>
          </p:cNvSpPr>
          <p:nvPr>
            <p:ph type="title"/>
          </p:nvPr>
        </p:nvSpPr>
        <p:spPr>
          <a:xfrm>
            <a:off x="323528" y="764704"/>
            <a:ext cx="9220944" cy="1143000"/>
          </a:xfrm>
        </p:spPr>
        <p:txBody>
          <a:bodyPr>
            <a:noAutofit/>
          </a:bodyPr>
          <a:lstStyle/>
          <a:p>
            <a:pPr algn="ctr"/>
            <a:r>
              <a:rPr lang="ru-RU" altLang="ru-RU" sz="4000" b="1" dirty="0" smtClean="0">
                <a:solidFill>
                  <a:schemeClr val="tx1"/>
                </a:solidFill>
              </a:rPr>
              <a:t>Ментальная арифметика развивает способность к успеху в любом деле</a:t>
            </a:r>
          </a:p>
        </p:txBody>
      </p:sp>
      <p:sp>
        <p:nvSpPr>
          <p:cNvPr id="7171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23528" y="2060848"/>
            <a:ext cx="3986337" cy="4680520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ru-RU" altLang="ru-RU" sz="2000" dirty="0" smtClean="0"/>
              <a:t> </a:t>
            </a:r>
            <a:r>
              <a:rPr lang="ru-RU" altLang="ru-RU" sz="2800" dirty="0" smtClean="0"/>
              <a:t>    Занятия Ментальной арифметикой помогают натренировать нейронные связи головного мозга </a:t>
            </a:r>
            <a:r>
              <a:rPr lang="ru-RU" altLang="ru-RU" sz="2800" dirty="0" smtClean="0"/>
              <a:t> </a:t>
            </a:r>
            <a:r>
              <a:rPr lang="ru-RU" altLang="ru-RU" sz="2800" dirty="0" smtClean="0"/>
              <a:t>ребенка, развивают скорость и качество его мышления. </a:t>
            </a:r>
            <a:endParaRPr lang="ru-RU" altLang="ru-RU" sz="2800" dirty="0" smtClean="0"/>
          </a:p>
          <a:p>
            <a:pPr eaLnBrk="1" hangingPunct="1">
              <a:buFont typeface="Wingdings" pitchFamily="2" charset="2"/>
              <a:buNone/>
            </a:pPr>
            <a:endParaRPr lang="ru-RU" altLang="ru-RU" sz="2800" dirty="0" smtClean="0"/>
          </a:p>
          <a:p>
            <a:pPr eaLnBrk="1" hangingPunct="1">
              <a:buFont typeface="Wingdings" pitchFamily="2" charset="2"/>
              <a:buNone/>
            </a:pPr>
            <a:r>
              <a:rPr lang="ru-RU" altLang="ru-RU" sz="2800" dirty="0" smtClean="0"/>
              <a:t>     Также развивают самостоятельность, инициативность, умение критически оценивать себя.</a:t>
            </a:r>
          </a:p>
        </p:txBody>
      </p:sp>
      <p:pic>
        <p:nvPicPr>
          <p:cNvPr id="7175" name="Picture 7" descr="http://img15.staticclassifieds.com/images_slandokz/84424659_1_1000x700_mentalnaya-arifmetika-dlya-detey-v-almaty-ot-4-do-12-let-almaty_rev0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2204864"/>
            <a:ext cx="4585921" cy="40324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50892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324</TotalTime>
  <Words>1317</Words>
  <Application>Microsoft Office PowerPoint</Application>
  <PresentationFormat>Экран (4:3)</PresentationFormat>
  <Paragraphs>123</Paragraphs>
  <Slides>39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Эркер</vt:lpstr>
      <vt:lpstr>МЕНТАЛЬНАЯ АРИФМЕТИКА</vt:lpstr>
      <vt:lpstr>1/24</vt:lpstr>
      <vt:lpstr>Что такое ментальная арифметика?</vt:lpstr>
      <vt:lpstr>    Ментальная арифметика</vt:lpstr>
      <vt:lpstr>Актуальность </vt:lpstr>
      <vt:lpstr>Ментальная арифметика</vt:lpstr>
      <vt:lpstr>Презентация PowerPoint</vt:lpstr>
      <vt:lpstr>Презентация PowerPoint</vt:lpstr>
      <vt:lpstr>Ментальная арифметика развивает способность к успеху в любом деле</vt:lpstr>
      <vt:lpstr>ИСТОРИЯ МЕНТАЛЬНОЙ АРИФМЕТИКИ </vt:lpstr>
      <vt:lpstr>Презентация PowerPoint</vt:lpstr>
      <vt:lpstr>Презентация PowerPoint</vt:lpstr>
      <vt:lpstr>    Ментальная арифметика</vt:lpstr>
      <vt:lpstr>Презентация PowerPoint</vt:lpstr>
      <vt:lpstr>Презентация PowerPoint</vt:lpstr>
      <vt:lpstr>    Ментальная арифметика</vt:lpstr>
      <vt:lpstr>Что должен знать ребёнок, чтобы начать изучать курс ментальной арифметики? Какая должна быть база знаний? </vt:lpstr>
      <vt:lpstr>Презентация PowerPoint</vt:lpstr>
      <vt:lpstr>  Абакус (или абак) – приспособление для арифметических вычислений, состоящее из прямоугольной рамы с закрепленными внутри нее спицами, по которым свободно перемещаются кости (или камешки). </vt:lpstr>
      <vt:lpstr>    Ментальная арифметика</vt:lpstr>
      <vt:lpstr>Каждая стадия тренировки постепенно ослабляет привязку ребенка к счетам и стимулирует его собственное воображение, благодаря чему в последствии можно производить подсчеты в уме, лишь представляя счеты перед собой и мысленно совершая движения косточками.</vt:lpstr>
      <vt:lpstr>Абакус </vt:lpstr>
      <vt:lpstr>Презентация PowerPoint</vt:lpstr>
      <vt:lpstr>Презентация PowerPoint</vt:lpstr>
      <vt:lpstr>Презентация PowerPoint</vt:lpstr>
      <vt:lpstr>Ментальная арифметика сложение и вычитание </vt:lpstr>
      <vt:lpstr>Главное - не упустить время</vt:lpstr>
      <vt:lpstr>Преимущества методики «Ментальная арифметика» </vt:lpstr>
      <vt:lpstr>Презентация PowerPoint</vt:lpstr>
      <vt:lpstr>Презентация PowerPoint</vt:lpstr>
      <vt:lpstr>Техника абак до сих пор популярна среди школьников в ряде азиатских стран, например, в Китае, Японии и Индии, также среди взрослых</vt:lpstr>
      <vt:lpstr>  Кинезиологические упражнения </vt:lpstr>
      <vt:lpstr>Кинезиологические упражнения </vt:lpstr>
      <vt:lpstr>Колечко </vt:lpstr>
      <vt:lpstr>   «Стол/Стул» </vt:lpstr>
      <vt:lpstr>   "Лезгинка"  </vt:lpstr>
      <vt:lpstr>  «Зайчик – Колечко» </vt:lpstr>
      <vt:lpstr>Рисуем двумя руками 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Administrator</dc:creator>
  <cp:lastModifiedBy>Administrator</cp:lastModifiedBy>
  <cp:revision>33</cp:revision>
  <dcterms:created xsi:type="dcterms:W3CDTF">2019-08-25T00:31:47Z</dcterms:created>
  <dcterms:modified xsi:type="dcterms:W3CDTF">2019-08-25T08:49:52Z</dcterms:modified>
</cp:coreProperties>
</file>