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57" r:id="rId2"/>
    <p:sldId id="280" r:id="rId3"/>
    <p:sldId id="303" r:id="rId4"/>
    <p:sldId id="304" r:id="rId5"/>
    <p:sldId id="311" r:id="rId6"/>
    <p:sldId id="305" r:id="rId7"/>
    <p:sldId id="306" r:id="rId8"/>
    <p:sldId id="308" r:id="rId9"/>
    <p:sldId id="309" r:id="rId10"/>
    <p:sldId id="310" r:id="rId11"/>
    <p:sldId id="302" r:id="rId12"/>
    <p:sldId id="275" r:id="rId13"/>
    <p:sldId id="274" r:id="rId14"/>
    <p:sldId id="312" r:id="rId15"/>
    <p:sldId id="272" r:id="rId16"/>
    <p:sldId id="316" r:id="rId17"/>
    <p:sldId id="317" r:id="rId18"/>
    <p:sldId id="318" r:id="rId19"/>
    <p:sldId id="271" r:id="rId20"/>
    <p:sldId id="270" r:id="rId21"/>
    <p:sldId id="313" r:id="rId22"/>
    <p:sldId id="314" r:id="rId23"/>
    <p:sldId id="269" r:id="rId24"/>
    <p:sldId id="287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42C3E-BF69-4BA2-AA3B-B79815F6C4B1}" type="datetimeFigureOut">
              <a:rPr lang="ru-RU" smtClean="0"/>
              <a:pPr/>
              <a:t>23.08.2020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E2D1-160F-44BC-94B5-96663E37D4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76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94C2C-1CF0-49E0-94C0-7F79E2503D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B9A2-6113-4E37-B5BD-FFE6C1F886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7825" y="44450"/>
            <a:ext cx="203835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12775" y="44450"/>
            <a:ext cx="5962650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EF1C-D06C-48D7-89C5-0A44FC54C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5199063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2775" y="1989138"/>
            <a:ext cx="8153400" cy="460851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5FFC3-9C49-40C5-83DB-BF5CBA8F42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15C03-C723-43CD-B84C-F4402CB885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D1AC9-46BC-4FF7-B9A1-E6632A9931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27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5675" y="1989138"/>
            <a:ext cx="4000500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0B31C-34FB-4BF6-803B-D34085177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6EA89-9EBE-4FAB-864A-4AAAE177D0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8020-6294-4D58-AE54-7737EEB420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88EEB-6513-4A33-892E-03B96284B0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2B8E3-AA3E-4001-9D85-CEC344052E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0FE6F-ACA2-4012-B549-9CD13CCD04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1125538"/>
          </a:xfrm>
          <a:prstGeom prst="rect">
            <a:avLst/>
          </a:prstGeom>
          <a:solidFill>
            <a:srgbClr val="E95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051" name="Текст 12"/>
          <p:cNvSpPr>
            <a:spLocks noGrp="1"/>
          </p:cNvSpPr>
          <p:nvPr>
            <p:ph type="body" idx="1"/>
          </p:nvPr>
        </p:nvSpPr>
        <p:spPr bwMode="auto">
          <a:xfrm>
            <a:off x="612775" y="1989138"/>
            <a:ext cx="81534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533400" cy="493713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79525"/>
            <a:ext cx="8553450" cy="49371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 smtClean="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8E52B4-B762-4C57-8259-D7FCC7721BF1}" type="slidenum">
              <a:rPr lang="ru-RU" altLang="ru-RU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itchFamily="34" charset="0"/>
            </a:endParaRPr>
          </a:p>
        </p:txBody>
      </p:sp>
      <p:pic>
        <p:nvPicPr>
          <p:cNvPr id="2058" name="Рисунок 9" descr="1.tif"/>
          <p:cNvPicPr>
            <a:picLocks noChangeAspect="1"/>
          </p:cNvPicPr>
          <p:nvPr/>
        </p:nvPicPr>
        <p:blipFill>
          <a:blip r:embed="rId14" cstate="print"/>
          <a:srcRect b="6694"/>
          <a:stretch>
            <a:fillRect/>
          </a:stretch>
        </p:blipFill>
        <p:spPr bwMode="auto">
          <a:xfrm>
            <a:off x="0" y="0"/>
            <a:ext cx="248443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71775" y="44450"/>
            <a:ext cx="5199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555875" y="0"/>
            <a:ext cx="0" cy="112553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>
          <a:solidFill>
            <a:schemeClr val="tx1"/>
          </a:solidFill>
          <a:latin typeface="+mn-lt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5pPr>
      <a:lvl6pPr marL="22860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6pPr>
      <a:lvl7pPr marL="27432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7pPr>
      <a:lvl8pPr marL="32004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8pPr>
      <a:lvl9pPr marL="36576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0" y="3000372"/>
            <a:ext cx="9144000" cy="990600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tx1"/>
                </a:solidFill>
              </a:rPr>
              <a:t>Формирование математической грамотности в образовательном пространстве урока</a:t>
            </a:r>
            <a:r>
              <a:rPr lang="ru-RU" altLang="ru-RU" b="1" dirty="0" smtClean="0">
                <a:solidFill>
                  <a:schemeClr val="tx1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/>
            </a:r>
            <a:br>
              <a:rPr lang="ru-RU" altLang="ru-RU" b="1" dirty="0" smtClean="0">
                <a:solidFill>
                  <a:srgbClr val="002060"/>
                </a:solidFill>
              </a:rPr>
            </a:br>
            <a:endParaRPr lang="ru-RU" alt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929198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latin typeface="+mj-lt"/>
                <a:ea typeface="+mj-ea"/>
                <a:cs typeface="+mj-cs"/>
              </a:rPr>
              <a:t>Полякова Татьяна Владимировна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200" b="1" kern="0" dirty="0" smtClean="0">
                <a:latin typeface="+mj-lt"/>
                <a:ea typeface="+mj-ea"/>
                <a:cs typeface="+mj-cs"/>
              </a:rPr>
              <a:t>с</a:t>
            </a:r>
            <a:r>
              <a:rPr kumimoji="0" lang="ru-RU" altLang="ru-RU" sz="32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тарший</a:t>
            </a:r>
            <a:r>
              <a:rPr kumimoji="0" lang="ru-RU" alt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преподаватель Ц</a:t>
            </a:r>
            <a:r>
              <a:rPr kumimoji="0" lang="ru-RU" altLang="ru-RU" sz="32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МО КК ИПК</a:t>
            </a:r>
            <a: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alt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643175" y="44450"/>
            <a:ext cx="6500826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Пособия серии «Функциональная грамотность. Учимся для жизни»</a:t>
            </a:r>
            <a:endParaRPr lang="ru-RU" altLang="ru-RU" sz="3200" b="1" dirty="0" smtClean="0"/>
          </a:p>
        </p:txBody>
      </p:sp>
      <p:pic>
        <p:nvPicPr>
          <p:cNvPr id="9218" name="Picture 2" descr="C:\Users\Александр\Desktop\Новая папк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41" y="2071678"/>
            <a:ext cx="8929718" cy="4155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643175" y="44450"/>
            <a:ext cx="6500826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Структура оценки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математической грамотности </a:t>
            </a:r>
            <a:r>
              <a:rPr lang="en-US" altLang="ru-RU" sz="3200" b="1" dirty="0" smtClean="0"/>
              <a:t>PISA</a:t>
            </a:r>
            <a:endParaRPr lang="ru-RU" altLang="ru-RU" sz="3200" dirty="0" smtClean="0"/>
          </a:p>
        </p:txBody>
      </p:sp>
      <p:pic>
        <p:nvPicPr>
          <p:cNvPr id="10242" name="Picture 2" descr="C:\Users\Александр\Desktop\Новая папка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52" y="2143116"/>
            <a:ext cx="899589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229381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Особенности заданий для формирования и оценки МГ</a:t>
            </a:r>
            <a:endParaRPr lang="ru-RU" altLang="ru-RU" sz="3200" b="1" dirty="0" smtClean="0"/>
          </a:p>
        </p:txBody>
      </p:sp>
      <p:pic>
        <p:nvPicPr>
          <p:cNvPr id="11266" name="Picture 2" descr="C:\Users\Александр\Desktop\Новая папк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71" y="2143116"/>
            <a:ext cx="6500858" cy="3861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086475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Особенности заданий для формирования и оценки МГ</a:t>
            </a:r>
            <a:endParaRPr lang="ru-RU" altLang="ru-RU" sz="3200" b="1" dirty="0" smtClean="0"/>
          </a:p>
        </p:txBody>
      </p:sp>
      <p:pic>
        <p:nvPicPr>
          <p:cNvPr id="12290" name="Picture 2" descr="C:\Users\Александр\Desktop\Новая папка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8070" y="1928802"/>
            <a:ext cx="5651122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5 класс: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пример «Багаж в аэропорту»</a:t>
            </a:r>
            <a:endParaRPr lang="ru-RU" altLang="ru-RU" sz="3200" dirty="0" smtClean="0"/>
          </a:p>
        </p:txBody>
      </p:sp>
      <p:pic>
        <p:nvPicPr>
          <p:cNvPr id="13314" name="Picture 2" descr="C:\Users\Александр\Desktop\Новая папка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85992"/>
            <a:ext cx="8541135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00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Методика формирования: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«надо» и «не надо»</a:t>
            </a:r>
            <a:endParaRPr lang="ru-RU" altLang="ru-RU" sz="3200" dirty="0" smtClean="0"/>
          </a:p>
        </p:txBody>
      </p:sp>
      <p:pic>
        <p:nvPicPr>
          <p:cNvPr id="14338" name="Picture 2" descr="C:\Users\Александр\Desktop\Новая папка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9143999" cy="339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Формирование читательской грамотности в учебном процессе</a:t>
            </a:r>
            <a:endParaRPr lang="ru-RU" altLang="ru-RU" sz="3200" b="1" dirty="0" smtClean="0"/>
          </a:p>
        </p:txBody>
      </p:sp>
      <p:pic>
        <p:nvPicPr>
          <p:cNvPr id="15362" name="Picture 2" descr="C:\Users\Александр\Desktop\Новая папк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79" y="2285992"/>
            <a:ext cx="8786842" cy="37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Задание на оценку математической грамотности и текстовая задача,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 чём отличие?</a:t>
            </a:r>
            <a:endParaRPr lang="ru-RU" altLang="ru-RU" sz="2400" b="1" dirty="0" smtClean="0"/>
          </a:p>
        </p:txBody>
      </p:sp>
      <p:pic>
        <p:nvPicPr>
          <p:cNvPr id="16386" name="Picture 2" descr="C:\Users\Александр\Desktop\Новая папка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5"/>
            <a:ext cx="8715436" cy="4093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Задание на оценку математической грамотности и текстовая задача,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 чём отличие?</a:t>
            </a:r>
            <a:endParaRPr lang="ru-RU" altLang="ru-RU" sz="2400" b="1" dirty="0" smtClean="0"/>
          </a:p>
        </p:txBody>
      </p:sp>
      <p:pic>
        <p:nvPicPr>
          <p:cNvPr id="17410" name="Picture 2" descr="C:\Users\Александр\Desktop\Новая папка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712" y="1857363"/>
            <a:ext cx="6536577" cy="4330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229381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Включение заданий МГ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в реальную практику учителя</a:t>
            </a:r>
            <a:endParaRPr lang="ru-RU" altLang="ru-RU" sz="3200" b="1" dirty="0" smtClean="0"/>
          </a:p>
        </p:txBody>
      </p:sp>
      <p:pic>
        <p:nvPicPr>
          <p:cNvPr id="18434" name="Picture 2" descr="C:\Users\Александр\Desktop\Новая папка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8880" y="2214554"/>
            <a:ext cx="638624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14612" y="0"/>
            <a:ext cx="6157943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Составляющие функциональной грамотности</a:t>
            </a:r>
            <a:endParaRPr lang="ru-RU" altLang="ru-RU" sz="3200" dirty="0" smtClean="0"/>
          </a:p>
        </p:txBody>
      </p:sp>
      <p:pic>
        <p:nvPicPr>
          <p:cNvPr id="1026" name="Picture 2" descr="C:\Users\Александр\Desktop\Новая папк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235" y="2143116"/>
            <a:ext cx="8093531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13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Включение заданий МГ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в реальную практику учителя</a:t>
            </a:r>
            <a:endParaRPr lang="ru-RU" altLang="ru-RU" sz="3200" b="1" dirty="0" smtClean="0"/>
          </a:p>
        </p:txBody>
      </p:sp>
      <p:pic>
        <p:nvPicPr>
          <p:cNvPr id="19458" name="Picture 2" descr="C:\Users\Александр\Desktop\Новая папка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658" y="2071678"/>
            <a:ext cx="6506684" cy="43533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43" cy="990600"/>
          </a:xfrm>
        </p:spPr>
        <p:txBody>
          <a:bodyPr/>
          <a:lstStyle/>
          <a:p>
            <a:pPr algn="ctr"/>
            <a:r>
              <a:rPr lang="ru-RU" altLang="ru-RU" sz="2400" b="1" dirty="0" smtClean="0"/>
              <a:t>Функциональная грамотность –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умение применять предметное знание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в жизненных ситуациях</a:t>
            </a:r>
            <a:endParaRPr lang="ru-RU" altLang="ru-RU" sz="2400" b="1" dirty="0" smtClean="0"/>
          </a:p>
        </p:txBody>
      </p:sp>
      <p:pic>
        <p:nvPicPr>
          <p:cNvPr id="20482" name="Picture 2" descr="C:\Users\Александр\Desktop\Новая папка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91" y="2214554"/>
            <a:ext cx="8829219" cy="3857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930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43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Как можно формировать практический опыт?</a:t>
            </a:r>
            <a:endParaRPr lang="ru-RU" altLang="ru-RU" sz="3200" b="1" dirty="0" smtClean="0"/>
          </a:p>
        </p:txBody>
      </p:sp>
      <p:pic>
        <p:nvPicPr>
          <p:cNvPr id="21506" name="Picture 2" descr="C:\Users\Александр\Desktop\Новая папка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2643182"/>
            <a:ext cx="6786610" cy="2919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729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229381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Почти в любой теме можно найти реальный подтекст</a:t>
            </a:r>
            <a:endParaRPr lang="ru-RU" altLang="ru-RU" sz="3200" b="1" dirty="0" smtClean="0"/>
          </a:p>
        </p:txBody>
      </p:sp>
      <p:pic>
        <p:nvPicPr>
          <p:cNvPr id="22530" name="Picture 2" descr="C:\Users\Александр\Desktop\Новая папка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40" y="2285992"/>
            <a:ext cx="847132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611560" y="3284984"/>
            <a:ext cx="7715304" cy="990600"/>
          </a:xfrm>
        </p:spPr>
        <p:txBody>
          <a:bodyPr/>
          <a:lstStyle/>
          <a:p>
            <a:pPr algn="ctr"/>
            <a:r>
              <a:rPr lang="ru-RU" altLang="ru-RU" sz="5400" b="1" dirty="0" smtClean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43" cy="990600"/>
          </a:xfrm>
        </p:spPr>
        <p:txBody>
          <a:bodyPr/>
          <a:lstStyle/>
          <a:p>
            <a:pPr algn="ctr"/>
            <a:r>
              <a:rPr lang="ru-RU" altLang="ru-RU" sz="2800" b="1" dirty="0" smtClean="0"/>
              <a:t>Формирование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функциональной грамотности </a:t>
            </a:r>
            <a:br>
              <a:rPr lang="ru-RU" altLang="ru-RU" sz="2800" b="1" dirty="0" smtClean="0"/>
            </a:br>
            <a:r>
              <a:rPr lang="ru-RU" altLang="ru-RU" sz="2800" b="1" dirty="0" smtClean="0"/>
              <a:t>при реализации ФГОС</a:t>
            </a:r>
            <a:r>
              <a:rPr lang="ru-RU" altLang="ru-RU" sz="2800" b="1" dirty="0" smtClean="0"/>
              <a:t> </a:t>
            </a:r>
            <a:endParaRPr lang="ru-RU" altLang="ru-RU" sz="2800" dirty="0" smtClean="0"/>
          </a:p>
        </p:txBody>
      </p:sp>
      <p:pic>
        <p:nvPicPr>
          <p:cNvPr id="2050" name="Picture 2" descr="C:\Users\Александр\Desktop\Новая папк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9144000" cy="4625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086505" cy="990600"/>
          </a:xfrm>
        </p:spPr>
        <p:txBody>
          <a:bodyPr/>
          <a:lstStyle/>
          <a:p>
            <a:pPr algn="ctr"/>
            <a:r>
              <a:rPr lang="ru-RU" sz="2800" b="1" dirty="0" smtClean="0"/>
              <a:t>Особенности заданий </a:t>
            </a:r>
            <a:br>
              <a:rPr lang="ru-RU" sz="2800" b="1" dirty="0" smtClean="0"/>
            </a:br>
            <a:r>
              <a:rPr lang="ru-RU" sz="2800" b="1" dirty="0" smtClean="0"/>
              <a:t>для формирования и оценки функциональной грамотности</a:t>
            </a:r>
            <a:endParaRPr lang="ru-RU" sz="2800" b="1" dirty="0"/>
          </a:p>
        </p:txBody>
      </p:sp>
      <p:pic>
        <p:nvPicPr>
          <p:cNvPr id="3074" name="Picture 2" descr="C:\Users\Александр\Desktop\Новая папка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245" y="2214554"/>
            <a:ext cx="8884755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086505" cy="990600"/>
          </a:xfrm>
        </p:spPr>
        <p:txBody>
          <a:bodyPr/>
          <a:lstStyle/>
          <a:p>
            <a:pPr algn="ctr"/>
            <a:r>
              <a:rPr lang="ru-RU" sz="3200" b="1" dirty="0" smtClean="0"/>
              <a:t>Мониторинг формирования функциональной грамотности</a:t>
            </a:r>
            <a:endParaRPr lang="ru-RU" sz="3200" b="1" dirty="0"/>
          </a:p>
        </p:txBody>
      </p:sp>
      <p:pic>
        <p:nvPicPr>
          <p:cNvPr id="4098" name="Picture 2" descr="C:\Users\Александр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9113679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372225" cy="990600"/>
          </a:xfrm>
        </p:spPr>
        <p:txBody>
          <a:bodyPr/>
          <a:lstStyle/>
          <a:p>
            <a:pPr algn="ctr"/>
            <a:r>
              <a:rPr lang="ru-RU" sz="2800" b="1" dirty="0" smtClean="0"/>
              <a:t>Позиция учителя: </a:t>
            </a:r>
            <a:br>
              <a:rPr lang="ru-RU" sz="2800" b="1" dirty="0" smtClean="0"/>
            </a:br>
            <a:r>
              <a:rPr lang="ru-RU" sz="2800" b="1" dirty="0" smtClean="0"/>
              <a:t>определение планируемого образовательного результата </a:t>
            </a:r>
            <a:endParaRPr lang="ru-RU" sz="2800" b="1" dirty="0"/>
          </a:p>
        </p:txBody>
      </p:sp>
      <p:pic>
        <p:nvPicPr>
          <p:cNvPr id="5122" name="Picture 2" descr="C:\Users\Александр\Desktop\Новая папк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8143900" cy="315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43" cy="990600"/>
          </a:xfrm>
        </p:spPr>
        <p:txBody>
          <a:bodyPr/>
          <a:lstStyle/>
          <a:p>
            <a:pPr algn="ctr"/>
            <a:r>
              <a:rPr lang="ru-RU" sz="2800" b="1" dirty="0" smtClean="0"/>
              <a:t>Нормативная основа формирования функциональной грамотности</a:t>
            </a:r>
            <a:endParaRPr lang="ru-RU" sz="2800" b="1" dirty="0"/>
          </a:p>
        </p:txBody>
      </p:sp>
      <p:pic>
        <p:nvPicPr>
          <p:cNvPr id="6146" name="Picture 2" descr="C:\Users\Александр\Desktop\Новая папка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474" y="2000240"/>
            <a:ext cx="820305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771775" y="44450"/>
            <a:ext cx="6157943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Организация процесса познавательной деятельности</a:t>
            </a:r>
            <a:endParaRPr lang="ru-RU" altLang="ru-RU" sz="32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3941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2571737" y="44450"/>
            <a:ext cx="6572264" cy="990600"/>
          </a:xfrm>
        </p:spPr>
        <p:txBody>
          <a:bodyPr/>
          <a:lstStyle/>
          <a:p>
            <a:pPr algn="ctr"/>
            <a:r>
              <a:rPr lang="ru-RU" altLang="ru-RU" sz="3200" b="1" dirty="0" smtClean="0"/>
              <a:t>Пример реализации: проект </a:t>
            </a:r>
            <a:br>
              <a:rPr lang="ru-RU" altLang="ru-RU" sz="3200" b="1" dirty="0" smtClean="0"/>
            </a:br>
            <a:r>
              <a:rPr lang="ru-RU" altLang="ru-RU" sz="3200" b="1" dirty="0" smtClean="0"/>
              <a:t>«Проценты и банковские расчёты»</a:t>
            </a:r>
            <a:endParaRPr lang="ru-RU" altLang="ru-RU" sz="3200" b="1" dirty="0" smtClean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0" y="407707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alt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C:\Users\Александр\Desktop\Новая папка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76357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ая">
  <a:themeElements>
    <a:clrScheme name="Обычная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Обыч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ычная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124</Words>
  <Application>Microsoft Office PowerPoint</Application>
  <PresentationFormat>Экран (4:3)</PresentationFormat>
  <Paragraphs>26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Формирование математической грамотности в образовательном пространстве урока  </vt:lpstr>
      <vt:lpstr>Составляющие функциональной грамотности</vt:lpstr>
      <vt:lpstr>Формирование  функциональной грамотности  при реализации ФГОС </vt:lpstr>
      <vt:lpstr>Особенности заданий  для формирования и оценки функциональной грамотности</vt:lpstr>
      <vt:lpstr>Мониторинг формирования функциональной грамотности</vt:lpstr>
      <vt:lpstr>Позиция учителя:  определение планируемого образовательного результата </vt:lpstr>
      <vt:lpstr>Нормативная основа формирования функциональной грамотности</vt:lpstr>
      <vt:lpstr>Организация процесса познавательной деятельности</vt:lpstr>
      <vt:lpstr>Пример реализации: проект  «Проценты и банковские расчёты»</vt:lpstr>
      <vt:lpstr>Пособия серии «Функциональная грамотность. Учимся для жизни»</vt:lpstr>
      <vt:lpstr>Структура оценки  математической грамотности PISA</vt:lpstr>
      <vt:lpstr>Особенности заданий для формирования и оценки МГ</vt:lpstr>
      <vt:lpstr>Особенности заданий для формирования и оценки МГ</vt:lpstr>
      <vt:lpstr>5 класс:  пример «Багаж в аэропорту»</vt:lpstr>
      <vt:lpstr>Методика формирования:  «надо» и «не надо»</vt:lpstr>
      <vt:lpstr>Формирование читательской грамотности в учебном процессе</vt:lpstr>
      <vt:lpstr>Задание на оценку математической грамотности и текстовая задача,  в чём отличие?</vt:lpstr>
      <vt:lpstr>Задание на оценку математической грамотности и текстовая задача,  в чём отличие?</vt:lpstr>
      <vt:lpstr>Включение заданий МГ  в реальную практику учителя</vt:lpstr>
      <vt:lpstr>Включение заданий МГ  в реальную практику учителя</vt:lpstr>
      <vt:lpstr>Функциональная грамотность –  умение применять предметное знание  в жизненных ситуациях</vt:lpstr>
      <vt:lpstr>Как можно формировать практический опыт?</vt:lpstr>
      <vt:lpstr>Почти в любой теме можно найти реальный подтекст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 государственной итоговой аттестации по математике  в основной и старшей школе</dc:title>
  <dc:creator>1</dc:creator>
  <cp:lastModifiedBy>Александр</cp:lastModifiedBy>
  <cp:revision>92</cp:revision>
  <cp:lastPrinted>2019-08-26T01:03:04Z</cp:lastPrinted>
  <dcterms:created xsi:type="dcterms:W3CDTF">2016-08-22T13:04:38Z</dcterms:created>
  <dcterms:modified xsi:type="dcterms:W3CDTF">2020-08-23T14:57:32Z</dcterms:modified>
</cp:coreProperties>
</file>