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_rels/notesSlide15.xml.rels" ContentType="application/vnd.openxmlformats-package.relationships+xml"/>
  <Override PartName="/ppt/notesSlides/_rels/notesSlide17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7.jpeg" ContentType="image/jpeg"/>
  <Override PartName="/ppt/media/image58.png" ContentType="image/png"/>
  <Override PartName="/ppt/media/image130.png" ContentType="image/png"/>
  <Override PartName="/ppt/media/image56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17.jpeg" ContentType="image/jpeg"/>
  <Override PartName="/ppt/media/image84.jpeg" ContentType="image/jpeg"/>
  <Override PartName="/ppt/media/image59.png" ContentType="image/png"/>
  <Override PartName="/ppt/media/hdphoto1.wdp" ContentType="image/vnd.ms-photo"/>
  <Override PartName="/ppt/media/image5.jpeg" ContentType="image/jpeg"/>
  <Override PartName="/ppt/media/image57.jpeg" ContentType="image/jpeg"/>
  <Override PartName="/ppt/media/image6.jpeg" ContentType="image/jpeg"/>
  <Override PartName="/ppt/media/image21.png" ContentType="image/png"/>
  <Override PartName="/ppt/media/image8.png" ContentType="image/png"/>
  <Override PartName="/ppt/media/image112.jpeg" ContentType="image/jpeg"/>
  <Override PartName="/ppt/media/image23.jpeg" ContentType="image/jpeg"/>
  <Override PartName="/ppt/media/image9.png" ContentType="image/png"/>
  <Override PartName="/ppt/media/image51.jpeg" ContentType="image/jpeg"/>
  <Override PartName="/ppt/media/image10.jpeg" ContentType="image/jpeg"/>
  <Override PartName="/ppt/media/hdphoto2.wdp" ContentType="image/vnd.ms-photo"/>
  <Override PartName="/ppt/media/image100.jpeg" ContentType="image/jpeg"/>
  <Override PartName="/ppt/media/image66.png" ContentType="image/png"/>
  <Override PartName="/ppt/media/image11.jpeg" ContentType="image/jpeg"/>
  <Override PartName="/ppt/media/image101.jpeg" ContentType="image/jpeg"/>
  <Override PartName="/ppt/media/image12.jpeg" ContentType="image/jpeg"/>
  <Override PartName="/ppt/media/image13.png" ContentType="image/png"/>
  <Override PartName="/ppt/media/image46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21.png" ContentType="image/png"/>
  <Override PartName="/ppt/media/image49.png" ContentType="image/png"/>
  <Override PartName="/ppt/media/image107.jpeg" ContentType="image/jpeg"/>
  <Override PartName="/ppt/media/image18.jpeg" ContentType="image/jpeg"/>
  <Override PartName="/ppt/media/image108.jpeg" ContentType="image/jpeg"/>
  <Override PartName="/ppt/media/image19.jpeg" ContentType="image/jpeg"/>
  <Override PartName="/ppt/media/image22.png" ContentType="image/png"/>
  <Override PartName="/ppt/media/image20.jpeg" ContentType="image/jpeg"/>
  <Override PartName="/ppt/media/image113.jpeg" ContentType="image/jpeg"/>
  <Override PartName="/ppt/media/image24.jpeg" ContentType="image/jpeg"/>
  <Override PartName="/ppt/media/image114.jpeg" ContentType="image/jpeg"/>
  <Override PartName="/ppt/media/image25.jpeg" ContentType="image/jpeg"/>
  <Override PartName="/ppt/media/hdphoto3.wdp" ContentType="image/vnd.ms-photo"/>
  <Override PartName="/ppt/media/image115.jpeg" ContentType="image/jpeg"/>
  <Override PartName="/ppt/media/image26.jpeg" ContentType="image/jpeg"/>
  <Override PartName="/ppt/media/image27.jpeg" ContentType="image/jpeg"/>
  <Override PartName="/ppt/media/image28.png" ContentType="image/png"/>
  <Override PartName="/ppt/media/image29.png" ContentType="image/png"/>
  <Override PartName="/ppt/media/image30.png" ContentType="image/png"/>
  <Override PartName="/ppt/media/image41.jpeg" ContentType="image/jpeg"/>
  <Override PartName="/ppt/media/image120.jpeg" ContentType="image/jpeg"/>
  <Override PartName="/ppt/media/image31.jpeg" ContentType="image/jpeg"/>
  <Override PartName="/ppt/media/image42.png" ContentType="image/png"/>
  <Override PartName="/ppt/media/image32.jpeg" ContentType="image/jpeg"/>
  <Override PartName="/ppt/media/image33.jpeg" ContentType="image/jpeg"/>
  <Override PartName="/ppt/media/image34.jpeg" ContentType="image/jpeg"/>
  <Override PartName="/ppt/media/image35.png" ContentType="image/png"/>
  <Override PartName="/ppt/media/image37.jpeg" ContentType="image/jpeg"/>
  <Override PartName="/ppt/media/image36.png" ContentType="image/png"/>
  <Override PartName="/ppt/media/image38.jpeg" ContentType="image/jpeg"/>
  <Override PartName="/ppt/media/image39.jpeg" ContentType="image/jpeg"/>
  <Override PartName="/ppt/media/image40.jpeg" ContentType="image/jpeg"/>
  <Override PartName="/ppt/media/image43.png" ContentType="image/png"/>
  <Override PartName="/ppt/media/image44.jpeg" ContentType="image/jpeg"/>
  <Override PartName="/ppt/media/image45.jpeg" ContentType="image/jpeg"/>
  <Override PartName="/ppt/media/image47.jpeg" ContentType="image/jpeg"/>
  <Override PartName="/ppt/media/image55.jpeg" ContentType="image/jpeg"/>
  <Override PartName="/ppt/media/image48.png" ContentType="image/png"/>
  <Override PartName="/ppt/media/image50.jpeg" ContentType="image/jpeg"/>
  <Override PartName="/ppt/media/image52.jpeg" ContentType="image/jpeg"/>
  <Override PartName="/ppt/media/image60.jpeg" ContentType="image/jpeg"/>
  <Override PartName="/ppt/media/image53.png" ContentType="image/png"/>
  <Override PartName="/ppt/media/image54.png" ContentType="image/png"/>
  <Override PartName="/ppt/media/image61.jpeg" ContentType="image/jpeg"/>
  <Override PartName="/ppt/media/image62.jpeg" ContentType="image/jpeg"/>
  <Override PartName="/ppt/media/image63.jpeg" ContentType="image/jpeg"/>
  <Override PartName="/ppt/media/image64.png" ContentType="image/png"/>
  <Override PartName="/ppt/media/image65.png" ContentType="image/png"/>
  <Override PartName="/ppt/media/image67.jpeg" ContentType="image/jpeg"/>
  <Override PartName="/ppt/media/image118.png" ContentType="image/png"/>
  <Override PartName="/ppt/media/image68.jpeg" ContentType="image/jpeg"/>
  <Override PartName="/ppt/media/image128.png" ContentType="image/png"/>
  <Override PartName="/ppt/media/image69.jpeg" ContentType="image/jpeg"/>
  <Override PartName="/ppt/media/image70.jpeg" ContentType="image/jpeg"/>
  <Override PartName="/ppt/media/image71.jpeg" ContentType="image/jpeg"/>
  <Override PartName="/ppt/media/image72.png" ContentType="image/png"/>
  <Override PartName="/ppt/media/image73.png" ContentType="image/png"/>
  <Override PartName="/ppt/media/image74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78.jpeg" ContentType="image/jpeg"/>
  <Override PartName="/ppt/media/image79.jpeg" ContentType="image/jpeg"/>
  <Override PartName="/ppt/media/image80.jpeg" ContentType="image/jpeg"/>
  <Override PartName="/ppt/media/image81.png" ContentType="image/png"/>
  <Override PartName="/ppt/media/image82.png" ContentType="image/png"/>
  <Override PartName="/ppt/media/image83.png" ContentType="image/png"/>
  <Override PartName="/ppt/media/image85.jpeg" ContentType="image/jpeg"/>
  <Override PartName="/ppt/media/image86.jpeg" ContentType="image/jpeg"/>
  <Override PartName="/ppt/media/image87.png" ContentType="image/png"/>
  <Override PartName="/ppt/media/image88.jpeg" ContentType="image/jpeg"/>
  <Override PartName="/ppt/media/image89.png" ContentType="image/png"/>
  <Override PartName="/ppt/media/image90.png" ContentType="image/png"/>
  <Override PartName="/ppt/media/image91.png" ContentType="image/png"/>
  <Override PartName="/ppt/media/image92.jpeg" ContentType="image/jpeg"/>
  <Override PartName="/ppt/media/image93.jpeg" ContentType="image/jpeg"/>
  <Override PartName="/ppt/media/image94.jpeg" ContentType="image/jpeg"/>
  <Override PartName="/ppt/media/image95.jpeg" ContentType="image/jpeg"/>
  <Override PartName="/ppt/media/image96.jpeg" ContentType="image/jpeg"/>
  <Override PartName="/ppt/media/image97.png" ContentType="image/png"/>
  <Override PartName="/ppt/media/image98.png" ContentType="image/png"/>
  <Override PartName="/ppt/media/image99.jpeg" ContentType="image/jpeg"/>
  <Override PartName="/ppt/media/image102.jpeg" ContentType="image/jpeg"/>
  <Override PartName="/ppt/media/image103.jpeg" ContentType="image/jpeg"/>
  <Override PartName="/ppt/media/image104.png" ContentType="image/png"/>
  <Override PartName="/ppt/media/image105.png" ContentType="image/png"/>
  <Override PartName="/ppt/media/image106.png" ContentType="image/png"/>
  <Override PartName="/ppt/media/image109.jpeg" ContentType="image/jpeg"/>
  <Override PartName="/ppt/media/image110.jpeg" ContentType="image/jpeg"/>
  <Override PartName="/ppt/media/image111.jpeg" ContentType="image/jpeg"/>
  <Override PartName="/ppt/media/image116.png" ContentType="image/png"/>
  <Override PartName="/ppt/media/image117.png" ContentType="image/png"/>
  <Override PartName="/ppt/media/image119.jpeg" ContentType="image/jpeg"/>
  <Override PartName="/ppt/media/image122.png" ContentType="image/png"/>
  <Override PartName="/ppt/media/image123.png" ContentType="image/png"/>
  <Override PartName="/ppt/media/image124.png" ContentType="image/png"/>
  <Override PartName="/ppt/media/image125.jpeg" ContentType="image/jpeg"/>
  <Override PartName="/ppt/media/image126.png" ContentType="image/png"/>
  <Override PartName="/ppt/media/image127.png" ContentType="image/png"/>
  <Override PartName="/ppt/media/image129.png" ContentType="image/png"/>
  <Override PartName="/ppt/media/image131.jpeg" ContentType="image/jpeg"/>
  <Override PartName="/ppt/media/image132.jpeg" ContentType="image/jpeg"/>
  <Override PartName="/ppt/media/image133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0413" cy="6859588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EC0A9875-F8C2-4D92-B721-421F223075DF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280" cy="3428280"/>
          </a:xfrm>
          <a:prstGeom prst="rect">
            <a:avLst/>
          </a:prstGeom>
          <a:ln w="0">
            <a:noFill/>
          </a:ln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46CCB99-2835-4B53-811D-9AB7A1E7F8B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280" cy="3428280"/>
          </a:xfrm>
          <a:prstGeom prst="rect">
            <a:avLst/>
          </a:prstGeom>
          <a:ln w="0">
            <a:noFill/>
          </a:ln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48D7DE7-00D6-412A-96B5-0F07A8B01E9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0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12"/>
          <p:cNvSpPr/>
          <p:nvPr/>
        </p:nvSpPr>
        <p:spPr>
          <a:xfrm>
            <a:off x="11792160" y="0"/>
            <a:ext cx="352080" cy="685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Прямоугольник 13"/>
          <p:cNvSpPr/>
          <p:nvPr/>
        </p:nvSpPr>
        <p:spPr>
          <a:xfrm rot="5400000">
            <a:off x="8738280" y="3406320"/>
            <a:ext cx="685872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image" Target="../media/image64.png"/><Relationship Id="rId8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70.jpeg"/><Relationship Id="rId7" Type="http://schemas.openxmlformats.org/officeDocument/2006/relationships/image" Target="../media/image71.jpeg"/><Relationship Id="rId8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6" Type="http://schemas.openxmlformats.org/officeDocument/2006/relationships/image" Target="../media/image77.jpeg"/><Relationship Id="rId7" Type="http://schemas.openxmlformats.org/officeDocument/2006/relationships/image" Target="../media/image78.jpeg"/><Relationship Id="rId8" Type="http://schemas.openxmlformats.org/officeDocument/2006/relationships/image" Target="../media/image79.jpeg"/><Relationship Id="rId9" Type="http://schemas.openxmlformats.org/officeDocument/2006/relationships/image" Target="../media/image80.jpeg"/><Relationship Id="rId10" Type="http://schemas.openxmlformats.org/officeDocument/2006/relationships/image" Target="../media/image81.png"/><Relationship Id="rId1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5" Type="http://schemas.openxmlformats.org/officeDocument/2006/relationships/image" Target="../media/image86.jpeg"/><Relationship Id="rId6" Type="http://schemas.openxmlformats.org/officeDocument/2006/relationships/image" Target="../media/image87.png"/><Relationship Id="rId7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8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jpeg"/><Relationship Id="rId5" Type="http://schemas.openxmlformats.org/officeDocument/2006/relationships/image" Target="../media/image93.jpeg"/><Relationship Id="rId6" Type="http://schemas.openxmlformats.org/officeDocument/2006/relationships/image" Target="../media/image94.jpeg"/><Relationship Id="rId7" Type="http://schemas.openxmlformats.org/officeDocument/2006/relationships/image" Target="../media/image95.jpeg"/><Relationship Id="rId8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6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image" Target="../media/image98.png"/><Relationship Id="rId3" Type="http://schemas.openxmlformats.org/officeDocument/2006/relationships/image" Target="../media/image99.jpeg"/><Relationship Id="rId4" Type="http://schemas.openxmlformats.org/officeDocument/2006/relationships/image" Target="../media/image100.jpeg"/><Relationship Id="rId5" Type="http://schemas.openxmlformats.org/officeDocument/2006/relationships/image" Target="../media/image101.jpeg"/><Relationship Id="rId6" Type="http://schemas.openxmlformats.org/officeDocument/2006/relationships/image" Target="../media/image102.jpeg"/><Relationship Id="rId7" Type="http://schemas.openxmlformats.org/officeDocument/2006/relationships/image" Target="../media/image103.jpe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7.jpeg"/><Relationship Id="rId2" Type="http://schemas.openxmlformats.org/officeDocument/2006/relationships/image" Target="../media/image108.jpeg"/><Relationship Id="rId3" Type="http://schemas.openxmlformats.org/officeDocument/2006/relationships/image" Target="../media/image109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0.jpeg"/><Relationship Id="rId2" Type="http://schemas.openxmlformats.org/officeDocument/2006/relationships/image" Target="../media/image111.jpeg"/><Relationship Id="rId3" Type="http://schemas.openxmlformats.org/officeDocument/2006/relationships/image" Target="../media/image112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3.jpeg"/><Relationship Id="rId2" Type="http://schemas.openxmlformats.org/officeDocument/2006/relationships/image" Target="../media/image114.jpeg"/><Relationship Id="rId3" Type="http://schemas.openxmlformats.org/officeDocument/2006/relationships/image" Target="../media/image115.jpe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6.png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jpeg"/><Relationship Id="rId5" Type="http://schemas.openxmlformats.org/officeDocument/2006/relationships/image" Target="../media/image120.jpe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24.png"/><Relationship Id="rId10" Type="http://schemas.openxmlformats.org/officeDocument/2006/relationships/image" Target="../media/image125.jpeg"/><Relationship Id="rId11" Type="http://schemas.openxmlformats.org/officeDocument/2006/relationships/image" Target="../media/image126.png"/><Relationship Id="rId12" Type="http://schemas.openxmlformats.org/officeDocument/2006/relationships/image" Target="../media/image127.png"/><Relationship Id="rId1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8.png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jpeg"/><Relationship Id="rId5" Type="http://schemas.openxmlformats.org/officeDocument/2006/relationships/image" Target="../media/image132.jpeg"/><Relationship Id="rId6" Type="http://schemas.openxmlformats.org/officeDocument/2006/relationships/image" Target="../media/image133.pn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microsoft.com/office/2007/relationships/hdphoto" Target="../media/hdphoto2.wdp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jpeg"/><Relationship Id="rId4" Type="http://schemas.microsoft.com/office/2007/relationships/hdphoto" Target="../media/hdphoto3.wdp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3" descr=""/>
          <p:cNvPicPr/>
          <p:nvPr/>
        </p:nvPicPr>
        <p:blipFill>
          <a:blip r:embed="rId1"/>
          <a:stretch/>
        </p:blipFill>
        <p:spPr>
          <a:xfrm>
            <a:off x="3338280" y="676800"/>
            <a:ext cx="5172120" cy="5112000"/>
          </a:xfrm>
          <a:prstGeom prst="rect">
            <a:avLst/>
          </a:prstGeom>
          <a:ln w="0">
            <a:noFill/>
          </a:ln>
        </p:spPr>
      </p:pic>
      <p:sp>
        <p:nvSpPr>
          <p:cNvPr id="123" name="TextBox 2"/>
          <p:cNvSpPr/>
          <p:nvPr/>
        </p:nvSpPr>
        <p:spPr>
          <a:xfrm>
            <a:off x="3633480" y="6364800"/>
            <a:ext cx="458136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376092"/>
                </a:solidFill>
                <a:latin typeface="Calibri"/>
                <a:ea typeface="DejaVu Sans"/>
              </a:rPr>
              <a:t>КРАСНОЯРСК, УЛ.УСТИНОВИЧА, 24А тел.: 245-59-97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Рисунок 10" descr=""/>
          <p:cNvPicPr/>
          <p:nvPr/>
        </p:nvPicPr>
        <p:blipFill>
          <a:blip r:embed="rId1"/>
          <a:stretch/>
        </p:blipFill>
        <p:spPr>
          <a:xfrm>
            <a:off x="43560" y="67680"/>
            <a:ext cx="2378880" cy="6490080"/>
          </a:xfrm>
          <a:prstGeom prst="rect">
            <a:avLst/>
          </a:prstGeom>
          <a:ln w="0">
            <a:noFill/>
          </a:ln>
        </p:spPr>
      </p:pic>
      <p:pic>
        <p:nvPicPr>
          <p:cNvPr id="198" name="Рисунок 11" descr=""/>
          <p:cNvPicPr/>
          <p:nvPr/>
        </p:nvPicPr>
        <p:blipFill>
          <a:blip r:embed="rId2"/>
          <a:stretch/>
        </p:blipFill>
        <p:spPr>
          <a:xfrm flipH="1">
            <a:off x="9802080" y="67680"/>
            <a:ext cx="2324520" cy="6490080"/>
          </a:xfrm>
          <a:prstGeom prst="rect">
            <a:avLst/>
          </a:prstGeom>
          <a:ln w="0">
            <a:noFill/>
          </a:ln>
        </p:spPr>
      </p:pic>
      <p:pic>
        <p:nvPicPr>
          <p:cNvPr id="199" name="Содержимое 3" descr="2022-02-24 13-51-28.JPG"/>
          <p:cNvPicPr/>
          <p:nvPr/>
        </p:nvPicPr>
        <p:blipFill>
          <a:blip r:embed="rId3"/>
          <a:stretch/>
        </p:blipFill>
        <p:spPr>
          <a:xfrm>
            <a:off x="2494800" y="1629720"/>
            <a:ext cx="7190280" cy="4526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200" name="Группа 4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201" name="Рисунок 5" descr=""/>
            <p:cNvPicPr/>
            <p:nvPr/>
          </p:nvPicPr>
          <p:blipFill>
            <a:blip r:embed="rId4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2" name="Рисунок 6" descr=""/>
            <p:cNvPicPr/>
            <p:nvPr/>
          </p:nvPicPr>
          <p:blipFill>
            <a:blip r:embed="rId5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3" name="Параллелограмм 7"/>
          <p:cNvSpPr/>
          <p:nvPr/>
        </p:nvSpPr>
        <p:spPr>
          <a:xfrm>
            <a:off x="-2041560" y="333360"/>
            <a:ext cx="6984000" cy="79128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78000" y="333360"/>
            <a:ext cx="4492440" cy="7912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Участие в выставках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Рисунок 11" descr=""/>
          <p:cNvPicPr/>
          <p:nvPr/>
        </p:nvPicPr>
        <p:blipFill>
          <a:blip r:embed="rId1"/>
          <a:stretch/>
        </p:blipFill>
        <p:spPr>
          <a:xfrm flipH="1" rot="5400000">
            <a:off x="7476840" y="2072520"/>
            <a:ext cx="6714000" cy="256896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12" descr=""/>
          <p:cNvPicPr/>
          <p:nvPr/>
        </p:nvPicPr>
        <p:blipFill>
          <a:blip r:embed="rId2"/>
          <a:stretch/>
        </p:blipFill>
        <p:spPr>
          <a:xfrm flipH="1">
            <a:off x="-3960" y="0"/>
            <a:ext cx="6688080" cy="2558880"/>
          </a:xfrm>
          <a:prstGeom prst="rect">
            <a:avLst/>
          </a:prstGeom>
          <a:ln w="0">
            <a:noFill/>
          </a:ln>
        </p:spPr>
      </p:pic>
      <p:pic>
        <p:nvPicPr>
          <p:cNvPr id="207" name="Содержимое 3" descr="2023-01-24 16-14-58.JPG"/>
          <p:cNvPicPr/>
          <p:nvPr/>
        </p:nvPicPr>
        <p:blipFill>
          <a:blip r:embed="rId3"/>
          <a:stretch/>
        </p:blipFill>
        <p:spPr>
          <a:xfrm>
            <a:off x="1414800" y="2049840"/>
            <a:ext cx="6178680" cy="3436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8" name="Рисунок 4" descr="WKiUOLF-FIRPCe5QfYnac-NN809uwDlIH90NyOf22sIhAZAtqZMn23nNCEbfRJvta8x3DdOTMEUruWF47uWJwDit.jpg"/>
          <p:cNvPicPr/>
          <p:nvPr/>
        </p:nvPicPr>
        <p:blipFill>
          <a:blip r:embed="rId4"/>
          <a:stretch/>
        </p:blipFill>
        <p:spPr>
          <a:xfrm>
            <a:off x="7830000" y="2049840"/>
            <a:ext cx="2412360" cy="3436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209" name="Группа 5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210" name="Рисунок 6" descr=""/>
            <p:cNvPicPr/>
            <p:nvPr/>
          </p:nvPicPr>
          <p:blipFill>
            <a:blip r:embed="rId5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1" name="Рисунок 7" descr=""/>
            <p:cNvPicPr/>
            <p:nvPr/>
          </p:nvPicPr>
          <p:blipFill>
            <a:blip r:embed="rId6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2" name="Параллелограмм 8"/>
          <p:cNvSpPr/>
          <p:nvPr/>
        </p:nvSpPr>
        <p:spPr>
          <a:xfrm>
            <a:off x="-1753560" y="333360"/>
            <a:ext cx="6552000" cy="79128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34440" y="333360"/>
            <a:ext cx="4332960" cy="7912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Научное творчество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14" name="Picture 3" descr="G:\презентация для чегото\яывапрол.png"/>
          <p:cNvPicPr/>
          <p:nvPr/>
        </p:nvPicPr>
        <p:blipFill>
          <a:blip r:embed="rId7"/>
          <a:stretch/>
        </p:blipFill>
        <p:spPr>
          <a:xfrm rot="16200000">
            <a:off x="9600840" y="-977040"/>
            <a:ext cx="1283040" cy="361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Рисунок 12" descr=""/>
          <p:cNvPicPr/>
          <p:nvPr/>
        </p:nvPicPr>
        <p:blipFill>
          <a:blip r:embed="rId1"/>
          <a:stretch/>
        </p:blipFill>
        <p:spPr>
          <a:xfrm flipH="1">
            <a:off x="-3960" y="0"/>
            <a:ext cx="6688080" cy="2558880"/>
          </a:xfrm>
          <a:prstGeom prst="rect">
            <a:avLst/>
          </a:prstGeom>
          <a:ln w="0">
            <a:noFill/>
          </a:ln>
        </p:spPr>
      </p:pic>
      <p:pic>
        <p:nvPicPr>
          <p:cNvPr id="216" name="Рисунок 13" descr=""/>
          <p:cNvPicPr/>
          <p:nvPr/>
        </p:nvPicPr>
        <p:blipFill>
          <a:blip r:embed="rId2"/>
          <a:stretch/>
        </p:blipFill>
        <p:spPr>
          <a:xfrm flipH="1" rot="10800000">
            <a:off x="5537520" y="4255560"/>
            <a:ext cx="6688080" cy="2558880"/>
          </a:xfrm>
          <a:prstGeom prst="rect">
            <a:avLst/>
          </a:prstGeom>
          <a:ln w="0">
            <a:noFill/>
          </a:ln>
        </p:spPr>
      </p:pic>
      <p:pic>
        <p:nvPicPr>
          <p:cNvPr id="217" name="Содержимое 3" descr="2022-01-17 15-08-21.JPG"/>
          <p:cNvPicPr/>
          <p:nvPr/>
        </p:nvPicPr>
        <p:blipFill>
          <a:blip r:embed="rId3"/>
          <a:stretch/>
        </p:blipFill>
        <p:spPr>
          <a:xfrm>
            <a:off x="729000" y="2205720"/>
            <a:ext cx="5581800" cy="3878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18" name="Рисунок 5" descr="2023-01-24 16-00-15.JPG"/>
          <p:cNvPicPr/>
          <p:nvPr/>
        </p:nvPicPr>
        <p:blipFill>
          <a:blip r:embed="rId4"/>
          <a:stretch/>
        </p:blipFill>
        <p:spPr>
          <a:xfrm>
            <a:off x="7463520" y="425520"/>
            <a:ext cx="3984120" cy="4031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219" name="Группа 6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220" name="Рисунок 7" descr=""/>
            <p:cNvPicPr/>
            <p:nvPr/>
          </p:nvPicPr>
          <p:blipFill>
            <a:blip r:embed="rId5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1" name="Рисунок 8" descr=""/>
            <p:cNvPicPr/>
            <p:nvPr/>
          </p:nvPicPr>
          <p:blipFill>
            <a:blip r:embed="rId6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2" name="Параллелограмм 9"/>
          <p:cNvSpPr/>
          <p:nvPr/>
        </p:nvSpPr>
        <p:spPr>
          <a:xfrm>
            <a:off x="-1753560" y="333360"/>
            <a:ext cx="9072360" cy="79128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333360"/>
            <a:ext cx="6287040" cy="7912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Проектирование и изготовление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24" name="Рисунок 4" descr="2022-08-19 13-29-46.JPG"/>
          <p:cNvPicPr/>
          <p:nvPr/>
        </p:nvPicPr>
        <p:blipFill>
          <a:blip r:embed="rId7"/>
          <a:stretch/>
        </p:blipFill>
        <p:spPr>
          <a:xfrm>
            <a:off x="6311160" y="3717720"/>
            <a:ext cx="3959640" cy="2434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Рисунок 16" descr=""/>
          <p:cNvPicPr/>
          <p:nvPr/>
        </p:nvPicPr>
        <p:blipFill>
          <a:blip r:embed="rId1"/>
          <a:stretch/>
        </p:blipFill>
        <p:spPr>
          <a:xfrm flipH="1">
            <a:off x="-3960" y="0"/>
            <a:ext cx="5807880" cy="2222280"/>
          </a:xfrm>
          <a:prstGeom prst="rect">
            <a:avLst/>
          </a:prstGeom>
          <a:ln w="0">
            <a:noFill/>
          </a:ln>
        </p:spPr>
      </p:pic>
      <p:pic>
        <p:nvPicPr>
          <p:cNvPr id="226" name="Рисунок 17" descr=""/>
          <p:cNvPicPr/>
          <p:nvPr/>
        </p:nvPicPr>
        <p:blipFill>
          <a:blip r:embed="rId2"/>
          <a:stretch/>
        </p:blipFill>
        <p:spPr>
          <a:xfrm flipH="1" rot="5400000">
            <a:off x="7035120" y="2302560"/>
            <a:ext cx="7459560" cy="2854440"/>
          </a:xfrm>
          <a:prstGeom prst="rect">
            <a:avLst/>
          </a:prstGeom>
          <a:ln w="0">
            <a:noFill/>
          </a:ln>
        </p:spPr>
      </p:pic>
      <p:pic>
        <p:nvPicPr>
          <p:cNvPr id="227" name="Рисунок 11" descr="2022-11-15 10-05-12.JPG"/>
          <p:cNvPicPr/>
          <p:nvPr/>
        </p:nvPicPr>
        <p:blipFill>
          <a:blip r:embed="rId3"/>
          <a:stretch/>
        </p:blipFill>
        <p:spPr>
          <a:xfrm>
            <a:off x="600840" y="1125360"/>
            <a:ext cx="3189240" cy="2617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28" name="Содержимое 3" descr="2021-12-02 10-38-50.JPG"/>
          <p:cNvPicPr/>
          <p:nvPr/>
        </p:nvPicPr>
        <p:blipFill>
          <a:blip r:embed="rId4"/>
          <a:stretch/>
        </p:blipFill>
        <p:spPr>
          <a:xfrm>
            <a:off x="4592160" y="3744000"/>
            <a:ext cx="3572640" cy="2742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29" name="Рисунок 4" descr="2021-12-01 11-27-20.JPG"/>
          <p:cNvPicPr/>
          <p:nvPr/>
        </p:nvPicPr>
        <p:blipFill>
          <a:blip r:embed="rId5"/>
          <a:stretch/>
        </p:blipFill>
        <p:spPr>
          <a:xfrm>
            <a:off x="4006800" y="966960"/>
            <a:ext cx="4019400" cy="2678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30" name="Рисунок 6" descr="2022-11-14 14-03-21 (1).JPG"/>
          <p:cNvPicPr/>
          <p:nvPr/>
        </p:nvPicPr>
        <p:blipFill>
          <a:blip r:embed="rId6"/>
          <a:stretch/>
        </p:blipFill>
        <p:spPr>
          <a:xfrm>
            <a:off x="338760" y="3744000"/>
            <a:ext cx="4030920" cy="2709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31" name="Рисунок 5" descr="47f0QEGNkevvScX994oHaGCdHskvE0Ok1pErrTXMCPt0uJbMm2Vupr12St35DpiCdl1NmJ-KF7SMKvWLlANTdCzF.jpg"/>
          <p:cNvPicPr/>
          <p:nvPr/>
        </p:nvPicPr>
        <p:blipFill>
          <a:blip r:embed="rId7"/>
          <a:stretch/>
        </p:blipFill>
        <p:spPr>
          <a:xfrm>
            <a:off x="8238600" y="2715480"/>
            <a:ext cx="3647160" cy="3689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232" name="Группа 7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233" name="Рисунок 9" descr=""/>
            <p:cNvPicPr/>
            <p:nvPr/>
          </p:nvPicPr>
          <p:blipFill>
            <a:blip r:embed="rId8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4" name="Рисунок 10" descr=""/>
            <p:cNvPicPr/>
            <p:nvPr/>
          </p:nvPicPr>
          <p:blipFill>
            <a:blip r:embed="rId9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5" name="Параллелограмм 12"/>
          <p:cNvSpPr/>
          <p:nvPr/>
        </p:nvSpPr>
        <p:spPr>
          <a:xfrm>
            <a:off x="-1753560" y="333360"/>
            <a:ext cx="6408000" cy="79128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333360"/>
            <a:ext cx="3756600" cy="7912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ЮниорПрофи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37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9" name="Рисунок 15" descr=""/>
          <p:cNvPicPr/>
          <p:nvPr/>
        </p:nvPicPr>
        <p:blipFill>
          <a:blip r:embed="rId10"/>
          <a:stretch/>
        </p:blipFill>
        <p:spPr>
          <a:xfrm>
            <a:off x="8622360" y="756000"/>
            <a:ext cx="3212640" cy="138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Рисунок 12" descr=""/>
          <p:cNvPicPr/>
          <p:nvPr/>
        </p:nvPicPr>
        <p:blipFill>
          <a:blip r:embed="rId1"/>
          <a:stretch/>
        </p:blipFill>
        <p:spPr>
          <a:xfrm flipH="1">
            <a:off x="9802080" y="67680"/>
            <a:ext cx="2324520" cy="6490080"/>
          </a:xfrm>
          <a:prstGeom prst="rect">
            <a:avLst/>
          </a:prstGeom>
          <a:ln w="0">
            <a:noFill/>
          </a:ln>
        </p:spPr>
      </p:pic>
      <p:pic>
        <p:nvPicPr>
          <p:cNvPr id="241" name="Рисунок 11" descr=""/>
          <p:cNvPicPr/>
          <p:nvPr/>
        </p:nvPicPr>
        <p:blipFill>
          <a:blip r:embed="rId2"/>
          <a:stretch/>
        </p:blipFill>
        <p:spPr>
          <a:xfrm>
            <a:off x="43560" y="67680"/>
            <a:ext cx="2378880" cy="6490080"/>
          </a:xfrm>
          <a:prstGeom prst="rect">
            <a:avLst/>
          </a:prstGeom>
          <a:ln w="0">
            <a:noFill/>
          </a:ln>
        </p:spPr>
      </p:pic>
      <p:pic>
        <p:nvPicPr>
          <p:cNvPr id="242" name="Содержимое 3" descr="2022-01-20 15-14-49.JPG"/>
          <p:cNvPicPr/>
          <p:nvPr/>
        </p:nvPicPr>
        <p:blipFill>
          <a:blip r:embed="rId3"/>
          <a:stretch/>
        </p:blipFill>
        <p:spPr>
          <a:xfrm rot="5400000">
            <a:off x="4268520" y="1142280"/>
            <a:ext cx="6120720" cy="4339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243" name="Группа 4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244" name="Рисунок 6" descr=""/>
            <p:cNvPicPr/>
            <p:nvPr/>
          </p:nvPicPr>
          <p:blipFill>
            <a:blip r:embed="rId4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5" name="Рисунок 7" descr=""/>
            <p:cNvPicPr/>
            <p:nvPr/>
          </p:nvPicPr>
          <p:blipFill>
            <a:blip r:embed="rId5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46" name="Picture 4" descr="ВолГУ – центр обучения WORLDSKILLS"/>
          <p:cNvPicPr/>
          <p:nvPr/>
        </p:nvPicPr>
        <p:blipFill>
          <a:blip r:embed="rId6"/>
          <a:stretch/>
        </p:blipFill>
        <p:spPr>
          <a:xfrm>
            <a:off x="1702800" y="2349720"/>
            <a:ext cx="2767680" cy="2653920"/>
          </a:xfrm>
          <a:prstGeom prst="rect">
            <a:avLst/>
          </a:prstGeom>
          <a:ln w="0">
            <a:noFill/>
          </a:ln>
        </p:spPr>
      </p:pic>
      <p:sp>
        <p:nvSpPr>
          <p:cNvPr id="247" name="Параллелограмм 9"/>
          <p:cNvSpPr/>
          <p:nvPr/>
        </p:nvSpPr>
        <p:spPr>
          <a:xfrm>
            <a:off x="-1753560" y="333360"/>
            <a:ext cx="6408000" cy="79128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333360"/>
            <a:ext cx="3756600" cy="7912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Calibri"/>
              </a:rPr>
              <a:t>WorldSkills Russia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Рисунок 6"/>
          <p:cNvSpPr/>
          <p:nvPr/>
        </p:nvSpPr>
        <p:spPr>
          <a:xfrm>
            <a:off x="0" y="0"/>
            <a:ext cx="11408760" cy="6858720"/>
          </a:xfrm>
          <a:custGeom>
            <a:avLst/>
            <a:gdLst/>
            <a:ahLst/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Полилиния 5"/>
          <p:cNvSpPr/>
          <p:nvPr/>
        </p:nvSpPr>
        <p:spPr>
          <a:xfrm>
            <a:off x="612360" y="2457000"/>
            <a:ext cx="1837800" cy="1613160"/>
          </a:xfrm>
          <a:custGeom>
            <a:avLst/>
            <a:gdLst/>
            <a:ahLst/>
            <a:rect l="l" t="t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Полилиния 5"/>
          <p:cNvSpPr/>
          <p:nvPr/>
        </p:nvSpPr>
        <p:spPr>
          <a:xfrm>
            <a:off x="6972480" y="1249200"/>
            <a:ext cx="1837800" cy="1613160"/>
          </a:xfrm>
          <a:custGeom>
            <a:avLst/>
            <a:gdLst/>
            <a:ahLst/>
            <a:rect l="l" t="t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Рисунок 11" descr=""/>
          <p:cNvPicPr/>
          <p:nvPr/>
        </p:nvPicPr>
        <p:blipFill>
          <a:blip r:embed="rId1"/>
          <a:stretch/>
        </p:blipFill>
        <p:spPr>
          <a:xfrm rot="10800000">
            <a:off x="-3240" y="4406040"/>
            <a:ext cx="6688080" cy="2558880"/>
          </a:xfrm>
          <a:prstGeom prst="rect">
            <a:avLst/>
          </a:prstGeom>
          <a:ln w="0">
            <a:noFill/>
          </a:ln>
        </p:spPr>
      </p:pic>
      <p:pic>
        <p:nvPicPr>
          <p:cNvPr id="253" name="Рисунок 12" descr=""/>
          <p:cNvPicPr/>
          <p:nvPr/>
        </p:nvPicPr>
        <p:blipFill>
          <a:blip r:embed="rId2"/>
          <a:stretch/>
        </p:blipFill>
        <p:spPr>
          <a:xfrm>
            <a:off x="5537520" y="-26640"/>
            <a:ext cx="6688080" cy="2558880"/>
          </a:xfrm>
          <a:prstGeom prst="rect">
            <a:avLst/>
          </a:prstGeom>
          <a:ln w="0">
            <a:noFill/>
          </a:ln>
        </p:spPr>
      </p:pic>
      <p:sp>
        <p:nvSpPr>
          <p:cNvPr id="254" name="PlaceHolder 1"/>
          <p:cNvSpPr>
            <a:spLocks noGrp="1"/>
          </p:cNvSpPr>
          <p:nvPr>
            <p:ph/>
          </p:nvPr>
        </p:nvSpPr>
        <p:spPr>
          <a:xfrm>
            <a:off x="766440" y="1396440"/>
            <a:ext cx="6696000" cy="67896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457200" indent="-4572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376092"/>
                </a:solidFill>
                <a:latin typeface="Calibri"/>
              </a:rPr>
              <a:t>Руководитель: Алексеев Юрий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55" name="Рисунок 3" descr="Logo Indigo с дескриптором.png"/>
          <p:cNvPicPr/>
          <p:nvPr/>
        </p:nvPicPr>
        <p:blipFill>
          <a:blip r:embed="rId3"/>
          <a:stretch/>
        </p:blipFill>
        <p:spPr>
          <a:xfrm>
            <a:off x="5682600" y="189360"/>
            <a:ext cx="5316480" cy="1716840"/>
          </a:xfrm>
          <a:prstGeom prst="rect">
            <a:avLst/>
          </a:prstGeom>
          <a:ln w="0">
            <a:noFill/>
          </a:ln>
        </p:spPr>
      </p:pic>
      <p:pic>
        <p:nvPicPr>
          <p:cNvPr id="256" name="Рисунок 4" descr="Изображение WhatsApp 2022-12-08 в 22.00.47.jpg"/>
          <p:cNvPicPr/>
          <p:nvPr/>
        </p:nvPicPr>
        <p:blipFill>
          <a:blip r:embed="rId4"/>
          <a:stretch/>
        </p:blipFill>
        <p:spPr>
          <a:xfrm>
            <a:off x="5682600" y="2565360"/>
            <a:ext cx="4846680" cy="3879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57" name="Рисунок 5" descr="DSC04707.jpg"/>
          <p:cNvPicPr/>
          <p:nvPr/>
        </p:nvPicPr>
        <p:blipFill>
          <a:blip r:embed="rId5"/>
          <a:stretch/>
        </p:blipFill>
        <p:spPr>
          <a:xfrm>
            <a:off x="1630800" y="2577240"/>
            <a:ext cx="3599640" cy="378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258" name="Группа 6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259" name="Рисунок 7" descr=""/>
            <p:cNvPicPr/>
            <p:nvPr/>
          </p:nvPicPr>
          <p:blipFill>
            <a:blip r:embed="rId6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0" name="Рисунок 8" descr=""/>
            <p:cNvPicPr/>
            <p:nvPr/>
          </p:nvPicPr>
          <p:blipFill>
            <a:blip r:embed="rId7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1" name="Параллелограмм 9"/>
          <p:cNvSpPr/>
          <p:nvPr/>
        </p:nvSpPr>
        <p:spPr>
          <a:xfrm>
            <a:off x="-1753560" y="333360"/>
            <a:ext cx="6408000" cy="79128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PlaceHolder 2"/>
          <p:cNvSpPr>
            <a:spLocks noGrp="1"/>
          </p:cNvSpPr>
          <p:nvPr>
            <p:ph type="title"/>
          </p:nvPr>
        </p:nvSpPr>
        <p:spPr>
          <a:xfrm>
            <a:off x="609480" y="333360"/>
            <a:ext cx="3756600" cy="7912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Calibri"/>
              </a:rPr>
              <a:t>INDIGO 3D ALPHA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Рисунок 6"/>
          <p:cNvSpPr/>
          <p:nvPr/>
        </p:nvSpPr>
        <p:spPr>
          <a:xfrm>
            <a:off x="84240" y="0"/>
            <a:ext cx="11240280" cy="6858720"/>
          </a:xfrm>
          <a:custGeom>
            <a:avLst/>
            <a:gdLst/>
            <a:ahLst/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Полилиния 5"/>
          <p:cNvSpPr/>
          <p:nvPr/>
        </p:nvSpPr>
        <p:spPr>
          <a:xfrm>
            <a:off x="612360" y="2457000"/>
            <a:ext cx="1837800" cy="1613160"/>
          </a:xfrm>
          <a:custGeom>
            <a:avLst/>
            <a:gdLst/>
            <a:ahLst/>
            <a:rect l="l" t="t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Полилиния 5"/>
          <p:cNvSpPr/>
          <p:nvPr/>
        </p:nvSpPr>
        <p:spPr>
          <a:xfrm>
            <a:off x="6972480" y="1249200"/>
            <a:ext cx="1837800" cy="1613160"/>
          </a:xfrm>
          <a:custGeom>
            <a:avLst/>
            <a:gdLst/>
            <a:ahLst/>
            <a:rect l="l" t="t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Рисунок 12" descr=""/>
          <p:cNvPicPr/>
          <p:nvPr/>
        </p:nvPicPr>
        <p:blipFill>
          <a:blip r:embed="rId1"/>
          <a:stretch/>
        </p:blipFill>
        <p:spPr>
          <a:xfrm rot="10800000">
            <a:off x="19080" y="4245480"/>
            <a:ext cx="6714000" cy="2568960"/>
          </a:xfrm>
          <a:prstGeom prst="rect">
            <a:avLst/>
          </a:prstGeom>
          <a:ln w="0">
            <a:noFill/>
          </a:ln>
        </p:spPr>
      </p:pic>
      <p:pic>
        <p:nvPicPr>
          <p:cNvPr id="267" name="Рисунок 13" descr=""/>
          <p:cNvPicPr/>
          <p:nvPr/>
        </p:nvPicPr>
        <p:blipFill>
          <a:blip r:embed="rId2"/>
          <a:stretch/>
        </p:blipFill>
        <p:spPr>
          <a:xfrm flipH="1">
            <a:off x="-3960" y="0"/>
            <a:ext cx="6688080" cy="2558880"/>
          </a:xfrm>
          <a:prstGeom prst="rect">
            <a:avLst/>
          </a:prstGeom>
          <a:ln w="0">
            <a:noFill/>
          </a:ln>
        </p:spPr>
      </p:pic>
      <p:pic>
        <p:nvPicPr>
          <p:cNvPr id="268" name="Рисунок 7" descr="1575477643_kompas-3d-v13-2.jpg"/>
          <p:cNvPicPr/>
          <p:nvPr/>
        </p:nvPicPr>
        <p:blipFill>
          <a:blip r:embed="rId3"/>
          <a:stretch/>
        </p:blipFill>
        <p:spPr>
          <a:xfrm>
            <a:off x="7478280" y="3573720"/>
            <a:ext cx="4635720" cy="2709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69" name="PlaceHolder 1"/>
          <p:cNvSpPr>
            <a:spLocks noGrp="1"/>
          </p:cNvSpPr>
          <p:nvPr>
            <p:ph/>
          </p:nvPr>
        </p:nvSpPr>
        <p:spPr>
          <a:xfrm>
            <a:off x="802440" y="2133720"/>
            <a:ext cx="10970640" cy="208764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376092"/>
                </a:solidFill>
                <a:latin typeface="Calibri"/>
              </a:rPr>
              <a:t>Российское инженерное ПО для проектирования,</a:t>
            </a:r>
            <a:br/>
            <a:r>
              <a:rPr b="0" lang="ru-RU" sz="2800" spc="-1" strike="noStrike">
                <a:solidFill>
                  <a:srgbClr val="376092"/>
                </a:solidFill>
                <a:latin typeface="Calibri"/>
              </a:rPr>
              <a:t>производства и бизнеса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376092"/>
                </a:solidFill>
                <a:latin typeface="Calibri"/>
              </a:rPr>
              <a:t>Компания АСКОН основана 1989 году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376092"/>
                </a:solidFill>
                <a:latin typeface="Calibri"/>
              </a:rPr>
              <a:t>Филиал в Красноярске открыт с 2001 года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70" name="Рисунок 5" descr="bb519e16.png"/>
          <p:cNvPicPr/>
          <p:nvPr/>
        </p:nvPicPr>
        <p:blipFill>
          <a:blip r:embed="rId4"/>
          <a:stretch/>
        </p:blipFill>
        <p:spPr>
          <a:xfrm>
            <a:off x="9560880" y="188640"/>
            <a:ext cx="2103120" cy="1636560"/>
          </a:xfrm>
          <a:prstGeom prst="rect">
            <a:avLst/>
          </a:prstGeom>
          <a:ln w="0">
            <a:noFill/>
          </a:ln>
        </p:spPr>
      </p:pic>
      <p:grpSp>
        <p:nvGrpSpPr>
          <p:cNvPr id="271" name="Группа 6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272" name="Рисунок 8" descr=""/>
            <p:cNvPicPr/>
            <p:nvPr/>
          </p:nvPicPr>
          <p:blipFill>
            <a:blip r:embed="rId5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3" name="Рисунок 9" descr=""/>
            <p:cNvPicPr/>
            <p:nvPr/>
          </p:nvPicPr>
          <p:blipFill>
            <a:blip r:embed="rId6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4" name="Параллелограмм 10"/>
          <p:cNvSpPr/>
          <p:nvPr/>
        </p:nvSpPr>
        <p:spPr>
          <a:xfrm>
            <a:off x="-1753560" y="333360"/>
            <a:ext cx="5112000" cy="79128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PlaceHolder 2"/>
          <p:cNvSpPr>
            <a:spLocks noGrp="1"/>
          </p:cNvSpPr>
          <p:nvPr>
            <p:ph type="title"/>
          </p:nvPr>
        </p:nvSpPr>
        <p:spPr>
          <a:xfrm>
            <a:off x="378720" y="333360"/>
            <a:ext cx="2989080" cy="7912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Компас 3</a:t>
            </a:r>
            <a:r>
              <a:rPr b="1" lang="en-US" sz="3200" spc="-1" strike="noStrike">
                <a:solidFill>
                  <a:srgbClr val="ffffff"/>
                </a:solidFill>
                <a:latin typeface="Calibri"/>
              </a:rPr>
              <a:t>D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76" name="Picture 2" descr="Купить Лицензия на право использования Учебного комплекта программного  обеспечения: Пакет обновления КОМПАС-3D v20 до версии v21 (на 50 мест) в  Esoft24.ru"/>
          <p:cNvPicPr/>
          <p:nvPr/>
        </p:nvPicPr>
        <p:blipFill>
          <a:blip r:embed="rId7"/>
          <a:stretch/>
        </p:blipFill>
        <p:spPr>
          <a:xfrm>
            <a:off x="6218640" y="402480"/>
            <a:ext cx="4037760" cy="1028160"/>
          </a:xfrm>
          <a:prstGeom prst="rect">
            <a:avLst/>
          </a:prstGeom>
          <a:ln w="0">
            <a:noFill/>
          </a:ln>
        </p:spPr>
      </p:pic>
      <p:pic>
        <p:nvPicPr>
          <p:cNvPr id="277" name="Рисунок 14" descr=""/>
          <p:cNvPicPr/>
          <p:nvPr/>
        </p:nvPicPr>
        <p:blipFill>
          <a:blip r:embed="rId8"/>
          <a:stretch/>
        </p:blipFill>
        <p:spPr>
          <a:xfrm>
            <a:off x="423000" y="2207520"/>
            <a:ext cx="352440" cy="352440"/>
          </a:xfrm>
          <a:prstGeom prst="rect">
            <a:avLst/>
          </a:prstGeom>
          <a:ln w="0">
            <a:noFill/>
          </a:ln>
        </p:spPr>
      </p:pic>
      <p:pic>
        <p:nvPicPr>
          <p:cNvPr id="278" name="Рисунок 15" descr=""/>
          <p:cNvPicPr/>
          <p:nvPr/>
        </p:nvPicPr>
        <p:blipFill>
          <a:blip r:embed="rId9"/>
          <a:stretch/>
        </p:blipFill>
        <p:spPr>
          <a:xfrm>
            <a:off x="410040" y="3220560"/>
            <a:ext cx="352440" cy="352440"/>
          </a:xfrm>
          <a:prstGeom prst="rect">
            <a:avLst/>
          </a:prstGeom>
          <a:ln w="0">
            <a:noFill/>
          </a:ln>
        </p:spPr>
      </p:pic>
      <p:pic>
        <p:nvPicPr>
          <p:cNvPr id="279" name="Рисунок 16" descr=""/>
          <p:cNvPicPr/>
          <p:nvPr/>
        </p:nvPicPr>
        <p:blipFill>
          <a:blip r:embed="rId10"/>
          <a:stretch/>
        </p:blipFill>
        <p:spPr>
          <a:xfrm>
            <a:off x="423000" y="3717720"/>
            <a:ext cx="352440" cy="35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0640" cy="114264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pic>
        <p:nvPicPr>
          <p:cNvPr id="281" name="Объект 3" descr=""/>
          <p:cNvPicPr/>
          <p:nvPr/>
        </p:nvPicPr>
        <p:blipFill>
          <a:blip r:embed="rId1"/>
          <a:stretch/>
        </p:blipFill>
        <p:spPr>
          <a:xfrm>
            <a:off x="-31680" y="0"/>
            <a:ext cx="12189600" cy="6908040"/>
          </a:xfrm>
          <a:prstGeom prst="rect">
            <a:avLst/>
          </a:prstGeom>
          <a:ln w="0">
            <a:noFill/>
          </a:ln>
        </p:spPr>
      </p:pic>
      <p:grpSp>
        <p:nvGrpSpPr>
          <p:cNvPr id="282" name="Группа 4"/>
          <p:cNvGrpSpPr/>
          <p:nvPr/>
        </p:nvGrpSpPr>
        <p:grpSpPr>
          <a:xfrm>
            <a:off x="-55080" y="6670800"/>
            <a:ext cx="12444840" cy="215640"/>
            <a:chOff x="-55080" y="6670800"/>
            <a:chExt cx="12444840" cy="215640"/>
          </a:xfrm>
        </p:grpSpPr>
        <p:pic>
          <p:nvPicPr>
            <p:cNvPr id="283" name="Рисунок 5" descr=""/>
            <p:cNvPicPr/>
            <p:nvPr/>
          </p:nvPicPr>
          <p:blipFill>
            <a:blip r:embed="rId2"/>
            <a:stretch/>
          </p:blipFill>
          <p:spPr>
            <a:xfrm rot="16200000">
              <a:off x="3190680" y="342504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4" name="Рисунок 6" descr=""/>
            <p:cNvPicPr/>
            <p:nvPr/>
          </p:nvPicPr>
          <p:blipFill>
            <a:blip r:embed="rId3"/>
            <a:stretch/>
          </p:blipFill>
          <p:spPr>
            <a:xfrm rot="16200000">
              <a:off x="8928360" y="342504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23" descr=""/>
          <p:cNvPicPr/>
          <p:nvPr/>
        </p:nvPicPr>
        <p:blipFill>
          <a:blip r:embed="rId1"/>
          <a:stretch/>
        </p:blipFill>
        <p:spPr>
          <a:xfrm flipH="1" rot="16200000">
            <a:off x="-2124360" y="2031480"/>
            <a:ext cx="6773040" cy="259164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17" descr=""/>
          <p:cNvPicPr/>
          <p:nvPr/>
        </p:nvPicPr>
        <p:blipFill>
          <a:blip r:embed="rId2"/>
          <a:stretch/>
        </p:blipFill>
        <p:spPr>
          <a:xfrm>
            <a:off x="5447160" y="-720"/>
            <a:ext cx="6744240" cy="258048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942480" y="3069720"/>
            <a:ext cx="5709600" cy="1347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376092"/>
                </a:solidFill>
                <a:latin typeface="Calibri"/>
              </a:rPr>
              <a:t>УПЦ «ПРОГРЕСС»</a:t>
            </a:r>
            <a:br/>
            <a:r>
              <a:rPr b="1" lang="ru-RU" sz="3600" spc="-1" strike="noStrike">
                <a:solidFill>
                  <a:srgbClr val="376092"/>
                </a:solidFill>
                <a:latin typeface="Calibri"/>
              </a:rPr>
              <a:t>основан в 1983 г.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27" name="Рисунок 4" descr="2022-08-18 13-53-3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777720" y="586800"/>
            <a:ext cx="4871520" cy="2741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28" name="Рисунок 5" descr="2022-08-18 13-55-54.JPG"/>
          <p:cNvPicPr/>
          <p:nvPr/>
        </p:nvPicPr>
        <p:blipFill>
          <a:blip r:embed="rId5"/>
          <a:stretch/>
        </p:blipFill>
        <p:spPr>
          <a:xfrm>
            <a:off x="6777720" y="3501720"/>
            <a:ext cx="5080680" cy="2858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129" name="Группа 8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130" name="Рисунок 6" descr=""/>
            <p:cNvPicPr/>
            <p:nvPr/>
          </p:nvPicPr>
          <p:blipFill>
            <a:blip r:embed="rId6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1" name="Рисунок 7" descr=""/>
            <p:cNvPicPr/>
            <p:nvPr/>
          </p:nvPicPr>
          <p:blipFill>
            <a:blip r:embed="rId7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32" name="Рисунок 18" descr=""/>
          <p:cNvPicPr/>
          <p:nvPr/>
        </p:nvPicPr>
        <p:blipFill>
          <a:blip r:embed="rId8"/>
          <a:stretch/>
        </p:blipFill>
        <p:spPr>
          <a:xfrm>
            <a:off x="449280" y="543240"/>
            <a:ext cx="5699880" cy="1281960"/>
          </a:xfrm>
          <a:prstGeom prst="rect">
            <a:avLst/>
          </a:prstGeom>
          <a:ln w="0">
            <a:noFill/>
          </a:ln>
        </p:spPr>
      </p:pic>
      <p:sp>
        <p:nvSpPr>
          <p:cNvPr id="133" name="TextBox 24"/>
          <p:cNvSpPr/>
          <p:nvPr/>
        </p:nvSpPr>
        <p:spPr>
          <a:xfrm>
            <a:off x="275400" y="5964120"/>
            <a:ext cx="64044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76092"/>
                </a:solidFill>
                <a:latin typeface="Calibri"/>
                <a:ea typeface="DejaVu Sans"/>
              </a:rPr>
              <a:t>Г. КРАСНОЯРСК, пр-т. МЕТАЛЛУРГОВ, 14Б   тел.: 245-59-92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0640" cy="114264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pic>
        <p:nvPicPr>
          <p:cNvPr id="286" name="Объект 3" descr=""/>
          <p:cNvPicPr/>
          <p:nvPr/>
        </p:nvPicPr>
        <p:blipFill>
          <a:blip r:embed="rId1"/>
          <a:stretch/>
        </p:blipFill>
        <p:spPr>
          <a:xfrm>
            <a:off x="-55080" y="107280"/>
            <a:ext cx="12398040" cy="6706440"/>
          </a:xfrm>
          <a:prstGeom prst="rect">
            <a:avLst/>
          </a:prstGeom>
          <a:ln w="0">
            <a:noFill/>
          </a:ln>
        </p:spPr>
      </p:pic>
      <p:grpSp>
        <p:nvGrpSpPr>
          <p:cNvPr id="287" name="Группа 4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288" name="Рисунок 5" descr=""/>
            <p:cNvPicPr/>
            <p:nvPr/>
          </p:nvPicPr>
          <p:blipFill>
            <a:blip r:embed="rId2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9" name="Рисунок 6" descr=""/>
            <p:cNvPicPr/>
            <p:nvPr/>
          </p:nvPicPr>
          <p:blipFill>
            <a:blip r:embed="rId3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0640" cy="114264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pic>
        <p:nvPicPr>
          <p:cNvPr id="291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6858720"/>
          </a:xfrm>
          <a:prstGeom prst="rect">
            <a:avLst/>
          </a:prstGeom>
          <a:ln w="0">
            <a:noFill/>
          </a:ln>
        </p:spPr>
      </p:pic>
      <p:grpSp>
        <p:nvGrpSpPr>
          <p:cNvPr id="292" name="Группа 4"/>
          <p:cNvGrpSpPr/>
          <p:nvPr/>
        </p:nvGrpSpPr>
        <p:grpSpPr>
          <a:xfrm>
            <a:off x="-55440" y="6598800"/>
            <a:ext cx="12445200" cy="260640"/>
            <a:chOff x="-55440" y="6598800"/>
            <a:chExt cx="12445200" cy="260640"/>
          </a:xfrm>
        </p:grpSpPr>
        <p:pic>
          <p:nvPicPr>
            <p:cNvPr id="293" name="Рисунок 5" descr=""/>
            <p:cNvPicPr/>
            <p:nvPr/>
          </p:nvPicPr>
          <p:blipFill>
            <a:blip r:embed="rId2"/>
            <a:stretch/>
          </p:blipFill>
          <p:spPr>
            <a:xfrm rot="16200000">
              <a:off x="3167640" y="3375360"/>
              <a:ext cx="260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4" name="Рисунок 6" descr=""/>
            <p:cNvPicPr/>
            <p:nvPr/>
          </p:nvPicPr>
          <p:blipFill>
            <a:blip r:embed="rId3"/>
            <a:stretch/>
          </p:blipFill>
          <p:spPr>
            <a:xfrm rot="16200000">
              <a:off x="8905680" y="3375360"/>
              <a:ext cx="260640" cy="67071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Рисунок 20" descr=""/>
          <p:cNvPicPr/>
          <p:nvPr/>
        </p:nvPicPr>
        <p:blipFill>
          <a:blip r:embed="rId1"/>
          <a:stretch/>
        </p:blipFill>
        <p:spPr>
          <a:xfrm>
            <a:off x="43560" y="67680"/>
            <a:ext cx="2378880" cy="6490080"/>
          </a:xfrm>
          <a:prstGeom prst="rect">
            <a:avLst/>
          </a:prstGeom>
          <a:ln w="0">
            <a:noFill/>
          </a:ln>
        </p:spPr>
      </p:pic>
      <p:pic>
        <p:nvPicPr>
          <p:cNvPr id="296" name="Рисунок 21" descr=""/>
          <p:cNvPicPr/>
          <p:nvPr/>
        </p:nvPicPr>
        <p:blipFill>
          <a:blip r:embed="rId2"/>
          <a:stretch/>
        </p:blipFill>
        <p:spPr>
          <a:xfrm flipH="1">
            <a:off x="9802080" y="67680"/>
            <a:ext cx="2324520" cy="6490080"/>
          </a:xfrm>
          <a:prstGeom prst="rect">
            <a:avLst/>
          </a:prstGeom>
          <a:ln w="0">
            <a:noFill/>
          </a:ln>
        </p:spPr>
      </p:pic>
      <p:sp>
        <p:nvSpPr>
          <p:cNvPr id="297" name="PlaceHolder 1"/>
          <p:cNvSpPr>
            <a:spLocks noGrp="1"/>
          </p:cNvSpPr>
          <p:nvPr>
            <p:ph/>
          </p:nvPr>
        </p:nvSpPr>
        <p:spPr>
          <a:xfrm>
            <a:off x="2262240" y="1991520"/>
            <a:ext cx="8274600" cy="231804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 fontScale="84000"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376092"/>
                </a:solidFill>
                <a:latin typeface="Calibri"/>
              </a:rPr>
              <a:t>Сдача сертификационных экзаменов по Компасу 3</a:t>
            </a:r>
            <a:r>
              <a:rPr b="0" lang="en-US" sz="3200" spc="-1" strike="noStrike">
                <a:solidFill>
                  <a:srgbClr val="376092"/>
                </a:solidFill>
                <a:latin typeface="Calibri"/>
              </a:rPr>
              <a:t>D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376092"/>
                </a:solidFill>
                <a:latin typeface="Calibri"/>
              </a:rPr>
              <a:t>Разработка программ для учащихся и педагогов по работе</a:t>
            </a:r>
            <a:br/>
            <a:r>
              <a:rPr b="0" lang="ru-RU" sz="3200" spc="-1" strike="noStrike">
                <a:solidFill>
                  <a:srgbClr val="376092"/>
                </a:solidFill>
                <a:latin typeface="Calibri"/>
              </a:rPr>
              <a:t>с Компас 3</a:t>
            </a:r>
            <a:r>
              <a:rPr b="0" lang="en-US" sz="3200" spc="-1" strike="noStrike">
                <a:solidFill>
                  <a:srgbClr val="376092"/>
                </a:solidFill>
                <a:latin typeface="Calibri"/>
              </a:rPr>
              <a:t>D </a:t>
            </a:r>
            <a:r>
              <a:rPr b="0" lang="ru-RU" sz="3200" spc="-1" strike="noStrike">
                <a:solidFill>
                  <a:srgbClr val="376092"/>
                </a:solidFill>
                <a:latin typeface="Calibri"/>
              </a:rPr>
              <a:t>и 3</a:t>
            </a:r>
            <a:r>
              <a:rPr b="0" lang="en-US" sz="3200" spc="-1" strike="noStrike">
                <a:solidFill>
                  <a:srgbClr val="376092"/>
                </a:solidFill>
                <a:latin typeface="Calibri"/>
              </a:rPr>
              <a:t>D </a:t>
            </a:r>
            <a:r>
              <a:rPr b="0" lang="ru-RU" sz="3200" spc="-1" strike="noStrike">
                <a:solidFill>
                  <a:srgbClr val="376092"/>
                </a:solidFill>
                <a:latin typeface="Calibri"/>
              </a:rPr>
              <a:t>печати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376092"/>
                </a:solidFill>
                <a:latin typeface="Calibri"/>
              </a:rPr>
              <a:t>Открытие АВТОРИЗОВАННОГО ЦЕНТРА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98" name="Рисунок 6" descr="Logo Indigo с дескриптором.png"/>
          <p:cNvPicPr/>
          <p:nvPr/>
        </p:nvPicPr>
        <p:blipFill>
          <a:blip r:embed="rId3"/>
          <a:stretch/>
        </p:blipFill>
        <p:spPr>
          <a:xfrm>
            <a:off x="4655160" y="5302440"/>
            <a:ext cx="3582360" cy="1031400"/>
          </a:xfrm>
          <a:prstGeom prst="rect">
            <a:avLst/>
          </a:prstGeom>
          <a:ln w="0">
            <a:noFill/>
          </a:ln>
        </p:spPr>
      </p:pic>
      <p:grpSp>
        <p:nvGrpSpPr>
          <p:cNvPr id="299" name="Группа 7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300" name="Рисунок 8" descr=""/>
            <p:cNvPicPr/>
            <p:nvPr/>
          </p:nvPicPr>
          <p:blipFill>
            <a:blip r:embed="rId4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1" name="Рисунок 9" descr=""/>
            <p:cNvPicPr/>
            <p:nvPr/>
          </p:nvPicPr>
          <p:blipFill>
            <a:blip r:embed="rId5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2" name="Параллелограмм 11"/>
          <p:cNvSpPr/>
          <p:nvPr/>
        </p:nvSpPr>
        <p:spPr>
          <a:xfrm>
            <a:off x="1060200" y="767160"/>
            <a:ext cx="5106240" cy="63900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Прямоугольник 12"/>
          <p:cNvSpPr/>
          <p:nvPr/>
        </p:nvSpPr>
        <p:spPr>
          <a:xfrm>
            <a:off x="2252160" y="822960"/>
            <a:ext cx="3561120" cy="52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ts val="3396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Планы на 2023 год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04" name="Picture 3" descr="G:\презентация для чегото\выапро.png"/>
          <p:cNvPicPr/>
          <p:nvPr/>
        </p:nvPicPr>
        <p:blipFill>
          <a:blip r:embed="rId6"/>
          <a:stretch/>
        </p:blipFill>
        <p:spPr>
          <a:xfrm rot="8685600">
            <a:off x="551520" y="650520"/>
            <a:ext cx="1132920" cy="93960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4" descr="C:\Users\Галина\Desktop\про\лого сп\цпс лого.png"/>
          <p:cNvPicPr/>
          <p:nvPr/>
        </p:nvPicPr>
        <p:blipFill>
          <a:blip r:embed="rId7"/>
          <a:stretch/>
        </p:blipFill>
        <p:spPr>
          <a:xfrm>
            <a:off x="118440" y="90360"/>
            <a:ext cx="837000" cy="837000"/>
          </a:xfrm>
          <a:prstGeom prst="rect">
            <a:avLst/>
          </a:prstGeom>
          <a:ln w="0">
            <a:noFill/>
          </a:ln>
        </p:spPr>
      </p:pic>
      <p:pic>
        <p:nvPicPr>
          <p:cNvPr id="306" name="Рисунок 15" descr=""/>
          <p:cNvPicPr/>
          <p:nvPr/>
        </p:nvPicPr>
        <p:blipFill>
          <a:blip r:embed="rId8"/>
          <a:stretch/>
        </p:blipFill>
        <p:spPr>
          <a:xfrm>
            <a:off x="1829880" y="2030760"/>
            <a:ext cx="352440" cy="352440"/>
          </a:xfrm>
          <a:prstGeom prst="rect">
            <a:avLst/>
          </a:prstGeom>
          <a:ln w="0">
            <a:noFill/>
          </a:ln>
        </p:spPr>
      </p:pic>
      <p:pic>
        <p:nvPicPr>
          <p:cNvPr id="307" name="Рисунок 17" descr=""/>
          <p:cNvPicPr/>
          <p:nvPr/>
        </p:nvPicPr>
        <p:blipFill>
          <a:blip r:embed="rId9"/>
          <a:stretch/>
        </p:blipFill>
        <p:spPr>
          <a:xfrm>
            <a:off x="1807920" y="3696480"/>
            <a:ext cx="352440" cy="35244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2" descr="Купить Лицензия на право использования Учебного комплекта программного  обеспечения: Пакет обновления КОМПАС-3D v20 до версии v21 (на 50 мест) в  Esoft24.ru"/>
          <p:cNvPicPr/>
          <p:nvPr/>
        </p:nvPicPr>
        <p:blipFill>
          <a:blip r:embed="rId10"/>
          <a:stretch/>
        </p:blipFill>
        <p:spPr>
          <a:xfrm>
            <a:off x="623160" y="5315760"/>
            <a:ext cx="3794760" cy="965880"/>
          </a:xfrm>
          <a:prstGeom prst="rect">
            <a:avLst/>
          </a:prstGeom>
          <a:ln w="0">
            <a:noFill/>
          </a:ln>
        </p:spPr>
      </p:pic>
      <p:pic>
        <p:nvPicPr>
          <p:cNvPr id="309" name="Рисунок 19" descr=""/>
          <p:cNvPicPr/>
          <p:nvPr/>
        </p:nvPicPr>
        <p:blipFill>
          <a:blip r:embed="rId11"/>
          <a:stretch/>
        </p:blipFill>
        <p:spPr>
          <a:xfrm>
            <a:off x="8238240" y="4798080"/>
            <a:ext cx="3212640" cy="1389240"/>
          </a:xfrm>
          <a:prstGeom prst="rect">
            <a:avLst/>
          </a:prstGeom>
          <a:ln w="0">
            <a:noFill/>
          </a:ln>
        </p:spPr>
      </p:pic>
      <p:pic>
        <p:nvPicPr>
          <p:cNvPr id="310" name="Рисунок 23" descr=""/>
          <p:cNvPicPr/>
          <p:nvPr/>
        </p:nvPicPr>
        <p:blipFill>
          <a:blip r:embed="rId12"/>
          <a:stretch/>
        </p:blipFill>
        <p:spPr>
          <a:xfrm>
            <a:off x="1851840" y="2536200"/>
            <a:ext cx="352440" cy="35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Объект 3" descr=""/>
          <p:cNvPicPr/>
          <p:nvPr/>
        </p:nvPicPr>
        <p:blipFill>
          <a:blip r:embed="rId1"/>
          <a:stretch/>
        </p:blipFill>
        <p:spPr>
          <a:xfrm>
            <a:off x="2256120" y="1521000"/>
            <a:ext cx="7543440" cy="3921120"/>
          </a:xfrm>
          <a:prstGeom prst="rect">
            <a:avLst/>
          </a:prstGeom>
          <a:ln w="0">
            <a:noFill/>
          </a:ln>
        </p:spPr>
      </p:pic>
      <p:pic>
        <p:nvPicPr>
          <p:cNvPr id="312" name="Рисунок 4" descr=""/>
          <p:cNvPicPr/>
          <p:nvPr/>
        </p:nvPicPr>
        <p:blipFill>
          <a:blip r:embed="rId2"/>
          <a:stretch/>
        </p:blipFill>
        <p:spPr>
          <a:xfrm>
            <a:off x="43560" y="67680"/>
            <a:ext cx="2378520" cy="649152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5" descr=""/>
          <p:cNvPicPr/>
          <p:nvPr/>
        </p:nvPicPr>
        <p:blipFill>
          <a:blip r:embed="rId3"/>
          <a:stretch/>
        </p:blipFill>
        <p:spPr>
          <a:xfrm flipH="1">
            <a:off x="9801000" y="67680"/>
            <a:ext cx="2324160" cy="6491520"/>
          </a:xfrm>
          <a:prstGeom prst="rect">
            <a:avLst/>
          </a:prstGeom>
          <a:ln w="0">
            <a:noFill/>
          </a:ln>
        </p:spPr>
      </p:pic>
      <p:pic>
        <p:nvPicPr>
          <p:cNvPr id="314" name="Рисунок 6" descr=""/>
          <p:cNvPicPr/>
          <p:nvPr/>
        </p:nvPicPr>
        <p:blipFill>
          <a:blip r:embed="rId4"/>
          <a:stretch/>
        </p:blipFill>
        <p:spPr>
          <a:xfrm rot="16200000">
            <a:off x="3105720" y="3230280"/>
            <a:ext cx="220320" cy="6856560"/>
          </a:xfrm>
          <a:prstGeom prst="rect">
            <a:avLst/>
          </a:prstGeom>
          <a:ln w="0">
            <a:noFill/>
          </a:ln>
        </p:spPr>
      </p:pic>
      <p:pic>
        <p:nvPicPr>
          <p:cNvPr id="315" name="Рисунок 7" descr=""/>
          <p:cNvPicPr/>
          <p:nvPr/>
        </p:nvPicPr>
        <p:blipFill>
          <a:blip r:embed="rId5"/>
          <a:stretch/>
        </p:blipFill>
        <p:spPr>
          <a:xfrm rot="16200000">
            <a:off x="8972280" y="3230280"/>
            <a:ext cx="220320" cy="6856560"/>
          </a:xfrm>
          <a:prstGeom prst="rect">
            <a:avLst/>
          </a:prstGeom>
          <a:ln w="0">
            <a:noFill/>
          </a:ln>
        </p:spPr>
      </p:pic>
      <p:sp>
        <p:nvSpPr>
          <p:cNvPr id="316" name="TextBox 8"/>
          <p:cNvSpPr/>
          <p:nvPr/>
        </p:nvSpPr>
        <p:spPr>
          <a:xfrm>
            <a:off x="1918800" y="5252400"/>
            <a:ext cx="856692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76092"/>
                </a:solidFill>
                <a:latin typeface="Calibri"/>
                <a:ea typeface="DejaVu Sans"/>
              </a:rPr>
              <a:t>Г. КРАСНОЯРСК, УЛ.УСТИНОВИЧА, 24А  тел.: 245-59-97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317" name="Рисунок 9" descr=""/>
          <p:cNvPicPr/>
          <p:nvPr/>
        </p:nvPicPr>
        <p:blipFill>
          <a:blip r:embed="rId6"/>
          <a:stretch/>
        </p:blipFill>
        <p:spPr>
          <a:xfrm>
            <a:off x="1564920" y="237600"/>
            <a:ext cx="4946760" cy="1112760"/>
          </a:xfrm>
          <a:prstGeom prst="rect">
            <a:avLst/>
          </a:prstGeom>
          <a:ln w="0">
            <a:noFill/>
          </a:ln>
        </p:spPr>
      </p:pic>
      <p:sp>
        <p:nvSpPr>
          <p:cNvPr id="318" name="TextBox 13"/>
          <p:cNvSpPr/>
          <p:nvPr/>
        </p:nvSpPr>
        <p:spPr>
          <a:xfrm>
            <a:off x="3000240" y="5898600"/>
            <a:ext cx="64044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76092"/>
                </a:solidFill>
                <a:latin typeface="Calibri"/>
                <a:ea typeface="DejaVu Sans"/>
              </a:rPr>
              <a:t>УПЦ ПРОГРЕСС  пр-т. МЕТАЛЛУРГОВ, 14Б   тел.: 245-59-92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7" descr=""/>
          <p:cNvPicPr/>
          <p:nvPr/>
        </p:nvPicPr>
        <p:blipFill>
          <a:blip r:embed="rId1"/>
          <a:stretch/>
        </p:blipFill>
        <p:spPr>
          <a:xfrm>
            <a:off x="43560" y="67680"/>
            <a:ext cx="2378880" cy="6490080"/>
          </a:xfrm>
          <a:prstGeom prst="rect">
            <a:avLst/>
          </a:prstGeom>
          <a:ln w="0">
            <a:noFill/>
          </a:ln>
        </p:spPr>
      </p:pic>
      <p:pic>
        <p:nvPicPr>
          <p:cNvPr id="135" name="Содержимое 5" descr="2022-08-18 13-55-40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93520" y="476640"/>
            <a:ext cx="10402920" cy="5853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136" name="Группа 3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137" name="Рисунок 4" descr=""/>
            <p:cNvPicPr/>
            <p:nvPr/>
          </p:nvPicPr>
          <p:blipFill>
            <a:blip r:embed="rId4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8" name="Рисунок 6" descr=""/>
            <p:cNvPicPr/>
            <p:nvPr/>
          </p:nvPicPr>
          <p:blipFill>
            <a:blip r:embed="rId5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39" name="Рисунок 8" descr=""/>
          <p:cNvPicPr/>
          <p:nvPr/>
        </p:nvPicPr>
        <p:blipFill>
          <a:blip r:embed="rId6"/>
          <a:stretch/>
        </p:blipFill>
        <p:spPr>
          <a:xfrm flipH="1">
            <a:off x="9811440" y="0"/>
            <a:ext cx="2378880" cy="649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11" descr=""/>
          <p:cNvPicPr/>
          <p:nvPr/>
        </p:nvPicPr>
        <p:blipFill>
          <a:blip r:embed="rId1"/>
          <a:stretch/>
        </p:blipFill>
        <p:spPr>
          <a:xfrm flipH="1" rot="5400000">
            <a:off x="7476840" y="2072520"/>
            <a:ext cx="6714000" cy="256896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12" descr=""/>
          <p:cNvPicPr/>
          <p:nvPr/>
        </p:nvPicPr>
        <p:blipFill>
          <a:blip r:embed="rId2"/>
          <a:stretch/>
        </p:blipFill>
        <p:spPr>
          <a:xfrm flipH="1">
            <a:off x="-3960" y="0"/>
            <a:ext cx="6688080" cy="2558880"/>
          </a:xfrm>
          <a:prstGeom prst="rect">
            <a:avLst/>
          </a:prstGeom>
          <a:ln w="0">
            <a:noFill/>
          </a:ln>
        </p:spPr>
      </p:pic>
      <p:sp>
        <p:nvSpPr>
          <p:cNvPr id="142" name="Прямоугольник 9"/>
          <p:cNvSpPr/>
          <p:nvPr/>
        </p:nvSpPr>
        <p:spPr>
          <a:xfrm>
            <a:off x="0" y="261360"/>
            <a:ext cx="3297960" cy="647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-62280" y="261360"/>
            <a:ext cx="3360600" cy="6472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ИСТОРИЯ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330840" y="1197720"/>
            <a:ext cx="11615040" cy="22320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376092"/>
                </a:solid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376092"/>
                </a:solidFill>
                <a:latin typeface="Calibri"/>
              </a:rPr>
              <a:t>УПЦ «Прогресс» был построен, оборудован и открыт в порядке «шефской помощи» системе образования со стороны Красноярского металлургического завода в 1983 году. Материально-техническая база составляла 50 единиц промышленного оборудования, 6 учебных аудиторий для теоретических занятий и столько же оборудованных  учебно-производственных участков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45" name="Рисунок 3" descr="2022-08-18 13-51-32.JPG"/>
          <p:cNvPicPr/>
          <p:nvPr/>
        </p:nvPicPr>
        <p:blipFill>
          <a:blip r:embed="rId3"/>
          <a:stretch/>
        </p:blipFill>
        <p:spPr>
          <a:xfrm>
            <a:off x="406440" y="3690720"/>
            <a:ext cx="4750560" cy="2672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6" name="Рисунок 5" descr="2022-08-18 13-52-32.JPG"/>
          <p:cNvPicPr/>
          <p:nvPr/>
        </p:nvPicPr>
        <p:blipFill>
          <a:blip r:embed="rId4"/>
          <a:stretch/>
        </p:blipFill>
        <p:spPr>
          <a:xfrm>
            <a:off x="8039520" y="3952440"/>
            <a:ext cx="3906720" cy="2448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147" name="Группа 6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148" name="Рисунок 7" descr=""/>
            <p:cNvPicPr/>
            <p:nvPr/>
          </p:nvPicPr>
          <p:blipFill>
            <a:blip r:embed="rId5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9" name="Рисунок 8" descr=""/>
            <p:cNvPicPr/>
            <p:nvPr/>
          </p:nvPicPr>
          <p:blipFill>
            <a:blip r:embed="rId6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50" name="Рисунок 4" descr="2022-08-18 13-52-23.JPG"/>
          <p:cNvPicPr/>
          <p:nvPr/>
        </p:nvPicPr>
        <p:blipFill>
          <a:blip r:embed="rId7"/>
          <a:stretch/>
        </p:blipFill>
        <p:spPr>
          <a:xfrm>
            <a:off x="4727160" y="3213720"/>
            <a:ext cx="4546440" cy="2558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9" descr=""/>
          <p:cNvPicPr/>
          <p:nvPr/>
        </p:nvPicPr>
        <p:blipFill>
          <a:blip r:embed="rId1"/>
          <a:stretch/>
        </p:blipFill>
        <p:spPr>
          <a:xfrm flipH="1" rot="5400000">
            <a:off x="7476840" y="2072520"/>
            <a:ext cx="6714000" cy="2568960"/>
          </a:xfrm>
          <a:prstGeom prst="rect">
            <a:avLst/>
          </a:prstGeom>
          <a:ln w="0">
            <a:noFill/>
          </a:ln>
        </p:spPr>
      </p:pic>
      <p:pic>
        <p:nvPicPr>
          <p:cNvPr id="152" name="Рисунок 10" descr=""/>
          <p:cNvPicPr/>
          <p:nvPr/>
        </p:nvPicPr>
        <p:blipFill>
          <a:blip r:embed="rId2"/>
          <a:stretch/>
        </p:blipFill>
        <p:spPr>
          <a:xfrm flipH="1">
            <a:off x="-3960" y="0"/>
            <a:ext cx="6688080" cy="255888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694440" y="994680"/>
            <a:ext cx="11232360" cy="201024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376092"/>
                </a:solid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376092"/>
                </a:solidFill>
                <a:latin typeface="Calibri"/>
              </a:rPr>
              <a:t>В период 2014-202</a:t>
            </a:r>
            <a:r>
              <a:rPr b="0" lang="en-US" sz="2400" spc="-1" strike="noStrike">
                <a:solidFill>
                  <a:srgbClr val="376092"/>
                </a:solidFill>
                <a:latin typeface="Calibri"/>
              </a:rPr>
              <a:t>2</a:t>
            </a:r>
            <a:r>
              <a:rPr b="0" lang="ru-RU" sz="2400" spc="-1" strike="noStrike">
                <a:solidFill>
                  <a:srgbClr val="376092"/>
                </a:solidFill>
                <a:latin typeface="Calibri"/>
              </a:rPr>
              <a:t> гг. за счет спонсорской помощи и договоров сотрудничества</a:t>
            </a:r>
            <a:br/>
            <a:r>
              <a:rPr b="0" lang="ru-RU" sz="2400" spc="-1" strike="noStrike">
                <a:solidFill>
                  <a:srgbClr val="376092"/>
                </a:solidFill>
                <a:latin typeface="Calibri"/>
              </a:rPr>
              <a:t>в УПЦ «Прогресс» были установлены 3D принтеры в количестве 5 штук, </a:t>
            </a:r>
            <a:br/>
            <a:r>
              <a:rPr b="0" lang="ru-RU" sz="2400" spc="-1" strike="noStrike">
                <a:solidFill>
                  <a:srgbClr val="376092"/>
                </a:solidFill>
                <a:latin typeface="Calibri"/>
              </a:rPr>
              <a:t>3D сканер, токарный станок с ЧПУ, малый фрезерный станок, паяльные станции, лабораторный комплекс ELVIS II, станок плазменной резки с ЧПУ, ноутбуки 15 шт., программное обеспечение «Компас 3</a:t>
            </a:r>
            <a:r>
              <a:rPr b="0" lang="en-US" sz="2400" spc="-1" strike="noStrike">
                <a:solidFill>
                  <a:srgbClr val="376092"/>
                </a:solidFill>
                <a:latin typeface="Calibri"/>
              </a:rPr>
              <a:t>D</a:t>
            </a:r>
            <a:r>
              <a:rPr b="0" lang="ru-RU" sz="2400" spc="-1" strike="noStrike">
                <a:solidFill>
                  <a:srgbClr val="376092"/>
                </a:solidFill>
                <a:latin typeface="Calibri"/>
              </a:rPr>
              <a:t>»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4" name="Рисунок 3" descr="2022-08-18 13-50-11.JPG"/>
          <p:cNvPicPr/>
          <p:nvPr/>
        </p:nvPicPr>
        <p:blipFill>
          <a:blip r:embed="rId3"/>
          <a:stretch/>
        </p:blipFill>
        <p:spPr>
          <a:xfrm>
            <a:off x="3467160" y="3357360"/>
            <a:ext cx="4499640" cy="2655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5" name="Рисунок 4" descr="2022-08-18 13-51-15.JPG"/>
          <p:cNvPicPr/>
          <p:nvPr/>
        </p:nvPicPr>
        <p:blipFill>
          <a:blip r:embed="rId4"/>
          <a:stretch/>
        </p:blipFill>
        <p:spPr>
          <a:xfrm>
            <a:off x="7621920" y="3341160"/>
            <a:ext cx="4521240" cy="2679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6" name="Рисунок 5" descr="2022-08-18 13-56-22.JPG"/>
          <p:cNvPicPr/>
          <p:nvPr/>
        </p:nvPicPr>
        <p:blipFill>
          <a:blip r:embed="rId5"/>
          <a:stretch/>
        </p:blipFill>
        <p:spPr>
          <a:xfrm>
            <a:off x="38520" y="3371040"/>
            <a:ext cx="3463560" cy="2649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157" name="Группа 6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158" name="Рисунок 7" descr=""/>
            <p:cNvPicPr/>
            <p:nvPr/>
          </p:nvPicPr>
          <p:blipFill>
            <a:blip r:embed="rId6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Рисунок 8" descr=""/>
            <p:cNvPicPr/>
            <p:nvPr/>
          </p:nvPicPr>
          <p:blipFill>
            <a:blip r:embed="rId7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0" name="Picture 3" descr="G:\презентация для чегото\яывапрол.png"/>
          <p:cNvPicPr/>
          <p:nvPr/>
        </p:nvPicPr>
        <p:blipFill>
          <a:blip r:embed="rId8"/>
          <a:stretch/>
        </p:blipFill>
        <p:spPr>
          <a:xfrm flipH="1" rot="5400000">
            <a:off x="785880" y="-739800"/>
            <a:ext cx="932400" cy="262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9" descr=""/>
          <p:cNvPicPr/>
          <p:nvPr/>
        </p:nvPicPr>
        <p:blipFill>
          <a:blip r:embed="rId1"/>
          <a:stretch/>
        </p:blipFill>
        <p:spPr>
          <a:xfrm flipH="1">
            <a:off x="-3960" y="0"/>
            <a:ext cx="7449840" cy="285048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10" descr=""/>
          <p:cNvPicPr/>
          <p:nvPr/>
        </p:nvPicPr>
        <p:blipFill>
          <a:blip r:embed="rId2"/>
          <a:stretch/>
        </p:blipFill>
        <p:spPr>
          <a:xfrm flipH="1" rot="10800000">
            <a:off x="4731480" y="3705480"/>
            <a:ext cx="7459560" cy="2854440"/>
          </a:xfrm>
          <a:prstGeom prst="rect">
            <a:avLst/>
          </a:prstGeom>
          <a:ln w="0">
            <a:noFill/>
          </a:ln>
        </p:spPr>
      </p:pic>
      <p:pic>
        <p:nvPicPr>
          <p:cNvPr id="163" name="Содержимое 3" descr="2022-02-28 11-41-24.JPG"/>
          <p:cNvPicPr/>
          <p:nvPr/>
        </p:nvPicPr>
        <p:blipFill>
          <a:blip r:embed="rId3"/>
          <a:stretch/>
        </p:blipFill>
        <p:spPr>
          <a:xfrm rot="5400000">
            <a:off x="6405840" y="622080"/>
            <a:ext cx="5261760" cy="5259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64" name="Рисунок 4" descr="IMG_20210420_161907.jpg"/>
          <p:cNvPicPr/>
          <p:nvPr/>
        </p:nvPicPr>
        <p:blipFill>
          <a:blip r:embed="rId4"/>
          <a:stretch/>
        </p:blipFill>
        <p:spPr>
          <a:xfrm>
            <a:off x="315360" y="2363040"/>
            <a:ext cx="5966640" cy="3357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165" name="Группа 5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166" name="Рисунок 6" descr=""/>
            <p:cNvPicPr/>
            <p:nvPr/>
          </p:nvPicPr>
          <p:blipFill>
            <a:blip r:embed="rId5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7" name="Рисунок 7" descr=""/>
            <p:cNvPicPr/>
            <p:nvPr/>
          </p:nvPicPr>
          <p:blipFill>
            <a:blip r:embed="rId6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8" name="Параллелограмм 11"/>
          <p:cNvSpPr/>
          <p:nvPr/>
        </p:nvSpPr>
        <p:spPr>
          <a:xfrm>
            <a:off x="-1753560" y="333360"/>
            <a:ext cx="5267880" cy="79128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15360" y="333360"/>
            <a:ext cx="3376800" cy="7912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Электроника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3" descr=""/>
          <p:cNvPicPr/>
          <p:nvPr/>
        </p:nvPicPr>
        <p:blipFill>
          <a:blip r:embed="rId1"/>
          <a:stretch/>
        </p:blipFill>
        <p:spPr>
          <a:xfrm flipH="1">
            <a:off x="-3960" y="0"/>
            <a:ext cx="6688080" cy="255888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14" descr=""/>
          <p:cNvPicPr/>
          <p:nvPr/>
        </p:nvPicPr>
        <p:blipFill>
          <a:blip r:embed="rId2"/>
          <a:stretch/>
        </p:blipFill>
        <p:spPr>
          <a:xfrm flipH="1" rot="10800000">
            <a:off x="5537520" y="4255560"/>
            <a:ext cx="6688080" cy="2558880"/>
          </a:xfrm>
          <a:prstGeom prst="rect">
            <a:avLst/>
          </a:prstGeom>
          <a:ln w="0">
            <a:noFill/>
          </a:ln>
        </p:spPr>
      </p:pic>
      <p:pic>
        <p:nvPicPr>
          <p:cNvPr id="172" name="Содержимое 5" descr="2022-10-10 11-22-04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24640" y="1941840"/>
            <a:ext cx="7103160" cy="3996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73" name="Рисунок 3" descr="IMG_20210420_162008.jpg"/>
          <p:cNvPicPr/>
          <p:nvPr/>
        </p:nvPicPr>
        <p:blipFill>
          <a:blip r:embed="rId5"/>
          <a:stretch/>
        </p:blipFill>
        <p:spPr>
          <a:xfrm>
            <a:off x="7295760" y="469080"/>
            <a:ext cx="4623840" cy="2952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74" name="Рисунок 4" descr="IMG_20220818_134807.jpg"/>
          <p:cNvPicPr/>
          <p:nvPr/>
        </p:nvPicPr>
        <p:blipFill>
          <a:blip r:embed="rId6"/>
          <a:stretch/>
        </p:blipFill>
        <p:spPr>
          <a:xfrm>
            <a:off x="7328160" y="3422160"/>
            <a:ext cx="4558680" cy="2565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175" name="Группа 6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176" name="Рисунок 7" descr=""/>
            <p:cNvPicPr/>
            <p:nvPr/>
          </p:nvPicPr>
          <p:blipFill>
            <a:blip r:embed="rId7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7" name="Рисунок 8" descr=""/>
            <p:cNvPicPr/>
            <p:nvPr/>
          </p:nvPicPr>
          <p:blipFill>
            <a:blip r:embed="rId8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8" name="Параллелограмм 15"/>
          <p:cNvSpPr/>
          <p:nvPr/>
        </p:nvSpPr>
        <p:spPr>
          <a:xfrm>
            <a:off x="-1321560" y="333360"/>
            <a:ext cx="5760000" cy="79128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Заголовок 1"/>
          <p:cNvSpPr/>
          <p:nvPr/>
        </p:nvSpPr>
        <p:spPr>
          <a:xfrm>
            <a:off x="197640" y="333360"/>
            <a:ext cx="4096800" cy="79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Токарная обработка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Рисунок 9" descr=""/>
          <p:cNvPicPr/>
          <p:nvPr/>
        </p:nvPicPr>
        <p:blipFill>
          <a:blip r:embed="rId1"/>
          <a:stretch/>
        </p:blipFill>
        <p:spPr>
          <a:xfrm flipH="1" rot="5400000">
            <a:off x="7476840" y="2072520"/>
            <a:ext cx="6714000" cy="2568960"/>
          </a:xfrm>
          <a:prstGeom prst="rect">
            <a:avLst/>
          </a:prstGeom>
          <a:ln w="0">
            <a:noFill/>
          </a:ln>
        </p:spPr>
      </p:pic>
      <p:pic>
        <p:nvPicPr>
          <p:cNvPr id="181" name="Рисунок 10" descr=""/>
          <p:cNvPicPr/>
          <p:nvPr/>
        </p:nvPicPr>
        <p:blipFill>
          <a:blip r:embed="rId2"/>
          <a:stretch/>
        </p:blipFill>
        <p:spPr>
          <a:xfrm flipH="1">
            <a:off x="-3960" y="0"/>
            <a:ext cx="6688080" cy="2558880"/>
          </a:xfrm>
          <a:prstGeom prst="rect">
            <a:avLst/>
          </a:prstGeom>
          <a:ln w="0">
            <a:noFill/>
          </a:ln>
        </p:spPr>
      </p:pic>
      <p:pic>
        <p:nvPicPr>
          <p:cNvPr id="182" name="Содержимое 3" descr="2022-08-18 13-52-32.JPG"/>
          <p:cNvPicPr/>
          <p:nvPr/>
        </p:nvPicPr>
        <p:blipFill>
          <a:blip r:embed="rId3"/>
          <a:stretch/>
        </p:blipFill>
        <p:spPr>
          <a:xfrm>
            <a:off x="299880" y="1989720"/>
            <a:ext cx="6352200" cy="4153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83" name="Рисунок 4" descr="480yhtnWI78TOQwhZYcno1A8VMQtgNmIk2rNUALtuwCa3Rp13_eM18S0BAQTp4cSyyYITHVcFgWAQ3gyGhpnkISb.jpg"/>
          <p:cNvPicPr/>
          <p:nvPr/>
        </p:nvPicPr>
        <p:blipFill>
          <a:blip r:embed="rId4"/>
          <a:stretch/>
        </p:blipFill>
        <p:spPr>
          <a:xfrm>
            <a:off x="6780240" y="1989720"/>
            <a:ext cx="4788720" cy="4234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184" name="Группа 5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185" name="Рисунок 6" descr=""/>
            <p:cNvPicPr/>
            <p:nvPr/>
          </p:nvPicPr>
          <p:blipFill>
            <a:blip r:embed="rId5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6" name="Рисунок 7" descr=""/>
            <p:cNvPicPr/>
            <p:nvPr/>
          </p:nvPicPr>
          <p:blipFill>
            <a:blip r:embed="rId6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7" name="Параллелограмм 8"/>
          <p:cNvSpPr/>
          <p:nvPr/>
        </p:nvSpPr>
        <p:spPr>
          <a:xfrm>
            <a:off x="-1753560" y="333360"/>
            <a:ext cx="5400000" cy="79128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-313560" y="333360"/>
            <a:ext cx="4319640" cy="7912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Слесарное дело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8" descr=""/>
          <p:cNvPicPr/>
          <p:nvPr/>
        </p:nvPicPr>
        <p:blipFill>
          <a:blip r:embed="rId1"/>
          <a:stretch/>
        </p:blipFill>
        <p:spPr>
          <a:xfrm flipH="1">
            <a:off x="-3960" y="0"/>
            <a:ext cx="6688080" cy="2558880"/>
          </a:xfrm>
          <a:prstGeom prst="rect">
            <a:avLst/>
          </a:prstGeom>
          <a:ln w="0">
            <a:noFill/>
          </a:ln>
        </p:spPr>
      </p:pic>
      <p:pic>
        <p:nvPicPr>
          <p:cNvPr id="190" name="Рисунок 9" descr=""/>
          <p:cNvPicPr/>
          <p:nvPr/>
        </p:nvPicPr>
        <p:blipFill>
          <a:blip r:embed="rId2"/>
          <a:stretch/>
        </p:blipFill>
        <p:spPr>
          <a:xfrm flipH="1" rot="10800000">
            <a:off x="5537520" y="4255560"/>
            <a:ext cx="6688080" cy="2558880"/>
          </a:xfrm>
          <a:prstGeom prst="rect">
            <a:avLst/>
          </a:prstGeom>
          <a:ln w="0">
            <a:noFill/>
          </a:ln>
        </p:spPr>
      </p:pic>
      <p:pic>
        <p:nvPicPr>
          <p:cNvPr id="191" name="Содержимое 3" descr="2022-10-14 16-06-52.JPG"/>
          <p:cNvPicPr/>
          <p:nvPr/>
        </p:nvPicPr>
        <p:blipFill>
          <a:blip r:embed="rId3"/>
          <a:stretch/>
        </p:blipFill>
        <p:spPr>
          <a:xfrm>
            <a:off x="1342800" y="1341720"/>
            <a:ext cx="9989640" cy="4801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192" name="Группа 4"/>
          <p:cNvGrpSpPr/>
          <p:nvPr/>
        </p:nvGrpSpPr>
        <p:grpSpPr>
          <a:xfrm>
            <a:off x="-55080" y="6599520"/>
            <a:ext cx="12444840" cy="215640"/>
            <a:chOff x="-55080" y="6599520"/>
            <a:chExt cx="12444840" cy="215640"/>
          </a:xfrm>
        </p:grpSpPr>
        <p:pic>
          <p:nvPicPr>
            <p:cNvPr id="193" name="Рисунок 5" descr=""/>
            <p:cNvPicPr/>
            <p:nvPr/>
          </p:nvPicPr>
          <p:blipFill>
            <a:blip r:embed="rId4"/>
            <a:stretch/>
          </p:blipFill>
          <p:spPr>
            <a:xfrm rot="16200000">
              <a:off x="319068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4" name="Рисунок 6" descr=""/>
            <p:cNvPicPr/>
            <p:nvPr/>
          </p:nvPicPr>
          <p:blipFill>
            <a:blip r:embed="rId5"/>
            <a:stretch/>
          </p:blipFill>
          <p:spPr>
            <a:xfrm rot="16200000">
              <a:off x="8928360" y="3353760"/>
              <a:ext cx="215640" cy="67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5" name="Параллелограмм 7"/>
          <p:cNvSpPr/>
          <p:nvPr/>
        </p:nvSpPr>
        <p:spPr>
          <a:xfrm>
            <a:off x="-1753560" y="333360"/>
            <a:ext cx="6768000" cy="791280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-457560" y="333360"/>
            <a:ext cx="5950440" cy="7912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Компьютерный класс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Application>LibreOffice/7.2.1.2$Windows_X86_64 LibreOffice_project/87b77fad49947c1441b67c559c339af8f3517e22</Application>
  <AppVersion>15.0000</AppVersion>
  <Words>249</Words>
  <Paragraphs>29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2022-10-16T13:03:01Z</dcterms:created>
  <dc:creator>Александр короткий</dc:creator>
  <dc:description/>
  <dc:language>ru-RU</dc:language>
  <cp:lastModifiedBy/>
  <dcterms:modified xsi:type="dcterms:W3CDTF">2023-01-26T16:57:36Z</dcterms:modified>
  <cp:revision>41</cp:revision>
  <dc:subject/>
  <dc:title>МАОУ ДОПОЛНИТЕЛЬНОГО ОБРАЗОВАНИЯ «ЦЕНТР ПРОФЕССИОНАЛЬНОГО САМООПРЕДЕЛЕНИЯ» СП УПЦ «ПРОГРЕСС»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Custom</vt:lpwstr>
  </property>
  <property fmtid="{D5CDD505-2E9C-101B-9397-08002B2CF9AE}" pid="4" name="Slides">
    <vt:r8>23</vt:r8>
  </property>
</Properties>
</file>