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_rels/notesSlide22.xml.rels" ContentType="application/vnd.openxmlformats-package.relationships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png" ContentType="image/png"/>
  <Override PartName="/ppt/media/image2.png" ContentType="image/png"/>
  <Override PartName="/ppt/media/image34.jpeg" ContentType="image/jpeg"/>
  <Override PartName="/ppt/media/image12.jpeg" ContentType="image/jpeg"/>
  <Override PartName="/ppt/media/image7.jpeg" ContentType="image/jpeg"/>
  <Override PartName="/ppt/media/image6.jpeg" ContentType="image/jpeg"/>
  <Override PartName="/ppt/media/image38.png" ContentType="image/png"/>
  <Override PartName="/ppt/media/image33.jpeg" ContentType="image/jpeg"/>
  <Override PartName="/ppt/media/image11.jpeg" ContentType="image/jpeg"/>
  <Override PartName="/ppt/media/image3.png" ContentType="image/png"/>
  <Override PartName="/ppt/media/image19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32.jpeg" ContentType="image/jpeg"/>
  <Override PartName="/ppt/media/image8.png" ContentType="image/png"/>
  <Override PartName="/ppt/media/image25.jpeg" ContentType="image/jpeg"/>
  <Override PartName="/ppt/media/image9.png" ContentType="image/png"/>
  <Override PartName="/ppt/media/image13.jpeg" ContentType="image/jpeg"/>
  <Override PartName="/ppt/media/image35.jpeg" ContentType="image/jpeg"/>
  <Override PartName="/ppt/media/image36.png" ContentType="image/png"/>
  <Override PartName="/ppt/media/image14.jpeg" ContentType="image/jpeg"/>
  <Override PartName="/ppt/media/image15.jpeg" ContentType="image/jpeg"/>
  <Override PartName="/ppt/media/image37.jpeg" ContentType="image/jpeg"/>
  <Override PartName="/ppt/media/image16.jpeg" ContentType="image/jpeg"/>
  <Override PartName="/ppt/media/image22.png" ContentType="image/png"/>
  <Override PartName="/ppt/media/image17.jpeg" ContentType="image/jpeg"/>
  <Override PartName="/ppt/media/image18.jpeg" ContentType="image/jpeg"/>
  <Override PartName="/ppt/media/image20.jpeg" ContentType="image/jpeg"/>
  <Override PartName="/ppt/media/image21.jpeg" ContentType="image/jpeg"/>
  <Override PartName="/ppt/media/image39.png" ContentType="image/png"/>
  <Override PartName="/ppt/media/image23.jpeg" ContentType="image/jpeg"/>
  <Override PartName="/ppt/media/image24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1.png" ContentType="image/png"/>
  <Override PartName="/ppt/media/image30.jpeg" ContentType="image/jpeg"/>
  <Override PartName="/ppt/media/image40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855AFD0-72ED-44A4-9538-EAECB71AE8EE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3FCB35B-E598-4B2A-87AA-61E3809457B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FE9B2C-373D-44A5-BB2B-725E8E109F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740C30-7024-4072-B03D-5E37B64629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1ECD59-5CBB-41C2-B3AC-C1D5756FD4E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6CDBED-1F21-4572-B70A-53BA173E218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458F910-9886-4588-82C4-D99A86CE75E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60F2C2-890B-4206-AF09-3EF9AB1852F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3C8FAD6-682E-421A-A7BC-E3F658AB84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9D83E8-A1FA-436F-99D4-F5C580D63D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8B0A3A1-6750-44DF-9F11-C54D7B65B1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66A582C-2E80-4F1F-A413-B93E263E77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EEF0E63-CF7B-46C7-9D16-79F737F196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233788-2B9C-49C1-900B-5C8795909AD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59EE1EC-96C2-4E97-BFE8-FA9F769331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6FE9911-D8A1-4E50-ADBF-1335911720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6C181D-4636-42E6-98E3-7137A6CC8A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FC59E30-A972-4105-B342-420DB9BD856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F59A0AC-3336-4E76-801A-7D4A81A8A2C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D03CB8-C606-4BD3-9373-676FCFE0D9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CD4111-404C-4BD9-B00B-C11BE7F92F1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DEC6C6-A78E-4F46-8855-6974EE31A6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0C2D25-3806-48A1-BFBB-0D76B060EE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47D4F9-FC5C-4820-92B0-B19240BD2D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334502-A8EA-41BB-A5A3-44A9DC339A7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4644C3-367B-477E-8EF1-247576F90A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EB9045-7E4C-4050-A736-B3056F83BF9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006A60-857C-473C-BB64-B4408A3136E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learningapps.org/display?v=pbqf8xdtc23" TargetMode="External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11640" y="555480"/>
            <a:ext cx="8208360" cy="309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94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Мастер-класс: </a:t>
            </a:r>
            <a:br>
              <a:rPr sz="4400"/>
            </a:b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формирование читательской грамотности </a:t>
            </a:r>
            <a:br>
              <a:rPr sz="4400"/>
            </a:b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на уроках истории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00000" y="4011840"/>
            <a:ext cx="4463640" cy="100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8b8b8b"/>
                </a:solidFill>
                <a:latin typeface="Calibri"/>
              </a:rPr>
              <a:t>Выступающие:</a:t>
            </a:r>
            <a:r>
              <a:rPr b="0" lang="ru-RU" sz="1800" spc="-1" strike="noStrike">
                <a:solidFill>
                  <a:srgbClr val="8b8b8b"/>
                </a:solidFill>
                <a:latin typeface="Calibri"/>
              </a:rPr>
              <a:t> Тихончук Евгения Валерьевна,                             Эбель Наталья Андреевна </a:t>
            </a:r>
            <a:br>
              <a:rPr sz="1800"/>
            </a:br>
            <a:r>
              <a:rPr b="0" lang="ru-RU" sz="1800" spc="-1" strike="noStrike">
                <a:solidFill>
                  <a:srgbClr val="8b8b8b"/>
                </a:solidFill>
                <a:latin typeface="Calibri"/>
              </a:rPr>
              <a:t>учителя МАОУ Гимназия № 13 «Академ»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4" descr="https://sun9-58.userapi.com/impg/afb78HrB6OeNo5TXHEVL499NWJXapULgUEa1cw/hCj65cu2wbg.jpg?size=2560x1920&amp;quality=95&amp;sign=47a517e4e8157e92562fbac435dd34aa&amp;type=album"/>
          <p:cNvPicPr/>
          <p:nvPr/>
        </p:nvPicPr>
        <p:blipFill>
          <a:blip r:embed="rId1"/>
          <a:stretch/>
        </p:blipFill>
        <p:spPr>
          <a:xfrm>
            <a:off x="0" y="843480"/>
            <a:ext cx="4139280" cy="377640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6" descr="https://sun9-20.userapi.com/impg/d7NFri7dfvfCPc7l6LvPngtdBFu9rDBokdzPiA/T8xzD_1-duk.jpg?size=2560x1920&amp;quality=95&amp;sign=56e4692b1a5320485cfaf8f955c3771c&amp;type=album"/>
          <p:cNvPicPr/>
          <p:nvPr/>
        </p:nvPicPr>
        <p:blipFill>
          <a:blip r:embed="rId2"/>
          <a:stretch/>
        </p:blipFill>
        <p:spPr>
          <a:xfrm>
            <a:off x="4236120" y="834840"/>
            <a:ext cx="4907160" cy="368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2" descr="https://sun9-16.userapi.com/impg/281BfxpjsYyQwwx67C44kIWzpwm_a-ZsLD13uA/a0c-S0QveVA.jpg?size=1600x1200&amp;quality=95&amp;sign=fecbf4d697f50b601173b7d93697577d&amp;type=album"/>
          <p:cNvPicPr/>
          <p:nvPr/>
        </p:nvPicPr>
        <p:blipFill>
          <a:blip r:embed="rId1"/>
          <a:stretch/>
        </p:blipFill>
        <p:spPr>
          <a:xfrm>
            <a:off x="107640" y="1203480"/>
            <a:ext cx="4223520" cy="316764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4" descr="https://sun9-34.userapi.com/impg/2jskYMW_1TFRvB0zbmvdFVCgvDvG1EViILXGkQ/sDKRAf-rew0.jpg?size=1600x1200&amp;quality=95&amp;sign=0adbb4b01d2ef7ee3b59e796e68d0b2a&amp;type=album"/>
          <p:cNvPicPr/>
          <p:nvPr/>
        </p:nvPicPr>
        <p:blipFill>
          <a:blip r:embed="rId2"/>
          <a:stretch/>
        </p:blipFill>
        <p:spPr>
          <a:xfrm>
            <a:off x="4716000" y="1203480"/>
            <a:ext cx="4199400" cy="314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AutoShape 2"/>
          <p:cNvSpPr/>
          <p:nvPr/>
        </p:nvSpPr>
        <p:spPr>
          <a:xfrm>
            <a:off x="155520" y="-108360"/>
            <a:ext cx="30420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9" name="AutoShape 4"/>
          <p:cNvSpPr/>
          <p:nvPr/>
        </p:nvSpPr>
        <p:spPr>
          <a:xfrm>
            <a:off x="155520" y="-108360"/>
            <a:ext cx="30420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130" name="Picture 9" descr="https://avatars.mds.yandex.net/get-mpic/4863739/img_id8536085102245961962.jpeg/orig"/>
          <p:cNvPicPr/>
          <p:nvPr/>
        </p:nvPicPr>
        <p:blipFill>
          <a:blip r:embed="rId1"/>
          <a:stretch/>
        </p:blipFill>
        <p:spPr>
          <a:xfrm>
            <a:off x="2123640" y="0"/>
            <a:ext cx="2303640" cy="257112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1" descr="https://papik.pro/uploads/posts/2021-10/1634664070_22-papik-pro-p-plakati-pobedi-25.jpg"/>
          <p:cNvPicPr/>
          <p:nvPr/>
        </p:nvPicPr>
        <p:blipFill>
          <a:blip r:embed="rId2"/>
          <a:stretch/>
        </p:blipFill>
        <p:spPr>
          <a:xfrm>
            <a:off x="0" y="2571840"/>
            <a:ext cx="4931280" cy="257112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7" descr="http://forumimage.ru/uploads/20200501/15883365622206994.jpg"/>
          <p:cNvPicPr/>
          <p:nvPr/>
        </p:nvPicPr>
        <p:blipFill>
          <a:blip r:embed="rId3"/>
          <a:stretch/>
        </p:blipFill>
        <p:spPr>
          <a:xfrm>
            <a:off x="6660360" y="0"/>
            <a:ext cx="2482920" cy="261288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5" descr=""/>
          <p:cNvPicPr/>
          <p:nvPr/>
        </p:nvPicPr>
        <p:blipFill>
          <a:blip r:embed="rId4"/>
          <a:stretch/>
        </p:blipFill>
        <p:spPr>
          <a:xfrm>
            <a:off x="0" y="0"/>
            <a:ext cx="2187360" cy="2571120"/>
          </a:xfrm>
          <a:prstGeom prst="rect">
            <a:avLst/>
          </a:prstGeom>
          <a:ln w="9525">
            <a:noFill/>
          </a:ln>
        </p:spPr>
      </p:pic>
      <p:pic>
        <p:nvPicPr>
          <p:cNvPr id="134" name="Picture 13" descr="https://cdn.fishki.net/upload/post/2016/05/08/1944264/169.jpg"/>
          <p:cNvPicPr/>
          <p:nvPr/>
        </p:nvPicPr>
        <p:blipFill>
          <a:blip r:embed="rId5"/>
          <a:stretch/>
        </p:blipFill>
        <p:spPr>
          <a:xfrm>
            <a:off x="3852000" y="-11945160"/>
            <a:ext cx="1246680" cy="17863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3" descr="https://cdn.fishki.net/upload/post/2016/05/08/1944264/169.jpg"/>
          <p:cNvPicPr/>
          <p:nvPr/>
        </p:nvPicPr>
        <p:blipFill>
          <a:blip r:embed="rId6"/>
          <a:stretch/>
        </p:blipFill>
        <p:spPr>
          <a:xfrm>
            <a:off x="4428000" y="0"/>
            <a:ext cx="2231640" cy="257112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5" descr="https://kolpino.ru/upload/resize_cache/iblock/cda/1200_1200_1/cda895d21eb2d25991c51f99853111dc.jpg"/>
          <p:cNvPicPr/>
          <p:nvPr/>
        </p:nvPicPr>
        <p:blipFill>
          <a:blip r:embed="rId7"/>
          <a:stretch/>
        </p:blipFill>
        <p:spPr>
          <a:xfrm>
            <a:off x="4932000" y="2571840"/>
            <a:ext cx="4211280" cy="257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9" name="Содержимое 3"/>
          <p:cNvGraphicFramePr/>
          <p:nvPr/>
        </p:nvGraphicFramePr>
        <p:xfrm>
          <a:off x="395640" y="1491480"/>
          <a:ext cx="8228880" cy="1845360"/>
        </p:xfrm>
        <a:graphic>
          <a:graphicData uri="http://schemas.openxmlformats.org/drawingml/2006/table">
            <a:tbl>
              <a:tblPr/>
              <a:tblGrid>
                <a:gridCol w="1162440"/>
                <a:gridCol w="70668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класс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тема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«Плакаты войны и победы»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dee6d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цель урока: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формирование чувства патриотизма через анализ плакатов периода Великой Отечественной Войне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основной задачей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развивать  умения читательской оценка содержания и формы текста, использование информации текста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" name="Таблица 6"/>
          <p:cNvGraphicFramePr/>
          <p:nvPr/>
        </p:nvGraphicFramePr>
        <p:xfrm>
          <a:off x="395640" y="3723840"/>
          <a:ext cx="2519640" cy="504000"/>
        </p:xfrm>
        <a:graphic>
          <a:graphicData uri="http://schemas.openxmlformats.org/drawingml/2006/table">
            <a:tbl>
              <a:tblPr/>
              <a:tblGrid>
                <a:gridCol w="2520000"/>
              </a:tblGrid>
              <a:tr h="504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приоритетный прием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Таблица 7"/>
          <p:cNvGraphicFramePr/>
          <p:nvPr/>
        </p:nvGraphicFramePr>
        <p:xfrm>
          <a:off x="3204000" y="3723840"/>
          <a:ext cx="4231440" cy="504000"/>
        </p:xfrm>
        <a:graphic>
          <a:graphicData uri="http://schemas.openxmlformats.org/drawingml/2006/table">
            <a:tbl>
              <a:tblPr/>
              <a:tblGrid>
                <a:gridCol w="4231800"/>
              </a:tblGrid>
              <a:tr h="504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аналитическая таблица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98b855"/>
                      </a:solidFill>
                      <a:prstDash val="solid"/>
                    </a:lnL>
                    <a:lnR w="9360">
                      <a:solidFill>
                        <a:srgbClr val="98b855"/>
                      </a:solidFill>
                      <a:prstDash val="solid"/>
                    </a:lnR>
                    <a:lnT w="9360">
                      <a:solidFill>
                        <a:srgbClr val="98b855"/>
                      </a:solidFill>
                      <a:prstDash val="solid"/>
                    </a:lnT>
                    <a:lnB w="9360">
                      <a:solidFill>
                        <a:srgbClr val="98b855"/>
                      </a:solidFill>
                      <a:prstDash val="solid"/>
                    </a:lnB>
                    <a:solidFill>
                      <a:srgbClr val="e3fbc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179640" y="1923840"/>
            <a:ext cx="8963640" cy="280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4000"/>
          </a:bodyPr>
          <a:p>
            <a:pPr marL="338400" indent="-338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Историческая справка по теме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3840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«Великая Отечественная война»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38400" indent="-338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Плакат периода 1914-1939 гг., 1946-1985 гг.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38400" indent="-338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Плакаты периода Великой Отечественной войны (2-5 шт.)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38400" indent="-338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Рабочий лист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38400" indent="-338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Лист А4 (2 шт.)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2" descr="https://entrepreneurthearts.com/wp-content/uploads/2011/08/Portfolio.jpg"/>
          <p:cNvPicPr/>
          <p:nvPr/>
        </p:nvPicPr>
        <p:blipFill>
          <a:blip r:embed="rId1"/>
          <a:stretch/>
        </p:blipFill>
        <p:spPr>
          <a:xfrm>
            <a:off x="3564000" y="0"/>
            <a:ext cx="1943640" cy="195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2699640" y="41040"/>
            <a:ext cx="3440160" cy="5101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2699640" y="205920"/>
            <a:ext cx="3527640" cy="856440"/>
          </a:xfrm>
          <a:prstGeom prst="rect">
            <a:avLst/>
          </a:prstGeom>
          <a:solidFill>
            <a:schemeClr val="accent3"/>
          </a:solidFill>
          <a:ln w="25560">
            <a:solidFill>
              <a:srgbClr val="728a41"/>
            </a:solidFill>
            <a:round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chemeClr val="lt1"/>
                </a:solidFill>
                <a:latin typeface="Calibri"/>
              </a:rPr>
              <a:t>Задание 1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Рассмотрите с соседом по парте плакаты </a:t>
            </a: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из кейса и выберите один плакат, </a:t>
            </a: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который, по вашему мнению, </a:t>
            </a: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не относится </a:t>
            </a: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 Великой Отечественной войне.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Picture 4" descr="https://sun9-22.userapi.com/impg/BsiWJorzyMOmegzr2-juUKSPP6Xi2Jwn3b1sNA/7PuoEkuboDM.jpg?size=1025x1649&amp;quality=95&amp;sign=f47b27a33256863a901231a45079bafa&amp;type=album"/>
          <p:cNvPicPr/>
          <p:nvPr/>
        </p:nvPicPr>
        <p:blipFill>
          <a:blip r:embed="rId1"/>
          <a:stretch/>
        </p:blipFill>
        <p:spPr>
          <a:xfrm rot="5400000">
            <a:off x="3124080" y="-987120"/>
            <a:ext cx="2392560" cy="439164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12" descr="https://sun9-48.userapi.com/impg/jar0ybQ7VlXWXMQNff_sirtgry_RtUvPOjkSlg/zmPLvvzXRfo.jpg?size=1083x1628&amp;quality=95&amp;sign=54550ac0a3b332014d2f836f295c198d&amp;type=album"/>
          <p:cNvPicPr/>
          <p:nvPr/>
        </p:nvPicPr>
        <p:blipFill>
          <a:blip r:embed="rId2"/>
          <a:stretch/>
        </p:blipFill>
        <p:spPr>
          <a:xfrm rot="5400000">
            <a:off x="5172120" y="1179360"/>
            <a:ext cx="2544480" cy="504000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2" descr="http://pro-chemodan.ru/wp-content/uploads/2017/11/%D0%9C%D0%B5%D1%88%D0%BE%D1%87%D0%BD%D0%B8%D0%BA%D0%B8-%D0%BF%D0%BB%D0%B0%D0%BA%D0%B0%D1%82.jpg"/>
          <p:cNvPicPr/>
          <p:nvPr/>
        </p:nvPicPr>
        <p:blipFill>
          <a:blip r:embed="rId3"/>
          <a:stretch/>
        </p:blipFill>
        <p:spPr>
          <a:xfrm>
            <a:off x="0" y="2427840"/>
            <a:ext cx="3701520" cy="264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771640" y="205920"/>
            <a:ext cx="4175640" cy="856440"/>
          </a:xfrm>
          <a:prstGeom prst="rect">
            <a:avLst/>
          </a:prstGeom>
          <a:solidFill>
            <a:schemeClr val="accent3"/>
          </a:solidFill>
          <a:ln w="25560">
            <a:solidFill>
              <a:srgbClr val="728a41"/>
            </a:solidFill>
            <a:round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chemeClr val="lt1"/>
                </a:solidFill>
                <a:latin typeface="Calibri"/>
              </a:rPr>
              <a:t>Задание 2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1000"/>
          </a:bodyPr>
          <a:p>
            <a:pPr marL="347400" indent="-347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Проанализируйте плакаты по основным чертам как текста (смотрим «основные черты плаката как текста) и определите основную тему плакатов, которые передают авторы.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marL="347400" indent="-347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Выберите один из плакатов, который явно передает выделенную вами тему, приклейте его на А4 и внизу напишите свой аргумент. В аргументе раскройте тему плаката, используйте исторические знания по теме Великая Отечественная война (в кейсе есть историческая справка).</a:t>
            </a: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Picture 2" descr="https://s02.yapfiles.ru/files/2382044/_vypuska_1943_plakat_poteryala_ya_kolechko..._a_v_kolechke_22_divizii.jpg"/>
          <p:cNvPicPr/>
          <p:nvPr/>
        </p:nvPicPr>
        <p:blipFill>
          <a:blip r:embed="rId1"/>
          <a:stretch/>
        </p:blipFill>
        <p:spPr>
          <a:xfrm>
            <a:off x="107640" y="173880"/>
            <a:ext cx="3023640" cy="473004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4" descr="https://i.pinimg.com/originals/98/a7/fb/98a7fb84980d283748e56b4cc95aea4a.jpg"/>
          <p:cNvPicPr/>
          <p:nvPr/>
        </p:nvPicPr>
        <p:blipFill>
          <a:blip r:embed="rId2"/>
          <a:stretch/>
        </p:blipFill>
        <p:spPr>
          <a:xfrm>
            <a:off x="3132000" y="173880"/>
            <a:ext cx="3167640" cy="473004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6" descr="https://sun9-57.userapi.com/impg/f6oI61LbruoBNkJ-kchEoDt5EzFNaZWQpTQYCg/zf2BjPsd2As.jpg?size=719x1080&amp;quality=96&amp;sign=bcc22ae373167345824d269851c4140b&amp;c_uniq_tag=CnRVPMOy-tF9-k2oK1i2-qQU0mUqHJkpE1jWbSUGMIs&amp;type=album"/>
          <p:cNvPicPr/>
          <p:nvPr/>
        </p:nvPicPr>
        <p:blipFill>
          <a:blip r:embed="rId3"/>
          <a:stretch/>
        </p:blipFill>
        <p:spPr>
          <a:xfrm>
            <a:off x="6228360" y="173880"/>
            <a:ext cx="2914920" cy="473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8880" cy="69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Умения читательской грамотности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95640" y="699480"/>
            <a:ext cx="8228880" cy="650880"/>
          </a:xfrm>
          <a:prstGeom prst="rect">
            <a:avLst/>
          </a:prstGeom>
          <a:gradFill rotWithShape="0">
            <a:gsLst>
              <a:gs pos="0">
                <a:srgbClr val="e3fbc2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round/>
          </a:ln>
          <a:effectLst>
            <a:outerShdw dist="20160" dir="5400000" blurRad="39960" rotWithShape="0">
              <a:srgbClr val="000000">
                <a:alpha val="38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Читательские действия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Прямоугольник 3"/>
          <p:cNvSpPr/>
          <p:nvPr/>
        </p:nvSpPr>
        <p:spPr>
          <a:xfrm>
            <a:off x="107640" y="1635480"/>
            <a:ext cx="2231640" cy="647280"/>
          </a:xfrm>
          <a:prstGeom prst="rect">
            <a:avLst/>
          </a:prstGeom>
          <a:solidFill>
            <a:srgbClr val="9bbb59"/>
          </a:solidFill>
          <a:ln>
            <a:solidFill>
              <a:srgbClr val="ffffff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Поиск и нахождение информации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Box 4"/>
          <p:cNvSpPr/>
          <p:nvPr/>
        </p:nvSpPr>
        <p:spPr>
          <a:xfrm>
            <a:off x="2627640" y="1635480"/>
            <a:ext cx="1799640" cy="638280"/>
          </a:xfrm>
          <a:prstGeom prst="rect">
            <a:avLst/>
          </a:prstGeom>
          <a:solidFill>
            <a:srgbClr val="9bbb59"/>
          </a:solidFill>
          <a:ln>
            <a:solidFill>
              <a:srgbClr val="ffffff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Интеграция и интерпретация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Box 5"/>
          <p:cNvSpPr/>
          <p:nvPr/>
        </p:nvSpPr>
        <p:spPr>
          <a:xfrm>
            <a:off x="4644000" y="1635480"/>
            <a:ext cx="2159640" cy="912600"/>
          </a:xfrm>
          <a:prstGeom prst="rect">
            <a:avLst/>
          </a:prstGeom>
          <a:solidFill>
            <a:srgbClr val="9bbb59"/>
          </a:solidFill>
          <a:ln>
            <a:solidFill>
              <a:srgbClr val="ffffff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Оценка содержания </a:t>
            </a:r>
            <a:br>
              <a:rPr sz="1800"/>
            </a:b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и формы текста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6"/>
          <p:cNvSpPr/>
          <p:nvPr/>
        </p:nvSpPr>
        <p:spPr>
          <a:xfrm>
            <a:off x="6983640" y="1635480"/>
            <a:ext cx="2159640" cy="638280"/>
          </a:xfrm>
          <a:prstGeom prst="rect">
            <a:avLst/>
          </a:prstGeom>
          <a:solidFill>
            <a:srgbClr val="9bbb59"/>
          </a:solidFill>
          <a:ln>
            <a:solidFill>
              <a:srgbClr val="ffffff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Использование информации текста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7"/>
          <p:cNvSpPr/>
          <p:nvPr/>
        </p:nvSpPr>
        <p:spPr>
          <a:xfrm>
            <a:off x="107640" y="2571840"/>
            <a:ext cx="2159640" cy="2554200"/>
          </a:xfrm>
          <a:prstGeom prst="rect">
            <a:avLst/>
          </a:prstGeom>
          <a:solidFill>
            <a:srgbClr val="ffffff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 u="sng">
                <a:solidFill>
                  <a:schemeClr val="dk1"/>
                </a:solidFill>
                <a:uFillTx/>
                <a:latin typeface="Calibri"/>
                <a:ea typeface="DejaVu Sans"/>
              </a:rPr>
              <a:t>Читательские умения: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определить место, где содержится искомая информация;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находить и извлекать 1 единицу информации или несколько единиц информации;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определить наличие, отсутствие информации,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уточнять поисковый запрос;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8"/>
          <p:cNvSpPr/>
          <p:nvPr/>
        </p:nvSpPr>
        <p:spPr>
          <a:xfrm>
            <a:off x="2483640" y="2571840"/>
            <a:ext cx="1943640" cy="2644920"/>
          </a:xfrm>
          <a:prstGeom prst="rect">
            <a:avLst/>
          </a:prstGeom>
          <a:solidFill>
            <a:srgbClr val="ffffff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 u="sng">
                <a:solidFill>
                  <a:schemeClr val="dk1"/>
                </a:solidFill>
                <a:uFillTx/>
                <a:latin typeface="Calibri"/>
                <a:ea typeface="DejaVu Sans"/>
              </a:rPr>
              <a:t>Читательские умения: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понимать фактическую информацию;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понимать смысловую структуру текста;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понимать значение слова или выражения на основе контекста;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соотносить графическую и вербальную информацию;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понимать графическую информацию;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Box 9"/>
          <p:cNvSpPr/>
          <p:nvPr/>
        </p:nvSpPr>
        <p:spPr>
          <a:xfrm>
            <a:off x="4644000" y="2558160"/>
            <a:ext cx="2231640" cy="2919240"/>
          </a:xfrm>
          <a:prstGeom prst="rect">
            <a:avLst/>
          </a:prstGeom>
          <a:solidFill>
            <a:srgbClr val="ffffff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 u="sng">
                <a:solidFill>
                  <a:schemeClr val="dk1"/>
                </a:solidFill>
                <a:uFillTx/>
                <a:latin typeface="Calibri"/>
                <a:ea typeface="DejaVu Sans"/>
              </a:rPr>
              <a:t>Читательские умения: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оценивать содержание теста или его элементов;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оценивать форму текста (структуру, стиль и т.д.);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оценивать полноту, достоверность информации;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обнаружить противоречия в одном или нескольких текстах;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устанавливать взаимосвязи между элементами, частями текста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11"/>
          <p:cNvSpPr/>
          <p:nvPr/>
        </p:nvSpPr>
        <p:spPr>
          <a:xfrm>
            <a:off x="7020360" y="2571840"/>
            <a:ext cx="2015640" cy="2006640"/>
          </a:xfrm>
          <a:prstGeom prst="rect">
            <a:avLst/>
          </a:prstGeom>
          <a:solidFill>
            <a:srgbClr val="ffffff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 u="sng">
                <a:solidFill>
                  <a:schemeClr val="dk1"/>
                </a:solidFill>
                <a:uFillTx/>
                <a:latin typeface="Calibri"/>
                <a:ea typeface="DejaVu Sans"/>
              </a:rPr>
              <a:t>Читательские умения: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использовать информацию их текста для решения практических задач;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200" spc="-1" strike="noStrike">
                <a:solidFill>
                  <a:schemeClr val="dk1"/>
                </a:solidFill>
                <a:latin typeface="Calibri"/>
                <a:ea typeface="DejaVu Sans"/>
              </a:rPr>
              <a:t>формировать на основе полученной информации из текста собственную гипотезу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Picture 2" descr="https://avatars.mds.yandex.net/i?id=cbb69fde926b936d0a1b3ef571849e18_l-4181939-images-thumbs&amp;n=13"/>
          <p:cNvPicPr/>
          <p:nvPr/>
        </p:nvPicPr>
        <p:blipFill>
          <a:blip r:embed="rId1"/>
          <a:stretch/>
        </p:blipFill>
        <p:spPr>
          <a:xfrm>
            <a:off x="0" y="109080"/>
            <a:ext cx="3203280" cy="479484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4" descr="https://propadv.com/wp-content/uploads/2020/03/1945-Glory-to-the-winners-by-Golub-P.-S..jpg"/>
          <p:cNvPicPr/>
          <p:nvPr/>
        </p:nvPicPr>
        <p:blipFill>
          <a:blip r:embed="rId2"/>
          <a:stretch/>
        </p:blipFill>
        <p:spPr>
          <a:xfrm>
            <a:off x="3204000" y="109080"/>
            <a:ext cx="2879640" cy="479484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5" descr=""/>
          <p:cNvPicPr/>
          <p:nvPr/>
        </p:nvPicPr>
        <p:blipFill>
          <a:blip r:embed="rId3"/>
          <a:stretch/>
        </p:blipFill>
        <p:spPr>
          <a:xfrm>
            <a:off x="6084000" y="109080"/>
            <a:ext cx="3059280" cy="4794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Picture 2" descr="https://sun9-18.userapi.com/impg/LVtd8HuDUtFsJWsMDIEWfIUHyom5k-tLXZINzQ/ZT_QGXMUWSc.jpg?size=621x950&amp;quality=95&amp;sign=b7ae5c4ec0648def446aa025af633710&amp;type=album"/>
          <p:cNvPicPr/>
          <p:nvPr/>
        </p:nvPicPr>
        <p:blipFill>
          <a:blip r:embed="rId1"/>
          <a:stretch/>
        </p:blipFill>
        <p:spPr>
          <a:xfrm>
            <a:off x="0" y="0"/>
            <a:ext cx="4499280" cy="514296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4" descr="https://sun9-2.userapi.com/impg/0SgaYHClhDuYetq-_Dpbo2cY08tWNO6GzOVdtA/XkUtOt7A9vQ.jpg?size=553x850&amp;quality=95&amp;sign=b788410d01727b2ee533d4651dfa936f&amp;type=album"/>
          <p:cNvPicPr/>
          <p:nvPr/>
        </p:nvPicPr>
        <p:blipFill>
          <a:blip r:embed="rId2"/>
          <a:stretch/>
        </p:blipFill>
        <p:spPr>
          <a:xfrm>
            <a:off x="4500000" y="0"/>
            <a:ext cx="46432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Picture 2" descr="https://tramvaiiskusstv.ru/images/Kuply%20plakati/Osvoboditel1.jpg"/>
          <p:cNvPicPr/>
          <p:nvPr/>
        </p:nvPicPr>
        <p:blipFill>
          <a:blip r:embed="rId1"/>
          <a:stretch/>
        </p:blipFill>
        <p:spPr>
          <a:xfrm>
            <a:off x="0" y="109080"/>
            <a:ext cx="2987280" cy="4880520"/>
          </a:xfrm>
          <a:prstGeom prst="rect">
            <a:avLst/>
          </a:prstGeom>
          <a:ln w="0">
            <a:noFill/>
          </a:ln>
        </p:spPr>
      </p:pic>
      <p:pic>
        <p:nvPicPr>
          <p:cNvPr id="173" name="Picture 4" descr="https://cdnn1.inosmi.ru/img/22093/94/220939496_0:0:1439:1999_600x0_80_0_1_db58069285ab33921dc909e17ebe9eaa.jpg"/>
          <p:cNvPicPr/>
          <p:nvPr/>
        </p:nvPicPr>
        <p:blipFill>
          <a:blip r:embed="rId2"/>
          <a:stretch/>
        </p:blipFill>
        <p:spPr>
          <a:xfrm>
            <a:off x="2988000" y="109080"/>
            <a:ext cx="3311640" cy="486000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5" descr=""/>
          <p:cNvPicPr/>
          <p:nvPr/>
        </p:nvPicPr>
        <p:blipFill>
          <a:blip r:embed="rId3"/>
          <a:stretch/>
        </p:blipFill>
        <p:spPr>
          <a:xfrm>
            <a:off x="6263640" y="109080"/>
            <a:ext cx="2879640" cy="4860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Содержимое 3" descr="ofbgutdotv4.jpg"/>
          <p:cNvPicPr/>
          <p:nvPr/>
        </p:nvPicPr>
        <p:blipFill>
          <a:blip r:embed="rId1"/>
          <a:stretch/>
        </p:blipFill>
        <p:spPr>
          <a:xfrm>
            <a:off x="107640" y="692280"/>
            <a:ext cx="3239640" cy="408204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3" descr=""/>
          <p:cNvPicPr/>
          <p:nvPr/>
        </p:nvPicPr>
        <p:blipFill>
          <a:blip r:embed="rId2"/>
          <a:stretch/>
        </p:blipFill>
        <p:spPr>
          <a:xfrm>
            <a:off x="3348000" y="692280"/>
            <a:ext cx="2807640" cy="4082040"/>
          </a:xfrm>
          <a:prstGeom prst="rect">
            <a:avLst/>
          </a:prstGeom>
          <a:ln w="9525">
            <a:noFill/>
          </a:ln>
        </p:spPr>
      </p:pic>
      <p:pic>
        <p:nvPicPr>
          <p:cNvPr id="178" name="Picture 4" descr=""/>
          <p:cNvPicPr/>
          <p:nvPr/>
        </p:nvPicPr>
        <p:blipFill>
          <a:blip r:embed="rId3"/>
          <a:stretch/>
        </p:blipFill>
        <p:spPr>
          <a:xfrm>
            <a:off x="6156000" y="692280"/>
            <a:ext cx="2842920" cy="40820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060000" y="205920"/>
            <a:ext cx="4319640" cy="856440"/>
          </a:xfrm>
          <a:prstGeom prst="rect">
            <a:avLst/>
          </a:prstGeom>
          <a:solidFill>
            <a:schemeClr val="accent3"/>
          </a:solidFill>
          <a:ln w="25560">
            <a:solidFill>
              <a:srgbClr val="728a41"/>
            </a:solidFill>
            <a:round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chemeClr val="lt1"/>
                </a:solidFill>
                <a:latin typeface="Calibri"/>
              </a:rPr>
              <a:t>Задание 3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Объединитесь в группы по годам выхода плаката, и напишите на листочке общую характеристику плакатов вашего времени. (какие темы отображают авторы, какие эмоции в основном передают авторы)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Содержимое 3"/>
          <p:cNvGraphicFramePr/>
          <p:nvPr/>
        </p:nvGraphicFramePr>
        <p:xfrm>
          <a:off x="251640" y="555480"/>
          <a:ext cx="8135640" cy="4175280"/>
        </p:xfrm>
        <a:graphic>
          <a:graphicData uri="http://schemas.openxmlformats.org/drawingml/2006/table">
            <a:tbl>
              <a:tblPr/>
              <a:tblGrid>
                <a:gridCol w="1355760"/>
                <a:gridCol w="1355760"/>
                <a:gridCol w="1355760"/>
                <a:gridCol w="1355760"/>
                <a:gridCol w="1356480"/>
                <a:gridCol w="1356480"/>
              </a:tblGrid>
              <a:tr h="917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Основные черты плаката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1941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1942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1943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1944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1945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17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Лозунги (темы плаката)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17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Наличие призыва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1764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Основные образы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4720"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Эмоции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Закрепление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https://learningapps.org/display?v=pbqf8xdtc23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Picture 2" descr="https://coollib.net/i/87/459087/ws_87.jpg"/>
          <p:cNvPicPr/>
          <p:nvPr/>
        </p:nvPicPr>
        <p:blipFill>
          <a:blip r:embed="rId1"/>
          <a:stretch/>
        </p:blipFill>
        <p:spPr>
          <a:xfrm>
            <a:off x="2699640" y="123480"/>
            <a:ext cx="3383640" cy="490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Содержимое 3"/>
          <p:cNvGraphicFramePr/>
          <p:nvPr/>
        </p:nvGraphicFramePr>
        <p:xfrm>
          <a:off x="457200" y="1200240"/>
          <a:ext cx="8228880" cy="1845360"/>
        </p:xfrm>
        <a:graphic>
          <a:graphicData uri="http://schemas.openxmlformats.org/drawingml/2006/table">
            <a:tbl>
              <a:tblPr/>
              <a:tblGrid>
                <a:gridCol w="1162440"/>
                <a:gridCol w="70668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класс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тема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"Народные восстания в </a:t>
                      </a: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XVII</a:t>
                      </a: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 веке."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dee6d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цель урока: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формирование представления о народных движениях </a:t>
                      </a: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XVII</a:t>
                      </a: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 века на примере восстания под предводительством Степана Разина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основной задачей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dee6d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развитие умений читательской грамотности поиск и нахождение информации, интеграция и интерпретация,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dee6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Таблица 4"/>
          <p:cNvGraphicFramePr/>
          <p:nvPr/>
        </p:nvGraphicFramePr>
        <p:xfrm>
          <a:off x="467640" y="3363840"/>
          <a:ext cx="2519640" cy="504000"/>
        </p:xfrm>
        <a:graphic>
          <a:graphicData uri="http://schemas.openxmlformats.org/drawingml/2006/table">
            <a:tbl>
              <a:tblPr/>
              <a:tblGrid>
                <a:gridCol w="2520000"/>
              </a:tblGrid>
              <a:tr h="504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приоритетный прием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9bbb59"/>
                      </a:solidFill>
                      <a:prstDash val="solid"/>
                    </a:lnL>
                    <a:lnR w="12240">
                      <a:solidFill>
                        <a:srgbClr val="9bbb59"/>
                      </a:solidFill>
                      <a:prstDash val="solid"/>
                    </a:lnR>
                    <a:lnT w="12240">
                      <a:solidFill>
                        <a:srgbClr val="9bbb59"/>
                      </a:solidFill>
                      <a:prstDash val="solid"/>
                    </a:lnT>
                    <a:lnB w="12240">
                      <a:solidFill>
                        <a:srgbClr val="9bbb59"/>
                      </a:solidFill>
                      <a:prstDash val="solid"/>
                    </a:lnB>
                    <a:solidFill>
                      <a:srgbClr val="eff3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Таблица 5"/>
          <p:cNvGraphicFramePr/>
          <p:nvPr/>
        </p:nvGraphicFramePr>
        <p:xfrm>
          <a:off x="3132000" y="3363840"/>
          <a:ext cx="4231440" cy="504000"/>
        </p:xfrm>
        <a:graphic>
          <a:graphicData uri="http://schemas.openxmlformats.org/drawingml/2006/table">
            <a:tbl>
              <a:tblPr/>
              <a:tblGrid>
                <a:gridCol w="4231800"/>
              </a:tblGrid>
              <a:tr h="504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конструирование своего  текста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98b855"/>
                      </a:solidFill>
                      <a:prstDash val="solid"/>
                    </a:lnL>
                    <a:lnR w="9360">
                      <a:solidFill>
                        <a:srgbClr val="98b855"/>
                      </a:solidFill>
                      <a:prstDash val="solid"/>
                    </a:lnR>
                    <a:lnT w="9360">
                      <a:solidFill>
                        <a:srgbClr val="98b855"/>
                      </a:solidFill>
                      <a:prstDash val="solid"/>
                    </a:lnT>
                    <a:lnB w="9360">
                      <a:solidFill>
                        <a:srgbClr val="98b855"/>
                      </a:solidFill>
                      <a:prstDash val="solid"/>
                    </a:lnB>
                    <a:solidFill>
                      <a:srgbClr val="e3fbc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880" cy="856440"/>
          </a:xfrm>
          <a:prstGeom prst="rect">
            <a:avLst/>
          </a:prstGeom>
          <a:solidFill>
            <a:schemeClr val="accent3"/>
          </a:solidFill>
          <a:ln w="25560">
            <a:solidFill>
              <a:srgbClr val="728a41"/>
            </a:solidFill>
            <a:round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chemeClr val="lt1"/>
                </a:solidFill>
                <a:latin typeface="Calibri"/>
              </a:rPr>
              <a:t>Экскурсионное бюро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 группа – «Личность Степана Разина»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 группа – «Причины (цели) восстания»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3 группа – «Ход восстания»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4 группа – «Категории населения и результат»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5 группа – «Интересные факты»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123640" y="123480"/>
            <a:ext cx="5472000" cy="719280"/>
          </a:xfrm>
          <a:prstGeom prst="rect">
            <a:avLst/>
          </a:prstGeom>
          <a:solidFill>
            <a:schemeClr val="accent3"/>
          </a:solidFill>
          <a:ln w="25560">
            <a:solidFill>
              <a:srgbClr val="728a41"/>
            </a:solidFill>
            <a:round/>
          </a:ln>
        </p:spPr>
        <p:txBody>
          <a:bodyPr lIns="90000" rIns="90000" tIns="45000" bIns="45000" anchor="ctr">
            <a:normAutofit fontScale="76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lt1"/>
                </a:solidFill>
                <a:latin typeface="Calibri"/>
              </a:rPr>
              <a:t>1 группа – </a:t>
            </a:r>
            <a:br>
              <a:rPr sz="2800"/>
            </a:br>
            <a:r>
              <a:rPr b="0" lang="ru-RU" sz="2800" spc="-1" strike="noStrike">
                <a:solidFill>
                  <a:schemeClr val="lt1"/>
                </a:solidFill>
                <a:latin typeface="Calibri"/>
              </a:rPr>
              <a:t>«Личность Степана Разина»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1619640" y="942840"/>
            <a:ext cx="6048000" cy="41997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907640" y="205920"/>
            <a:ext cx="5400000" cy="856440"/>
          </a:xfrm>
          <a:prstGeom prst="rect">
            <a:avLst/>
          </a:prstGeom>
          <a:solidFill>
            <a:schemeClr val="accent3"/>
          </a:solidFill>
          <a:ln w="25560">
            <a:solidFill>
              <a:srgbClr val="728a41"/>
            </a:solidFill>
            <a:round/>
          </a:ln>
        </p:spPr>
        <p:txBody>
          <a:bodyPr lIns="90000" rIns="90000" tIns="45000" bIns="45000" anchor="ctr">
            <a:normAutofit fontScale="83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100" spc="-1" strike="noStrike">
                <a:solidFill>
                  <a:schemeClr val="lt1"/>
                </a:solidFill>
                <a:latin typeface="Calibri"/>
              </a:rPr>
              <a:t>2 группа – </a:t>
            </a:r>
            <a:br>
              <a:rPr sz="3100"/>
            </a:br>
            <a:r>
              <a:rPr b="0" lang="ru-RU" sz="3100" spc="-1" strike="noStrike">
                <a:solidFill>
                  <a:schemeClr val="lt1"/>
                </a:solidFill>
                <a:latin typeface="Calibri"/>
              </a:rPr>
              <a:t>«Причины (цели) восстания»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1331640" y="1245960"/>
            <a:ext cx="6192000" cy="3897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627640" y="123480"/>
            <a:ext cx="4103640" cy="856440"/>
          </a:xfrm>
          <a:prstGeom prst="rect">
            <a:avLst/>
          </a:prstGeom>
          <a:solidFill>
            <a:schemeClr val="accent3"/>
          </a:solidFill>
          <a:ln w="25560">
            <a:solidFill>
              <a:srgbClr val="728a41"/>
            </a:solidFill>
            <a:round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3 группа –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«Ход восстания»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-27360" y="1347480"/>
            <a:ext cx="6356160" cy="3795120"/>
          </a:xfrm>
          <a:prstGeom prst="rect">
            <a:avLst/>
          </a:prstGeom>
          <a:ln w="9525">
            <a:noFill/>
          </a:ln>
        </p:spPr>
      </p:pic>
      <p:pic>
        <p:nvPicPr>
          <p:cNvPr id="111" name="Рисунок 4" descr=""/>
          <p:cNvPicPr/>
          <p:nvPr/>
        </p:nvPicPr>
        <p:blipFill>
          <a:blip r:embed="rId2"/>
          <a:stretch/>
        </p:blipFill>
        <p:spPr>
          <a:xfrm>
            <a:off x="6300360" y="1390320"/>
            <a:ext cx="2842920" cy="342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691640" y="0"/>
            <a:ext cx="6192000" cy="914760"/>
          </a:xfrm>
          <a:prstGeom prst="rect">
            <a:avLst/>
          </a:prstGeom>
          <a:solidFill>
            <a:schemeClr val="accent3"/>
          </a:solidFill>
          <a:ln w="25560">
            <a:solidFill>
              <a:srgbClr val="728a41"/>
            </a:solidFill>
            <a:round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lt1"/>
                </a:solidFill>
                <a:latin typeface="Calibri"/>
              </a:rPr>
              <a:t>4 группа – </a:t>
            </a:r>
            <a:br>
              <a:rPr sz="2800"/>
            </a:br>
            <a:r>
              <a:rPr b="0" lang="ru-RU" sz="2800" spc="-1" strike="noStrike">
                <a:solidFill>
                  <a:schemeClr val="lt1"/>
                </a:solidFill>
                <a:latin typeface="Calibri"/>
              </a:rPr>
              <a:t>«Категории населения и результат»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0" y="987480"/>
            <a:ext cx="1762560" cy="2015640"/>
          </a:xfrm>
          <a:prstGeom prst="rect">
            <a:avLst/>
          </a:prstGeom>
          <a:ln w="9525">
            <a:noFill/>
          </a:ln>
        </p:spPr>
      </p:pic>
      <p:pic>
        <p:nvPicPr>
          <p:cNvPr id="115" name="Picture 3" descr=""/>
          <p:cNvPicPr/>
          <p:nvPr/>
        </p:nvPicPr>
        <p:blipFill>
          <a:blip r:embed="rId2"/>
          <a:stretch/>
        </p:blipFill>
        <p:spPr>
          <a:xfrm>
            <a:off x="1907640" y="987480"/>
            <a:ext cx="1444680" cy="2015640"/>
          </a:xfrm>
          <a:prstGeom prst="rect">
            <a:avLst/>
          </a:prstGeom>
          <a:ln w="9525">
            <a:noFill/>
          </a:ln>
        </p:spPr>
      </p:pic>
      <p:pic>
        <p:nvPicPr>
          <p:cNvPr id="116" name="Picture 4" descr=""/>
          <p:cNvPicPr/>
          <p:nvPr/>
        </p:nvPicPr>
        <p:blipFill>
          <a:blip r:embed="rId3"/>
          <a:stretch/>
        </p:blipFill>
        <p:spPr>
          <a:xfrm>
            <a:off x="323640" y="3075840"/>
            <a:ext cx="2631240" cy="1391400"/>
          </a:xfrm>
          <a:prstGeom prst="rect">
            <a:avLst/>
          </a:prstGeom>
          <a:ln w="9525">
            <a:noFill/>
          </a:ln>
        </p:spPr>
      </p:pic>
      <p:pic>
        <p:nvPicPr>
          <p:cNvPr id="117" name="Picture 5" descr=""/>
          <p:cNvPicPr/>
          <p:nvPr/>
        </p:nvPicPr>
        <p:blipFill>
          <a:blip r:embed="rId4"/>
          <a:stretch/>
        </p:blipFill>
        <p:spPr>
          <a:xfrm>
            <a:off x="3492000" y="1203480"/>
            <a:ext cx="5472720" cy="3455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195640" y="0"/>
            <a:ext cx="5112000" cy="842760"/>
          </a:xfrm>
          <a:prstGeom prst="rect">
            <a:avLst/>
          </a:prstGeom>
          <a:solidFill>
            <a:schemeClr val="accent3"/>
          </a:solidFill>
          <a:ln w="25560">
            <a:solidFill>
              <a:srgbClr val="728a41"/>
            </a:solidFill>
            <a:round/>
          </a:ln>
        </p:spPr>
        <p:txBody>
          <a:bodyPr lIns="90000" rIns="90000" tIns="45000" bIns="45000" anchor="ctr">
            <a:normAutofit fontScale="79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5 группа – </a:t>
            </a:r>
            <a:br>
              <a:rPr sz="3200"/>
            </a:br>
            <a:r>
              <a:rPr b="0" lang="ru-RU" sz="3200" spc="-1" strike="noStrike">
                <a:solidFill>
                  <a:schemeClr val="lt1"/>
                </a:solidFill>
                <a:latin typeface="Calibri"/>
              </a:rPr>
              <a:t>«Интересные факты»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851840"/>
            <a:ext cx="8228880" cy="274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tretch/>
        </p:blipFill>
        <p:spPr>
          <a:xfrm>
            <a:off x="1475640" y="1254960"/>
            <a:ext cx="6237360" cy="3887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Application>LibreOffice/7.5.4.2$Windows_X86_64 LibreOffice_project/36ccfdc35048b057fd9854c757a8b67ec53977b6</Application>
  <AppVersion>15.0000</AppVersion>
  <Words>470</Words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2023-08-23T05:13:03Z</dcterms:created>
  <dc:creator>Natasha</dc:creator>
  <dc:description/>
  <dc:language>ru-RU</dc:language>
  <cp:lastModifiedBy/>
  <dcterms:modified xsi:type="dcterms:W3CDTF">2023-09-05T17:04:54Z</dcterms:modified>
  <cp:revision>55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Экран (16:9)</vt:lpwstr>
  </property>
  <property fmtid="{D5CDD505-2E9C-101B-9397-08002B2CF9AE}" pid="4" name="Slides">
    <vt:r8>27</vt:r8>
  </property>
</Properties>
</file>