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3"/>
    <p:sldId id="270" r:id="rId4"/>
    <p:sldId id="271" r:id="rId5"/>
    <p:sldId id="260" r:id="rId6"/>
    <p:sldId id="259" r:id="rId7"/>
    <p:sldId id="278" r:id="rId8"/>
    <p:sldId id="263" r:id="rId9"/>
    <p:sldId id="264" r:id="rId10"/>
    <p:sldId id="266" r:id="rId11"/>
    <p:sldId id="268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1029" name="Замещающий нижний колонтитул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Замещающий номер слайда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50708"/>
            <a:ext cx="9144000" cy="2387600"/>
          </a:xfrm>
        </p:spPr>
        <p:txBody>
          <a:bodyPr>
            <a:normAutofit/>
          </a:bodyPr>
          <a:p>
            <a:r>
              <a:rPr lang="ru-RU" altLang="en-US" sz="5335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О переводе контекстных задач на математический язык</a:t>
            </a:r>
            <a:endParaRPr lang="ru-RU" altLang="en-US" sz="5335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endParaRPr lang="ru-RU" altLang="en-US" sz="4800" b="1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altLang="en-US" sz="4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Спасибо </a:t>
            </a:r>
            <a:r>
              <a:rPr lang="ru-RU" altLang="en-US" sz="4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за внимание !!!</a:t>
            </a:r>
            <a:endParaRPr lang="ru-RU" altLang="en-US" sz="4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rgbClr val="FF0000"/>
                </a:solidFill>
              </a:rPr>
              <a:t>Контекстная задача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ru-RU" altLang="en-US"/>
              <a:t>это задача, в условии которой известным, или данным,является описание конкретной жизненной ситуации, связанной с имеющимися у ребят знаниями и опытом. 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Требованием задачи является анализ, осмысление и объяснение этой ситуации, а результатом решения задачи является встреча с учебной проблемой и осознание ее личностной значимости.</a:t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911860"/>
          </a:xfrm>
        </p:spPr>
        <p:txBody>
          <a:bodyPr/>
          <a:p>
            <a:br>
              <a:rPr lang="ru-RU" altLang="en-US">
                <a:sym typeface="+mn-ea"/>
              </a:rPr>
            </a:br>
            <a:br>
              <a:rPr lang="ru-RU" altLang="en-US">
                <a:sym typeface="+mn-ea"/>
              </a:rPr>
            </a:br>
            <a:r>
              <a:rPr lang="ru-RU" altLang="en-US">
                <a:solidFill>
                  <a:srgbClr val="FF0000"/>
                </a:solidFill>
                <a:sym typeface="+mn-ea"/>
              </a:rPr>
              <a:t>Типы контекстных задач:</a:t>
            </a:r>
            <a:br>
              <a:rPr lang="ru-RU" altLang="en-US">
                <a:solidFill>
                  <a:srgbClr val="FF0000"/>
                </a:solidFill>
              </a:rPr>
            </a:br>
            <a:br>
              <a:rPr lang="ru-RU" altLang="en-US">
                <a:solidFill>
                  <a:srgbClr val="FF0000"/>
                </a:solidFill>
              </a:rPr>
            </a:b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1277620"/>
            <a:ext cx="10972800" cy="4818380"/>
          </a:xfrm>
        </p:spPr>
        <p:txBody>
          <a:bodyPr/>
          <a:p>
            <a:pPr marL="0" indent="0">
              <a:buNone/>
            </a:pPr>
            <a:r>
              <a:rPr lang="ru-RU" altLang="en-US" sz="2800"/>
              <a:t>1) предметные контекстные задачи: в условии описана предметная ситуация для разрешения которой требуется установление и использование широкого спектра связей математического содержания, изучаемого в различных разделах математики;</a:t>
            </a:r>
            <a:endParaRPr lang="ru-RU" altLang="en-US" sz="2800"/>
          </a:p>
          <a:p>
            <a:pPr marL="0" indent="0">
              <a:buNone/>
            </a:pPr>
            <a:r>
              <a:rPr lang="ru-RU" altLang="en-US" sz="2800"/>
              <a:t>2) межпредметные контекстные задачи: в условии описана ситуация на языке одной из предметных областей с явным или неявным использованием языка другой предметной области;</a:t>
            </a:r>
            <a:endParaRPr lang="ru-RU" altLang="en-US" sz="2800"/>
          </a:p>
          <a:p>
            <a:pPr marL="0" indent="0">
              <a:buNone/>
            </a:pPr>
            <a:r>
              <a:rPr lang="ru-RU" altLang="en-US" sz="2800"/>
              <a:t>3) практические контекстные задачи: в условии описана практическая ситуация для разрешения которой нужно применять знания не только из разных предметных областей, но и из повседневного опыта обучающихся.</a:t>
            </a:r>
            <a:endParaRPr lang="ru-RU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38150" y="389890"/>
            <a:ext cx="10972800" cy="4939665"/>
          </a:xfrm>
        </p:spPr>
        <p:txBody>
          <a:bodyPr/>
          <a:p>
            <a:pPr marL="0" indent="0" algn="ctr">
              <a:buNone/>
            </a:pPr>
            <a:r>
              <a:rPr lang="ru-RU" altLang="en-US" sz="4400">
                <a:solidFill>
                  <a:srgbClr val="FF0000"/>
                </a:solidFill>
                <a:latin typeface="+mj-lt"/>
                <a:cs typeface="+mj-lt"/>
              </a:rPr>
              <a:t>Каждая  задача характеризуется тремя структурными    компонентами: </a:t>
            </a:r>
            <a:endParaRPr lang="ru-RU" altLang="en-US" sz="4400">
              <a:solidFill>
                <a:srgbClr val="FF0000"/>
              </a:solidFill>
              <a:latin typeface="+mj-lt"/>
              <a:cs typeface="+mj-lt"/>
            </a:endParaRPr>
          </a:p>
          <a:p>
            <a:pPr marL="0" indent="0">
              <a:buNone/>
            </a:pPr>
            <a:endParaRPr lang="ru-RU" altLang="en-US" sz="44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2800">
                <a:cs typeface="+mn-lt"/>
              </a:rPr>
              <a:t>контекст, в котором представлена проблема; </a:t>
            </a:r>
            <a:endParaRPr lang="ru-RU" altLang="en-US" sz="2800">
              <a:cs typeface="+mn-lt"/>
            </a:endParaRPr>
          </a:p>
          <a:p>
            <a:r>
              <a:rPr lang="ru-RU" altLang="en-US" sz="2800">
                <a:cs typeface="+mn-lt"/>
              </a:rPr>
              <a:t>содержание математического образования, которое используется в заданиях; </a:t>
            </a:r>
            <a:endParaRPr lang="ru-RU" altLang="en-US" sz="2800">
              <a:cs typeface="+mn-lt"/>
            </a:endParaRPr>
          </a:p>
          <a:p>
            <a:r>
              <a:rPr lang="ru-RU" altLang="en-US" sz="2800">
                <a:cs typeface="+mn-lt"/>
              </a:rPr>
              <a:t>мыслительная деятельность, необходимая для того, чтобы связать  контекст, в котором представлена проблема, с математическим   содержанием, необходимым для её решения</a:t>
            </a:r>
            <a:endParaRPr lang="ru-RU" altLang="en-US" sz="2800"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rgbClr val="FF0000"/>
                </a:solidFill>
                <a:cs typeface="+mj-lt"/>
              </a:rPr>
              <a:t>Этапы решения задачи</a:t>
            </a:r>
            <a:endParaRPr lang="ru-RU" altLang="en-US">
              <a:solidFill>
                <a:srgbClr val="FF0000"/>
              </a:solidFill>
              <a:cs typeface="+mj-lt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1318895"/>
            <a:ext cx="10972800" cy="4807585"/>
          </a:xfrm>
        </p:spPr>
        <p:txBody>
          <a:bodyPr/>
          <a:p>
            <a:r>
              <a:rPr lang="ru-RU" altLang="en-US" sz="2800">
                <a:cs typeface="+mn-lt"/>
              </a:rPr>
              <a:t>1 этап:  О чём задача? Выявить из контекста данные и вопрос задачи.</a:t>
            </a:r>
            <a:endParaRPr lang="ru-RU" altLang="en-US" sz="2800">
              <a:cs typeface="+mn-lt"/>
            </a:endParaRPr>
          </a:p>
          <a:p>
            <a:r>
              <a:rPr lang="ru-RU" altLang="en-US" sz="2800">
                <a:cs typeface="+mn-lt"/>
              </a:rPr>
              <a:t>2 этап: Выявить числовые данные задачи. Из контекста задачи выяснить свойства числовых данных. Выявить в каком виде будет  получен ответ.</a:t>
            </a:r>
            <a:endParaRPr lang="ru-RU" altLang="en-US" sz="2800">
              <a:cs typeface="+mn-lt"/>
            </a:endParaRPr>
          </a:p>
          <a:p>
            <a:r>
              <a:rPr lang="ru-RU" altLang="en-US" sz="2800">
                <a:cs typeface="+mn-lt"/>
              </a:rPr>
              <a:t> 3 </a:t>
            </a:r>
            <a:r>
              <a:rPr lang="ru-RU" altLang="en-US" sz="2800">
                <a:cs typeface="+mn-lt"/>
              </a:rPr>
              <a:t>этап.Сделать попытку понять как связаны числовые данные задачи и вопрос задачи.</a:t>
            </a:r>
            <a:endParaRPr lang="ru-RU" altLang="en-US" sz="2800">
              <a:cs typeface="+mn-lt"/>
            </a:endParaRPr>
          </a:p>
          <a:p>
            <a:r>
              <a:rPr lang="ru-RU" altLang="en-US" sz="2800">
                <a:cs typeface="+mn-lt"/>
              </a:rPr>
              <a:t>4 этап. Переформулировать задачу на языке математики.</a:t>
            </a:r>
            <a:endParaRPr lang="ru-RU" altLang="en-US" sz="2800">
              <a:cs typeface="+mn-lt"/>
            </a:endParaRPr>
          </a:p>
          <a:p>
            <a:r>
              <a:rPr lang="ru-RU" altLang="en-US" sz="2800">
                <a:cs typeface="+mn-lt"/>
              </a:rPr>
              <a:t>5 этап. Решить задачу, используя математическое моделирование</a:t>
            </a:r>
            <a:endParaRPr lang="ru-RU" altLang="en-US" sz="2800">
              <a:cs typeface="+mn-lt"/>
            </a:endParaRPr>
          </a:p>
          <a:p>
            <a:r>
              <a:rPr lang="ru-RU" altLang="en-US" sz="2800">
                <a:cs typeface="+mn-lt"/>
              </a:rPr>
              <a:t>6 этап. Интерпретировать ответ.</a:t>
            </a:r>
            <a:endParaRPr lang="ru-RU" altLang="en-US" sz="2800"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274955"/>
            <a:ext cx="10972800" cy="5851525"/>
          </a:xfrm>
        </p:spPr>
        <p:txBody>
          <a:bodyPr/>
          <a:p>
            <a:endParaRPr lang="ru-RU" altLang="en-US">
              <a:solidFill>
                <a:srgbClr val="FF0000"/>
              </a:solidFill>
            </a:endParaRPr>
          </a:p>
          <a:p>
            <a:r>
              <a:rPr lang="ru-RU" altLang="en-US">
                <a:solidFill>
                  <a:srgbClr val="FF0000"/>
                </a:solidFill>
              </a:rPr>
              <a:t>Контекстная задача</a:t>
            </a:r>
            <a:endParaRPr lang="ru-RU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sz="2800">
                <a:cs typeface="+mn-lt"/>
              </a:rPr>
              <a:t>Семиклассница Нина покупает в магазине «Ермак» тетради для учёбы. Тетрадь стоит 120 рублей.</a:t>
            </a:r>
            <a:endParaRPr lang="ru-RU" altLang="en-US" sz="2800">
              <a:cs typeface="+mn-lt"/>
            </a:endParaRPr>
          </a:p>
          <a:p>
            <a:pPr marL="0" indent="0">
              <a:buNone/>
            </a:pPr>
            <a:r>
              <a:rPr lang="ru-RU" altLang="en-US" sz="2800">
                <a:cs typeface="+mn-lt"/>
              </a:rPr>
              <a:t>Сколько тетрадей сможет  купить Нина, если у нее с собой 800 рублей?</a:t>
            </a:r>
            <a:endParaRPr lang="ru-RU" altLang="en-US" sz="2800">
              <a:cs typeface="+mn-lt"/>
            </a:endParaRPr>
          </a:p>
          <a:p>
            <a:pPr marL="0" indent="0">
              <a:buNone/>
            </a:pPr>
            <a:endParaRPr lang="ru-RU" altLang="en-US" sz="2800">
              <a:cs typeface="+mn-lt"/>
            </a:endParaRPr>
          </a:p>
          <a:p>
            <a:r>
              <a:rPr lang="ru-RU" altLang="en-US">
                <a:solidFill>
                  <a:srgbClr val="FF0000"/>
                </a:solidFill>
              </a:rPr>
              <a:t>Переформулирование на языке математики</a:t>
            </a:r>
            <a:endParaRPr lang="ru-RU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altLang="en-US" sz="2800">
                <a:solidFill>
                  <a:schemeClr val="tx1"/>
                </a:solidFill>
              </a:rPr>
              <a:t>Сколько раз надо сложить число 120, чтобы получить число максимально близкое число к числу 800?</a:t>
            </a:r>
            <a:endParaRPr lang="ru-RU" altLang="en-US" sz="28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altLang="en-US" sz="2800">
                <a:solidFill>
                  <a:schemeClr val="tx1"/>
                </a:solidFill>
              </a:rPr>
              <a:t>или</a:t>
            </a:r>
            <a:endParaRPr lang="ru-RU" altLang="en-US" sz="28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altLang="en-US" sz="2800">
                <a:solidFill>
                  <a:schemeClr val="tx1"/>
                </a:solidFill>
              </a:rPr>
              <a:t>Сколько слагаемых, равных 120 в сумме, равной 800?</a:t>
            </a:r>
            <a:endParaRPr lang="ru-RU" alt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rgbClr val="FF0000"/>
                </a:solidFill>
              </a:rPr>
              <a:t>Задачи: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2800"/>
              <a:t>1.Городской бюджет составляет 45 млн. р., а расходы на одну из его статей составили 12,5%. Сколько рублей потрачено на эту статью бюджета?</a:t>
            </a:r>
            <a:endParaRPr lang="ru-RU" altLang="en-US" sz="2800"/>
          </a:p>
          <a:p>
            <a:endParaRPr lang="ru-RU" altLang="en-US" sz="2800"/>
          </a:p>
          <a:p>
            <a:r>
              <a:rPr lang="ru-RU" altLang="en-US" sz="2800"/>
              <a:t>2.Сберегательный банк начисляет на срочный вклад 20% годовых. Вкладчик положил на счет 800 р. Какая сумма будет на этом счете через год, если никаких операций со счетом проводиться не будет? </a:t>
            </a:r>
            <a:endParaRPr lang="ru-RU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ru-RU" altLang="en-US">
                <a:sym typeface="+mn-ea"/>
              </a:rPr>
            </a:br>
            <a:r>
              <a:rPr lang="ru-RU" altLang="en-US">
                <a:solidFill>
                  <a:srgbClr val="FF0000"/>
                </a:solidFill>
                <a:sym typeface="+mn-ea"/>
              </a:rPr>
              <a:t>Задачи:</a:t>
            </a:r>
            <a:br>
              <a:rPr lang="ru-RU" altLang="en-US">
                <a:solidFill>
                  <a:srgbClr val="FF0000"/>
                </a:solidFill>
              </a:rPr>
            </a:b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  <a:p>
            <a:r>
              <a:rPr lang="ru-RU" altLang="en-US" sz="2800"/>
              <a:t>3. Государству принадлежит 60% акций предприятия, остальные акции принадлежат частным лицам. Общая прибыль предприятия после уплаты налогов за год составила 40 млн. р. Какая сумма в рублях из этой прибыли должна пойти на выплату частным акционерам? </a:t>
            </a:r>
            <a:endParaRPr lang="ru-RU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ru-RU" altLang="en-US">
                <a:sym typeface="+mn-ea"/>
              </a:rPr>
            </a:br>
            <a:r>
              <a:rPr lang="ru-RU" altLang="en-US">
                <a:solidFill>
                  <a:srgbClr val="FF0000"/>
                </a:solidFill>
                <a:sym typeface="+mn-ea"/>
              </a:rPr>
              <a:t>Задачи:</a:t>
            </a:r>
            <a:br>
              <a:rPr lang="ru-RU" altLang="en-US">
                <a:solidFill>
                  <a:srgbClr val="FF0000"/>
                </a:solidFill>
                <a:sym typeface="+mn-ea"/>
              </a:rPr>
            </a:br>
            <a:endParaRPr lang="ru-RU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 sz="2800">
                <a:cs typeface="+mn-lt"/>
              </a:rPr>
              <a:t>4.Туристическая фирма организует трехдневные автобусные экскурсии. Стоимость экскурсии для одного человека составляет 3500 р. Группам предоставляются скидки: группе от 3 до 10 человек — 5%, группе более 10 человек — 10%. Сколько заплатит за экскурсию группа из 8 человек? </a:t>
            </a:r>
            <a:endParaRPr lang="ru-RU" altLang="en-US" sz="2800">
              <a:cs typeface="+mn-lt"/>
            </a:endParaRPr>
          </a:p>
          <a:p>
            <a:endParaRPr lang="ru-RU" altLang="en-US" sz="2800">
              <a:cs typeface="+mn-lt"/>
            </a:endParaRPr>
          </a:p>
          <a:p>
            <a:r>
              <a:rPr lang="ru-RU" altLang="en-US" sz="2800">
                <a:cs typeface="+mn-lt"/>
              </a:rPr>
              <a:t>5. Суточная норма потребления витамина С для взрослого человека составляет 60 мг. Один помидор в среднем содержит 17 мг витамина С. Сколько процентов суточной нормы витамина С получил человек, съевший один помидор? Ответ округлите до целых.</a:t>
            </a:r>
            <a:endParaRPr lang="ru-RU" altLang="en-US" sz="2800"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3330</Words>
  <Application>WPS Presentation</Application>
  <PresentationFormat>宽屏</PresentationFormat>
  <Paragraphs>55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Microsoft YaHei</vt:lpstr>
      <vt:lpstr>Arial Unicode MS</vt:lpstr>
      <vt:lpstr>Default Design</vt:lpstr>
      <vt:lpstr>О переводе контекстных задач на математический язык</vt:lpstr>
      <vt:lpstr>Контекстная задача</vt:lpstr>
      <vt:lpstr>  Типы контекстных задач:  </vt:lpstr>
      <vt:lpstr>PowerPoint 演示文稿</vt:lpstr>
      <vt:lpstr>Этапы решения задачи</vt:lpstr>
      <vt:lpstr>PowerPoint 演示文稿</vt:lpstr>
      <vt:lpstr>Задачи:</vt:lpstr>
      <vt:lpstr> Задачи: </vt:lpstr>
      <vt:lpstr> Задачи: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Кольман Татьяна</cp:lastModifiedBy>
  <cp:revision>7</cp:revision>
  <dcterms:created xsi:type="dcterms:W3CDTF">2023-08-23T16:20:00Z</dcterms:created>
  <dcterms:modified xsi:type="dcterms:W3CDTF">2023-08-24T01:25:06Z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1049-11.2.0.11537</vt:lpwstr>
  </property>
  <property fmtid="{D5CDD505-2E9C-101B-9397-08002B2CF9AE}" pid="3" name="ICV">
    <vt:lpwstr>DAD20227F8434E2DAFE2B68BF9E1CF36</vt:lpwstr>
  </property>
</Properties>
</file>