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8" r:id="rId3"/>
    <p:sldId id="265" r:id="rId4"/>
    <p:sldId id="280" r:id="rId5"/>
    <p:sldId id="271" r:id="rId6"/>
    <p:sldId id="281" r:id="rId7"/>
    <p:sldId id="282" r:id="rId8"/>
    <p:sldId id="284" r:id="rId9"/>
    <p:sldId id="279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AD4F1-5527-4E0F-AD57-141AF8B6DF40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E5EA6-4856-4CB9-A892-66EE8559A9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65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E5EA6-4856-4CB9-A892-66EE8559A92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10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74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4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0AECA1A-4251-49BC-800B-6F2B1C262F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58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59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4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5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3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60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9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1EE3C-5A64-4A2A-B1E4-DA552F585F3C}" type="datetimeFigureOut">
              <a:rPr lang="ru-RU" smtClean="0"/>
              <a:pPr/>
              <a:t>19.05.2018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2F3E2-0AA8-4BE6-974F-A870815055A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147255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2.png"/><Relationship Id="rId3" Type="http://schemas.openxmlformats.org/officeDocument/2006/relationships/image" Target="../media/image6.svg"/><Relationship Id="rId7" Type="http://schemas.openxmlformats.org/officeDocument/2006/relationships/image" Target="../media/image8.pn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11" Type="http://schemas.openxmlformats.org/officeDocument/2006/relationships/image" Target="../media/image14.sv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F2F83A5-B253-4B1F-8C18-D52AD0E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02" y="211015"/>
            <a:ext cx="11310424" cy="6274192"/>
          </a:xfrm>
        </p:spPr>
        <p:txBody>
          <a:bodyPr>
            <a:normAutofit fontScale="25000" lnSpcReduction="20000"/>
          </a:bodyPr>
          <a:lstStyle/>
          <a:p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 «ЛИЦЕЙ №11»</a:t>
            </a:r>
          </a:p>
          <a:p>
            <a:endParaRPr lang="ru-RU" sz="4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 –ОРИЕНТИРОВАННОЕ МЕРОПРИЯТИЕ</a:t>
            </a:r>
          </a:p>
          <a:p>
            <a:r>
              <a:rPr lang="ru-RU" sz="1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«БОЙ ПРОЕКТОВ»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6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 существует сколько-нибудь</a:t>
            </a: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достоверных тестов на одаренность, </a:t>
            </a: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тех, которые проявляются</a:t>
            </a: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результате активного участия</a:t>
            </a: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хотя бы в самой маленькой</a:t>
            </a: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поисковой исследовательской работе» </a:t>
            </a:r>
          </a:p>
          <a:p>
            <a:pPr algn="r"/>
            <a:endParaRPr lang="ru-RU" sz="6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6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 Колмогоров</a:t>
            </a:r>
          </a:p>
          <a:p>
            <a:endParaRPr lang="ru-RU" sz="6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Красноярск, 2018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6D5F72B-6FEF-4BB5-94A1-DF7FC9E926E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21" y="92220"/>
            <a:ext cx="1513331" cy="59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9A995E-F86F-40F0-BBFE-CE3831B8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429000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solidFill>
                  <a:schemeClr val="tx1"/>
                </a:solidFill>
                <a:effectLst/>
              </a:rPr>
              <a:t>«Проект считается завершённым, когда он начинает работать на Вас, а не Вы на него»</a:t>
            </a:r>
            <a:br>
              <a:rPr lang="ru-RU" dirty="0">
                <a:solidFill>
                  <a:schemeClr val="tx1"/>
                </a:solidFill>
                <a:effectLst/>
              </a:rPr>
            </a:br>
            <a:r>
              <a:rPr lang="ru-RU" dirty="0">
                <a:solidFill>
                  <a:schemeClr val="tx1"/>
                </a:solidFill>
                <a:effectLst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</a:rPr>
              <a:t>Scott</a:t>
            </a:r>
            <a:r>
              <a:rPr lang="ru-RU" dirty="0">
                <a:solidFill>
                  <a:schemeClr val="tx1"/>
                </a:solidFill>
                <a:effectLst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</a:rPr>
              <a:t>Allen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10F8FC8-7A52-4BAB-9F54-9B4359064B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936" y="647300"/>
            <a:ext cx="10973751" cy="114614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5B56CFA-D04B-43AB-8EC9-0671F38AC6E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124" y="830178"/>
            <a:ext cx="10973751" cy="1146147"/>
          </a:xfrm>
          <a:prstGeom prst="rect">
            <a:avLst/>
          </a:prstGeom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7992CCE7-2711-4A1C-8DD4-20936F519916}"/>
              </a:ext>
            </a:extLst>
          </p:cNvPr>
          <p:cNvSpPr/>
          <p:nvPr/>
        </p:nvSpPr>
        <p:spPr>
          <a:xfrm>
            <a:off x="300109" y="182279"/>
            <a:ext cx="11591779" cy="93004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64B2AEE1-1C2F-4CA0-8374-BEE4BDDA75B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884" y="98622"/>
            <a:ext cx="91447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1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26818B4E-B738-4DA9-A687-F01BF7CB5AA8}"/>
              </a:ext>
            </a:extLst>
          </p:cNvPr>
          <p:cNvSpPr/>
          <p:nvPr/>
        </p:nvSpPr>
        <p:spPr>
          <a:xfrm>
            <a:off x="127756" y="1554479"/>
            <a:ext cx="11928256" cy="50714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ИГРЫ «БОЙ ПРОЕКТОВ»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Игра проводится между 2 командами (команда 10-11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команда 7-9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Количество участников в команде 3-5 человек.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Проводится жеребьёвка команд, определяющая порядок выступления участников.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Компетентное жюри-гости мероприятия.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Оценка работ реализуется посредством выставления баллов в оценочном листе по каждой позиции (от 0 до 3).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После выступления всех участников арбитр подсчитывает общие баллы команд и объявляет результаты. 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8325079D-B0BE-4F07-9DE2-3FA5E0C2811D}"/>
              </a:ext>
            </a:extLst>
          </p:cNvPr>
          <p:cNvSpPr/>
          <p:nvPr/>
        </p:nvSpPr>
        <p:spPr>
          <a:xfrm>
            <a:off x="658686" y="0"/>
            <a:ext cx="11127544" cy="142083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«Плох тот ученик, который не превзошел своего учителя»</a:t>
            </a:r>
          </a:p>
          <a:p>
            <a:pPr algn="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Леонардо Да Винчи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7C089FC-19DF-421B-947A-5ED6BC0BC74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755" y="232117"/>
            <a:ext cx="1338188" cy="5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5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  <a:alpha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C2ADE767-5476-4B03-8162-29062AE243AE}"/>
              </a:ext>
            </a:extLst>
          </p:cNvPr>
          <p:cNvSpPr/>
          <p:nvPr/>
        </p:nvSpPr>
        <p:spPr>
          <a:xfrm>
            <a:off x="562708" y="1350498"/>
            <a:ext cx="11169532" cy="5205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реализует мероприятие?</a:t>
            </a:r>
          </a:p>
          <a:p>
            <a:pPr algn="ctr"/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навыков, знаний, умений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более младшего к более старшему.</a:t>
            </a:r>
          </a:p>
          <a:p>
            <a:pPr marL="514350" indent="-514350" algn="just">
              <a:buAutoNum type="arabicPeriod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10-тиклассников, анализ упущенных возможностей</a:t>
            </a:r>
          </a:p>
          <a:p>
            <a:pPr marL="514350" indent="-514350" algn="just">
              <a:buAutoNum type="arabicPeriod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профориентации старшеклассника как в текущем периоде, так и помощь в самоопределении будущих 10-классников</a:t>
            </a:r>
          </a:p>
          <a:p>
            <a:pPr marL="514350" indent="-514350" algn="just">
              <a:buAutoNum type="arabicPeriod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развитие и обучение педагогических кадров</a:t>
            </a:r>
          </a:p>
          <a:p>
            <a:pPr marL="514350" indent="-514350" algn="just">
              <a:buAutoNum type="arabicPeriod"/>
            </a:pP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4FD16809-8731-4782-B12B-BB1EFD0E0ADA}"/>
              </a:ext>
            </a:extLst>
          </p:cNvPr>
          <p:cNvSpPr/>
          <p:nvPr/>
        </p:nvSpPr>
        <p:spPr>
          <a:xfrm>
            <a:off x="745588" y="168812"/>
            <a:ext cx="10986652" cy="136456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Aller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(Всякое начало тяжело)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Латинский афоризм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43041E7-4C86-4B76-B6FD-59CFAE80CE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143" y="302454"/>
            <a:ext cx="1335314" cy="52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асы">
            <a:extLst>
              <a:ext uri="{FF2B5EF4-FFF2-40B4-BE49-F238E27FC236}">
                <a16:creationId xmlns="" xmlns:a16="http://schemas.microsoft.com/office/drawing/2014/main" id="{9652FE9A-E900-4EC2-A58C-40483C49EE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7483" y="214532"/>
            <a:ext cx="914400" cy="9144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91EBBBCC-E42F-4B80-B8AA-82EEEBE57178}"/>
              </a:ext>
            </a:extLst>
          </p:cNvPr>
          <p:cNvSpPr/>
          <p:nvPr/>
        </p:nvSpPr>
        <p:spPr>
          <a:xfrm>
            <a:off x="1828800" y="98475"/>
            <a:ext cx="8961120" cy="116761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927F8059-AA65-4089-A861-B5264DD12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500867"/>
            <a:ext cx="9448800" cy="5018363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5B08D9CA-9808-4A1A-B1FC-CA2761388C8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1869" y="3429000"/>
            <a:ext cx="1338188" cy="5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1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DCD7C2EF-1128-4502-9695-3C5040478E6E}"/>
              </a:ext>
            </a:extLst>
          </p:cNvPr>
          <p:cNvSpPr/>
          <p:nvPr/>
        </p:nvSpPr>
        <p:spPr>
          <a:xfrm>
            <a:off x="220395" y="0"/>
            <a:ext cx="11971605" cy="16318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методической организации проектной деятельности у старшеклассников с учетом требований ФГОС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1811900-CCAA-40BD-9367-112AEE2C0B1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8687"/>
            <a:ext cx="655092" cy="65509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ABB5427-7552-4498-B65E-AF304E6B0B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8777" y="6434252"/>
            <a:ext cx="941914" cy="36884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8DA86A20-0473-470C-8DD1-43CF6408CB60}"/>
              </a:ext>
            </a:extLst>
          </p:cNvPr>
          <p:cNvSpPr/>
          <p:nvPr/>
        </p:nvSpPr>
        <p:spPr>
          <a:xfrm>
            <a:off x="452201" y="2359934"/>
            <a:ext cx="4816479" cy="21815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проектной деятельности (ПД) в учреждении, в том числе и в СОО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EF114500-F473-45AC-B46F-AF2E254BDF5F}"/>
              </a:ext>
            </a:extLst>
          </p:cNvPr>
          <p:cNvSpPr/>
          <p:nvPr/>
        </p:nvSpPr>
        <p:spPr>
          <a:xfrm>
            <a:off x="3721246" y="4778462"/>
            <a:ext cx="4808605" cy="1745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и план внеурочной деятельности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76CBD4C3-C511-4DB2-91C0-E836F34CBE05}"/>
              </a:ext>
            </a:extLst>
          </p:cNvPr>
          <p:cNvSpPr/>
          <p:nvPr/>
        </p:nvSpPr>
        <p:spPr>
          <a:xfrm>
            <a:off x="7050926" y="2321303"/>
            <a:ext cx="4939765" cy="21815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(основная образовательная программа в части ПД в СОО)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="" xmlns:a16="http://schemas.microsoft.com/office/drawing/2014/main" id="{E59B2F23-FF62-49A9-92E2-197A5B3111BB}"/>
              </a:ext>
            </a:extLst>
          </p:cNvPr>
          <p:cNvCxnSpPr/>
          <p:nvPr/>
        </p:nvCxnSpPr>
        <p:spPr>
          <a:xfrm flipV="1">
            <a:off x="2236763" y="1406769"/>
            <a:ext cx="1294228" cy="63304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ECD5E129-D191-49B8-B3C8-9EE493A6F00F}"/>
              </a:ext>
            </a:extLst>
          </p:cNvPr>
          <p:cNvCxnSpPr/>
          <p:nvPr/>
        </p:nvCxnSpPr>
        <p:spPr>
          <a:xfrm flipH="1" flipV="1">
            <a:off x="8661011" y="1406769"/>
            <a:ext cx="1491175" cy="82999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BF014920-FCFD-4B97-9FC1-0282C2169090}"/>
              </a:ext>
            </a:extLst>
          </p:cNvPr>
          <p:cNvCxnSpPr/>
          <p:nvPr/>
        </p:nvCxnSpPr>
        <p:spPr>
          <a:xfrm flipV="1">
            <a:off x="6229308" y="1631852"/>
            <a:ext cx="0" cy="22086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9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6A8EA105-1933-4A3F-A6F8-7FD0852D3AD5}"/>
              </a:ext>
            </a:extLst>
          </p:cNvPr>
          <p:cNvSpPr/>
          <p:nvPr/>
        </p:nvSpPr>
        <p:spPr>
          <a:xfrm>
            <a:off x="79749" y="0"/>
            <a:ext cx="12032501" cy="685800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преемственности от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 к ООО и СОО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 осуществляется путем планомерного вовлечения обучающихся в ПД начиная с 4-го класса в соответствии с учебным планом лицея на 2017-2018 уч. г.</a:t>
            </a: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«Учусь создавать проект»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«Основы проектной деятельности»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«Учимся проектировать» 1 час 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7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 Основы проектной деятельности»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8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«Основы проектной деятельности»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9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«Основы проектной деятельности»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«Индивидуальный проект»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11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«Индивидуальный проект» 1 час/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Рисунок 8" descr="Дети">
            <a:extLst>
              <a:ext uri="{FF2B5EF4-FFF2-40B4-BE49-F238E27FC236}">
                <a16:creationId xmlns="" xmlns:a16="http://schemas.microsoft.com/office/drawing/2014/main" id="{A201F806-8A75-4566-9EE5-B63FB061F95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49" y="2621107"/>
            <a:ext cx="798286" cy="79828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42909DD5-1CC5-4B53-BD20-A715903AFF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68" y="3549596"/>
            <a:ext cx="798286" cy="79828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D6816938-0FB6-4211-9647-16C5AB6921D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68" y="3065676"/>
            <a:ext cx="798287" cy="798287"/>
          </a:xfrm>
          <a:prstGeom prst="rect">
            <a:avLst/>
          </a:prstGeom>
        </p:spPr>
      </p:pic>
      <p:pic>
        <p:nvPicPr>
          <p:cNvPr id="13" name="Рисунок 12" descr="Группа">
            <a:extLst>
              <a:ext uri="{FF2B5EF4-FFF2-40B4-BE49-F238E27FC236}">
                <a16:creationId xmlns="" xmlns:a16="http://schemas.microsoft.com/office/drawing/2014/main" id="{CEEB3D0E-952A-4053-84F2-730BB7F439C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30" y="4064882"/>
            <a:ext cx="798287" cy="798287"/>
          </a:xfrm>
          <a:prstGeom prst="rect">
            <a:avLst/>
          </a:prstGeom>
        </p:spPr>
      </p:pic>
      <p:pic>
        <p:nvPicPr>
          <p:cNvPr id="15" name="Рисунок 14" descr="Мужчина и женщина">
            <a:extLst>
              <a:ext uri="{FF2B5EF4-FFF2-40B4-BE49-F238E27FC236}">
                <a16:creationId xmlns="" xmlns:a16="http://schemas.microsoft.com/office/drawing/2014/main" id="{A3186C9F-C96E-4A9B-887E-903FDFF2B64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6675" y="5164322"/>
            <a:ext cx="508001" cy="50800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AF1C16DF-235B-4F09-BD60-14DEF1ED361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080" y="4624314"/>
            <a:ext cx="537189" cy="537189"/>
          </a:xfrm>
          <a:prstGeom prst="rect">
            <a:avLst/>
          </a:prstGeom>
        </p:spPr>
      </p:pic>
      <p:pic>
        <p:nvPicPr>
          <p:cNvPr id="18" name="Рисунок 17" descr="Человек">
            <a:extLst>
              <a:ext uri="{FF2B5EF4-FFF2-40B4-BE49-F238E27FC236}">
                <a16:creationId xmlns="" xmlns:a16="http://schemas.microsoft.com/office/drawing/2014/main" id="{94A55784-6A6D-4E48-A26A-4EA5D6C137BE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6675" y="5685910"/>
            <a:ext cx="471794" cy="47179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4950B6A6-03A9-477F-A8C9-73DCE53B9F31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080" y="6154006"/>
            <a:ext cx="471794" cy="47179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C6776308-7623-4623-B59F-A04FA7040DD4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9423" y="6101440"/>
            <a:ext cx="1599445" cy="62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DCD7C2EF-1128-4502-9695-3C5040478E6E}"/>
              </a:ext>
            </a:extLst>
          </p:cNvPr>
          <p:cNvSpPr/>
          <p:nvPr/>
        </p:nvSpPr>
        <p:spPr>
          <a:xfrm>
            <a:off x="220395" y="0"/>
            <a:ext cx="11971605" cy="16318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Сопровождение проектной деятельности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1811900-CCAA-40BD-9367-112AEE2C0B1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686"/>
            <a:ext cx="914479" cy="91447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ABB5427-7552-4498-B65E-AF304E6B0B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6043" y="258878"/>
            <a:ext cx="941914" cy="36884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8DA86A20-0473-470C-8DD1-43CF6408CB60}"/>
              </a:ext>
            </a:extLst>
          </p:cNvPr>
          <p:cNvSpPr/>
          <p:nvPr/>
        </p:nvSpPr>
        <p:spPr>
          <a:xfrm>
            <a:off x="0" y="1976577"/>
            <a:ext cx="5268680" cy="245715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(мотивационно- целевой этап,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работы)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EF114500-F473-45AC-B46F-AF2E254BDF5F}"/>
              </a:ext>
            </a:extLst>
          </p:cNvPr>
          <p:cNvSpPr/>
          <p:nvPr/>
        </p:nvSpPr>
        <p:spPr>
          <a:xfrm>
            <a:off x="3721246" y="4778462"/>
            <a:ext cx="4939765" cy="20795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(методы исследования,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методики, структура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работы, оформление результатов)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76CBD4C3-C511-4DB2-91C0-E836F34CBE05}"/>
              </a:ext>
            </a:extLst>
          </p:cNvPr>
          <p:cNvSpPr/>
          <p:nvPr/>
        </p:nvSpPr>
        <p:spPr>
          <a:xfrm>
            <a:off x="6821720" y="1976576"/>
            <a:ext cx="5370280" cy="245715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Предметное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(работа со «знанием»,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научно- теоретическое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обоснование, формулировка 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гипотезы, умозаключений и выводов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="" xmlns:a16="http://schemas.microsoft.com/office/drawing/2014/main" id="{E59B2F23-FF62-49A9-92E2-197A5B3111BB}"/>
              </a:ext>
            </a:extLst>
          </p:cNvPr>
          <p:cNvCxnSpPr/>
          <p:nvPr/>
        </p:nvCxnSpPr>
        <p:spPr>
          <a:xfrm flipV="1">
            <a:off x="2577738" y="1067972"/>
            <a:ext cx="1294228" cy="633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ECD5E129-D191-49B8-B3C8-9EE493A6F00F}"/>
              </a:ext>
            </a:extLst>
          </p:cNvPr>
          <p:cNvCxnSpPr/>
          <p:nvPr/>
        </p:nvCxnSpPr>
        <p:spPr>
          <a:xfrm flipH="1" flipV="1">
            <a:off x="8182038" y="1067972"/>
            <a:ext cx="1491175" cy="8299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BF014920-FCFD-4B97-9FC1-0282C2169090}"/>
              </a:ext>
            </a:extLst>
          </p:cNvPr>
          <p:cNvCxnSpPr/>
          <p:nvPr/>
        </p:nvCxnSpPr>
        <p:spPr>
          <a:xfrm flipV="1">
            <a:off x="6096000" y="2324686"/>
            <a:ext cx="0" cy="22086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2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943" y="274638"/>
            <a:ext cx="11030857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дидактически развиваем способности к проектной деятельности?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0369" name="Group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6678092"/>
              </p:ext>
            </p:extLst>
          </p:nvPr>
        </p:nvGraphicFramePr>
        <p:xfrm>
          <a:off x="711200" y="1291771"/>
          <a:ext cx="10769600" cy="5291591"/>
        </p:xfrm>
        <a:graphic>
          <a:graphicData uri="http://schemas.openxmlformats.org/drawingml/2006/table">
            <a:tbl>
              <a:tblPr/>
              <a:tblGrid>
                <a:gridCol w="3492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868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898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6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Выявление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Сопровождение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Предъявление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34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38388" algn="l"/>
                        </a:tabLst>
                      </a:pPr>
                      <a:r>
                        <a:rPr kumimoji="0" lang="ru-RU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Выявление </a:t>
                      </a:r>
                      <a:r>
                        <a:rPr kumimoji="0" lang="ru-RU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предпочитаемости</a:t>
                      </a:r>
                      <a:r>
                        <a:rPr kumimoji="0" lang="ru-RU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предметных областей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Матрица экранирования (К. Ушаков, М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.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Драмбян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Метод « Мозговой штурм»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Тренинги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 деловые игры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Наблюдение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Опросы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2338388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Тестирование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Формирование «норм»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Индивидуально- групповые занятия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Консультации с ведущими специалистами в различных областях знаний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Модульные секции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Выездные интенсивные школы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Выездные экспедиции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Сотрудничество с СФУ,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КрасГАУ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 «Школа  самоопределения» и т.д.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Создание мест для презентации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результатов:</a:t>
                      </a:r>
                      <a:endParaRPr kumimoji="0" lang="ru-RU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Конференции и олимпиады различных уровней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Публикации статей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Социально- значимые акции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Практическая и природоохранная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8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55842" y="348037"/>
          <a:ext cx="8258888" cy="6020364"/>
        </p:xfrm>
        <a:graphic>
          <a:graphicData uri="http://schemas.openxmlformats.org/drawingml/2006/table">
            <a:tbl>
              <a:tblPr/>
              <a:tblGrid>
                <a:gridCol w="763828"/>
                <a:gridCol w="955792"/>
                <a:gridCol w="1514713"/>
                <a:gridCol w="1742482"/>
                <a:gridCol w="1754417"/>
                <a:gridCol w="763828"/>
                <a:gridCol w="763828"/>
              </a:tblGrid>
              <a:tr h="277726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МАТРИЦА ЭКРАНИРОВАНИЯ (К. Ушаков,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М.Дрямбян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48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Соответствие ресурсам организации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5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привлекательность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6200000" flipV="1">
            <a:off x="1080306" y="2932136"/>
            <a:ext cx="4404390" cy="14076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289110" y="5117911"/>
            <a:ext cx="5254389" cy="13647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58042" y="600502"/>
          <a:ext cx="10537588" cy="2965886"/>
        </p:xfrm>
        <a:graphic>
          <a:graphicData uri="http://schemas.openxmlformats.org/drawingml/2006/table">
            <a:tbl>
              <a:tblPr/>
              <a:tblGrid>
                <a:gridCol w="562164"/>
                <a:gridCol w="4540557"/>
                <a:gridCol w="2582485"/>
                <a:gridCol w="2852382"/>
              </a:tblGrid>
              <a:tr h="5057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проекта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Привлекательность (от 0 до 4)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Соответствие ресурсам (от 0 до 4)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бизнеса "Ландшафтный дизайн"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"Велопарковка в лицее"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"Новый маршрут для авиации по Красноярскому краю"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создания модели по оценке привлекательности ПИФ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создания продуктов питания "Молекулярная кухня"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8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и целесообразность оценки экологического состояния почв рекреационных зон г. Красноярска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59376" y="163774"/>
            <a:ext cx="5650606" cy="35484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Анализ</a:t>
            </a:r>
            <a:r>
              <a:rPr kumimoji="0" lang="ru-RU" sz="4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идей</a:t>
            </a:r>
            <a:endParaRPr kumimoji="0" lang="ru-RU" sz="4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25174" y="3657598"/>
            <a:ext cx="5580092" cy="545912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45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Суммирование полученных результатов (6 анкет)</a:t>
            </a:r>
            <a:endParaRPr lang="ru-RU" sz="45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9374" y="4217159"/>
          <a:ext cx="10535313" cy="2584778"/>
        </p:xfrm>
        <a:graphic>
          <a:graphicData uri="http://schemas.openxmlformats.org/drawingml/2006/table">
            <a:tbl>
              <a:tblPr/>
              <a:tblGrid>
                <a:gridCol w="570240"/>
                <a:gridCol w="4605784"/>
                <a:gridCol w="2544148"/>
                <a:gridCol w="2815141"/>
              </a:tblGrid>
              <a:tr h="307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проекта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бизнеса "Ландшафтный дизайн"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"Велопарковка в лицее"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"Новый маршрут для авиации по Красноярскому краю"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Идея создания модели по оценке привлекательности ПИФ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создания продуктов питания "Молекулярная кухня"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538" marR="8538" marT="8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Идея и целесообразность оценки экологического состояния почв рекреационных зон г. Красноярска</a:t>
                      </a: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38" marR="8538" marT="8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2194" y="305373"/>
          <a:ext cx="8258888" cy="6020364"/>
        </p:xfrm>
        <a:graphic>
          <a:graphicData uri="http://schemas.openxmlformats.org/drawingml/2006/table">
            <a:tbl>
              <a:tblPr/>
              <a:tblGrid>
                <a:gridCol w="763828"/>
                <a:gridCol w="955792"/>
                <a:gridCol w="1514713"/>
                <a:gridCol w="1742482"/>
                <a:gridCol w="1754417"/>
                <a:gridCol w="763828"/>
                <a:gridCol w="763828"/>
              </a:tblGrid>
              <a:tr h="277726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48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Соответствие ресурсам организации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2-я лучшая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неудачная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сомнительная идея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5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слабое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слабая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сильная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привлекательность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1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6200000" flipV="1">
            <a:off x="1080306" y="2932136"/>
            <a:ext cx="4404390" cy="14076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289110" y="5117911"/>
            <a:ext cx="5254389" cy="13647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95187" y="183652"/>
            <a:ext cx="6246555" cy="49873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Построение матрицы указанных проектов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7970294" y="900753"/>
            <a:ext cx="627796" cy="436727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/>
              <a:t>1</a:t>
            </a:r>
          </a:p>
        </p:txBody>
      </p:sp>
      <p:sp>
        <p:nvSpPr>
          <p:cNvPr id="10" name="7-конечная звезда 9"/>
          <p:cNvSpPr/>
          <p:nvPr/>
        </p:nvSpPr>
        <p:spPr>
          <a:xfrm>
            <a:off x="6935123" y="928048"/>
            <a:ext cx="489259" cy="418601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2</a:t>
            </a:r>
          </a:p>
        </p:txBody>
      </p:sp>
      <p:sp>
        <p:nvSpPr>
          <p:cNvPr id="11" name="7-конечная звезда 10"/>
          <p:cNvSpPr/>
          <p:nvPr/>
        </p:nvSpPr>
        <p:spPr>
          <a:xfrm>
            <a:off x="7412796" y="1498908"/>
            <a:ext cx="530201" cy="439074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4</a:t>
            </a:r>
          </a:p>
        </p:txBody>
      </p:sp>
      <p:sp>
        <p:nvSpPr>
          <p:cNvPr id="12" name="7-конечная звезда 11"/>
          <p:cNvSpPr/>
          <p:nvPr/>
        </p:nvSpPr>
        <p:spPr>
          <a:xfrm>
            <a:off x="6593930" y="2729553"/>
            <a:ext cx="448315" cy="459545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5</a:t>
            </a:r>
          </a:p>
        </p:txBody>
      </p:sp>
      <p:sp>
        <p:nvSpPr>
          <p:cNvPr id="13" name="7-конечная звезда 12"/>
          <p:cNvSpPr/>
          <p:nvPr/>
        </p:nvSpPr>
        <p:spPr>
          <a:xfrm>
            <a:off x="7289966" y="4051039"/>
            <a:ext cx="516554" cy="411779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6</a:t>
            </a:r>
          </a:p>
        </p:txBody>
      </p:sp>
      <p:sp>
        <p:nvSpPr>
          <p:cNvPr id="14" name="7-конечная звезда 13"/>
          <p:cNvSpPr/>
          <p:nvPr/>
        </p:nvSpPr>
        <p:spPr>
          <a:xfrm>
            <a:off x="5392926" y="4542359"/>
            <a:ext cx="448315" cy="398131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3ED0F1FC-224D-4A01-B3DD-AC76F0D6DD51}"/>
              </a:ext>
            </a:extLst>
          </p:cNvPr>
          <p:cNvSpPr txBox="1">
            <a:spLocks noChangeArrowheads="1"/>
          </p:cNvSpPr>
          <p:nvPr/>
        </p:nvSpPr>
        <p:spPr>
          <a:xfrm>
            <a:off x="304799" y="274638"/>
            <a:ext cx="11713029" cy="7921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ВАРИАНТЫ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ПРОЕКТНОЙ ДЕЯТЕЛЬНОСТИ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315BD04F-EF97-4291-8F7A-0FDCC7433F50}"/>
              </a:ext>
            </a:extLst>
          </p:cNvPr>
          <p:cNvSpPr/>
          <p:nvPr/>
        </p:nvSpPr>
        <p:spPr>
          <a:xfrm>
            <a:off x="174173" y="1066800"/>
            <a:ext cx="3715656" cy="171880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Очно-заочная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очная,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модульная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E51BB87E-723B-44BD-8E31-9367A0509213}"/>
              </a:ext>
            </a:extLst>
          </p:cNvPr>
          <p:cNvSpPr/>
          <p:nvPr/>
        </p:nvSpPr>
        <p:spPr>
          <a:xfrm>
            <a:off x="1603828" y="2946628"/>
            <a:ext cx="3817257" cy="18963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 и мастер – классы для педагогов школ города и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41E1E31E-2108-4037-B34C-89F866BE420C}"/>
              </a:ext>
            </a:extLst>
          </p:cNvPr>
          <p:cNvSpPr/>
          <p:nvPr/>
        </p:nvSpPr>
        <p:spPr>
          <a:xfrm>
            <a:off x="4187371" y="4961619"/>
            <a:ext cx="3817257" cy="18963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с  преподавателями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AD5E8B9C-1DDB-42D8-93B5-BC26DA7E54E4}"/>
              </a:ext>
            </a:extLst>
          </p:cNvPr>
          <p:cNvSpPr/>
          <p:nvPr/>
        </p:nvSpPr>
        <p:spPr>
          <a:xfrm>
            <a:off x="6865258" y="3005933"/>
            <a:ext cx="3817257" cy="18963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методических материалов в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сборниках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93982EA3-AC16-4243-8B85-616153B39407}"/>
              </a:ext>
            </a:extLst>
          </p:cNvPr>
          <p:cNvSpPr/>
          <p:nvPr/>
        </p:nvSpPr>
        <p:spPr>
          <a:xfrm>
            <a:off x="8069944" y="1031537"/>
            <a:ext cx="3817257" cy="18963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 практические конференции для учащихся и семинары для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95207377-4A65-4053-B7A2-2A6D98DA9013}"/>
              </a:ext>
            </a:extLst>
          </p:cNvPr>
          <p:cNvCxnSpPr>
            <a:cxnSpLocks/>
          </p:cNvCxnSpPr>
          <p:nvPr/>
        </p:nvCxnSpPr>
        <p:spPr>
          <a:xfrm flipV="1">
            <a:off x="4085771" y="1227819"/>
            <a:ext cx="504427" cy="5737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940EF9B9-4703-457D-80B3-6FA50B0525FF}"/>
              </a:ext>
            </a:extLst>
          </p:cNvPr>
          <p:cNvCxnSpPr>
            <a:cxnSpLocks/>
          </p:cNvCxnSpPr>
          <p:nvPr/>
        </p:nvCxnSpPr>
        <p:spPr>
          <a:xfrm flipV="1">
            <a:off x="4285396" y="2153598"/>
            <a:ext cx="504427" cy="5737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D3BC717C-EC14-4739-819F-1EA5825F2231}"/>
              </a:ext>
            </a:extLst>
          </p:cNvPr>
          <p:cNvCxnSpPr>
            <a:cxnSpLocks/>
          </p:cNvCxnSpPr>
          <p:nvPr/>
        </p:nvCxnSpPr>
        <p:spPr>
          <a:xfrm flipH="1" flipV="1">
            <a:off x="7369575" y="1241266"/>
            <a:ext cx="273875" cy="6833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160837A0-11DB-4C5F-864C-D42453D783C1}"/>
              </a:ext>
            </a:extLst>
          </p:cNvPr>
          <p:cNvCxnSpPr>
            <a:cxnSpLocks/>
          </p:cNvCxnSpPr>
          <p:nvPr/>
        </p:nvCxnSpPr>
        <p:spPr>
          <a:xfrm flipH="1" flipV="1">
            <a:off x="6865258" y="2206973"/>
            <a:ext cx="273875" cy="6833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581DDC3B-F5CE-4B50-9F02-1E143F6A7E93}"/>
              </a:ext>
            </a:extLst>
          </p:cNvPr>
          <p:cNvCxnSpPr>
            <a:cxnSpLocks/>
          </p:cNvCxnSpPr>
          <p:nvPr/>
        </p:nvCxnSpPr>
        <p:spPr>
          <a:xfrm flipV="1">
            <a:off x="6095999" y="3701143"/>
            <a:ext cx="0" cy="9579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0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542</TotalTime>
  <Words>816</Words>
  <Application>Microsoft Office PowerPoint</Application>
  <PresentationFormat>Произвольный</PresentationFormat>
  <Paragraphs>211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La mente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дидактически развиваем способности к проектной деятельности? </vt:lpstr>
      <vt:lpstr>Презентация PowerPoint</vt:lpstr>
      <vt:lpstr>Презентация PowerPoint</vt:lpstr>
      <vt:lpstr>Презентация PowerPoint</vt:lpstr>
      <vt:lpstr>Презентация PowerPoint</vt:lpstr>
      <vt:lpstr>«Проект считается завершённым, когда он начинает работать на Вас, а не Вы на него»  Scott Allen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 Mailova</dc:creator>
  <cp:lastModifiedBy>Татьяна Копылова</cp:lastModifiedBy>
  <cp:revision>55</cp:revision>
  <dcterms:created xsi:type="dcterms:W3CDTF">2018-05-13T00:36:25Z</dcterms:created>
  <dcterms:modified xsi:type="dcterms:W3CDTF">2018-05-19T04:16:50Z</dcterms:modified>
</cp:coreProperties>
</file>