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8" r:id="rId2"/>
    <p:sldId id="257" r:id="rId3"/>
    <p:sldId id="258" r:id="rId4"/>
    <p:sldId id="259" r:id="rId5"/>
    <p:sldId id="282" r:id="rId6"/>
    <p:sldId id="279" r:id="rId7"/>
    <p:sldId id="280" r:id="rId8"/>
    <p:sldId id="275" r:id="rId9"/>
    <p:sldId id="277" r:id="rId10"/>
    <p:sldId id="281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552FCF1-A00E-41F6-AB90-BCB353E2A01C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49C539-DBC4-4610-A118-B876276ABD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9803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F4FACA0-0124-4433-971B-93A2ACC8DEBF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A7169608-66AB-4268-B184-043194A1BD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58915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3AC4FC4D-2AAA-4785-AB6F-8DD05EC29CF0}" type="slidenum">
              <a:rPr lang="ru-RU" altLang="ru-RU"/>
              <a:pPr>
                <a:spcBef>
                  <a:spcPct val="0"/>
                </a:spcBef>
              </a:pPr>
              <a:t>2</a:t>
            </a:fld>
            <a:endParaRPr lang="ru-RU" altLang="ru-RU"/>
          </a:p>
        </p:txBody>
      </p:sp>
      <p:sp>
        <p:nvSpPr>
          <p:cNvPr id="7171" name="Rectangle 1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2" name="Rectangle 2"/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D6E9FAC4-1582-411A-8722-394D7ABC91BC}" type="slidenum">
              <a:rPr lang="ru-RU" altLang="ru-RU"/>
              <a:pPr>
                <a:spcBef>
                  <a:spcPct val="0"/>
                </a:spcBef>
              </a:pPr>
              <a:t>3</a:t>
            </a:fld>
            <a:endParaRPr lang="ru-RU" altLang="ru-RU"/>
          </a:p>
        </p:txBody>
      </p:sp>
      <p:sp>
        <p:nvSpPr>
          <p:cNvPr id="9219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defTabSz="449263" eaLnBrk="1" hangingPunct="1">
              <a:spcBef>
                <a:spcPct val="0"/>
              </a:spcBef>
            </a:pPr>
            <a:endParaRPr lang="ru-RU" alt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5A84A-7A88-468C-8DBF-1A2108643311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4A82C-A2CE-4F0F-8856-DABA4A88BF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7525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6A3D-9932-494A-A5B5-012E28753FB0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D9357-4827-46DE-9B9E-70C02FC6F3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480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3D012-3552-429F-8F36-EF437670B5A7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EA9662-98ED-4E7F-A51E-88D99344E9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4029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D578C-0CBD-426D-AC56-C430754E4C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798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BB0F3-F18A-4856-A3D4-4D269F5B519D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F1580-2A65-4B94-A413-EBE57994A1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4927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FF2BA-1A0F-438D-9894-FA4BE4C8B73A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9EBE71-D8BD-47DD-9839-EEBBEFBF78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150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6D8DE-2FEF-411C-AE9E-3953BFF9BAAD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94C3F-749E-4AE3-BE1C-2AD99DA5A6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536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EC57C-7E66-4F0C-808B-59EB6A3215DA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05C2C-6A03-4FC4-8B5B-693BBE9246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6108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7C147-7ED3-4AD1-B329-0C981384A918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75687-3625-4734-82E2-E8ACF28E20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6208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31A53-ECD8-4CEB-84CA-8A8EE7A9593E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DC625C-6151-4737-B7D8-21906295BB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3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A2FCB-B752-4379-920E-E53191525CF7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B2BF0-1E1D-43C6-834C-6F5664FB6A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383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39304-000F-49B1-BC0F-8F65E9F9DB09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9E30F-C186-4CD7-A2B3-F704FAEB73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721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599250-1C99-49FB-8C0E-80812A01FE8E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E6D346E-6A36-4204-8511-107E6AC0F20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altLang="ru-RU" sz="4800" b="1" dirty="0" smtClean="0">
                <a:latin typeface="Times New Roman" pitchFamily="18" charset="0"/>
                <a:cs typeface="Times New Roman" pitchFamily="18" charset="0"/>
              </a:rPr>
              <a:t>Контексты изменений в старшей школе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07504" y="156308"/>
            <a:ext cx="8928992" cy="6585060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Autofit/>
          </a:bodyPr>
          <a:lstStyle/>
          <a:p>
            <a:pPr indent="-341313" defTabSz="449263" eaLnBrk="1" fontAlgn="auto" hangingPunct="1">
              <a:spcBef>
                <a:spcPts val="725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Новые цели (результат) образования:</a:t>
            </a:r>
            <a:b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Хорошо ли ученики подготовлены к решению проблем в будущем?</a:t>
            </a:r>
            <a:b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Способны ли они анализировать, аргументировать, обсуждать свои идеи эффективно?</a:t>
            </a:r>
            <a:b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Сформированы ли у них интересы, которые будут руководить ими в жизни, когда они станут полноправными участниками экономических отношений и общества?</a:t>
            </a:r>
            <a:b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Новые тренды в PISA-2018: «глобальная компетентность» -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способность человека быть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мобильным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свободно участвовать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в открытом и эффективном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взаимодействии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с другими людьми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на основе уважения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их человеческого достоинства. Ученики, окончив школу, должны иметь необходимые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знания, навыки и взгляды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которые позволят развиваться и дальше по мере их продвижения по жизни, давая им возможность учиться, работать и жить в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глобализованном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мире.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966788"/>
          </a:xfrm>
        </p:spPr>
        <p:txBody>
          <a:bodyPr/>
          <a:lstStyle/>
          <a:p>
            <a:pPr algn="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b="1" i="1" smtClean="0">
                <a:latin typeface="Times New Roman" pitchFamily="18" charset="0"/>
                <a:cs typeface="Times New Roman" pitchFamily="18" charset="0"/>
              </a:rPr>
              <a:t>Эпиграф: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133600"/>
            <a:ext cx="7783513" cy="2825750"/>
          </a:xfrm>
        </p:spPr>
        <p:txBody>
          <a:bodyPr/>
          <a:lstStyle/>
          <a:p>
            <a:pPr indent="-341313" algn="ctr" eaLnBrk="1" hangingPunct="1">
              <a:spcBef>
                <a:spcPts val="1100"/>
              </a:spcBef>
              <a:buSzPct val="7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4400" b="1" i="1" smtClean="0">
                <a:latin typeface="Times New Roman" pitchFamily="18" charset="0"/>
                <a:cs typeface="Times New Roman" pitchFamily="18" charset="0"/>
              </a:rPr>
              <a:t>«Мы учимся, увы, не для жизни – для школы…»</a:t>
            </a:r>
          </a:p>
          <a:p>
            <a:pPr indent="-341313" algn="r" eaLnBrk="1" hangingPunct="1">
              <a:spcBef>
                <a:spcPts val="1100"/>
              </a:spcBef>
              <a:buSzPct val="7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4400" b="1" i="1" smtClean="0">
                <a:latin typeface="Times New Roman" pitchFamily="18" charset="0"/>
                <a:cs typeface="Times New Roman" pitchFamily="18" charset="0"/>
              </a:rPr>
              <a:t>Сенека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285750"/>
            <a:ext cx="7812087" cy="1050925"/>
          </a:xfrm>
        </p:spPr>
        <p:txBody>
          <a:bodyPr lIns="90000" tIns="46800" rIns="90000" bIns="46800" rtlCol="0" anchorCtr="1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Контексты изменений в старшей школе - новый ФГОС: откуда ноги растут?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916832"/>
            <a:ext cx="8280400" cy="2879725"/>
          </a:xfrm>
          <a:solidFill>
            <a:schemeClr val="accent1">
              <a:lumMod val="20000"/>
              <a:lumOff val="80000"/>
            </a:schemeClr>
          </a:solidFill>
        </p:spPr>
        <p:txBody>
          <a:bodyPr lIns="90000" tIns="46800" rIns="90000" bIns="46800" rtlCol="0">
            <a:normAutofit fontScale="92500" lnSpcReduction="10000"/>
          </a:bodyPr>
          <a:lstStyle/>
          <a:p>
            <a:pPr marL="338138" indent="-338138" eaLnBrk="1" fontAlgn="auto" hangingPunct="1">
              <a:spcAft>
                <a:spcPts val="0"/>
              </a:spcAft>
              <a:buClr>
                <a:srgbClr val="666633"/>
              </a:buClr>
              <a:buSzPct val="80000"/>
              <a:buFont typeface="Wingdings" pitchFamily="2" charset="2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ТРИ РАМКИ:</a:t>
            </a:r>
          </a:p>
          <a:p>
            <a:pPr marL="338138" indent="-338138" eaLnBrk="1" fontAlgn="auto" hangingPunct="1">
              <a:spcAft>
                <a:spcPts val="0"/>
              </a:spcAft>
              <a:buClr>
                <a:srgbClr val="666633"/>
              </a:buClr>
              <a:buSzPct val="80000"/>
              <a:buFont typeface="Wingdings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вызовы времени (1)</a:t>
            </a:r>
          </a:p>
          <a:p>
            <a:pPr marL="338138" indent="-338138" eaLnBrk="1" fontAlgn="auto" hangingPunct="1">
              <a:spcAft>
                <a:spcPts val="0"/>
              </a:spcAft>
              <a:buClr>
                <a:srgbClr val="666633"/>
              </a:buClr>
              <a:buSzPct val="80000"/>
              <a:buFont typeface="Wingdings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тенденции и результаты национальных систем образования (2)</a:t>
            </a:r>
          </a:p>
          <a:p>
            <a:pPr marL="338138" indent="-338138" eaLnBrk="1" fontAlgn="auto" hangingPunct="1">
              <a:spcAft>
                <a:spcPts val="0"/>
              </a:spcAft>
              <a:buClr>
                <a:srgbClr val="666633"/>
              </a:buClr>
              <a:buSzPct val="80000"/>
              <a:buFont typeface="Wingdings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психолого-педагогическая концепция «Школа возраста» (3)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4499992" cy="68580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Вызовы времени (1)</a:t>
            </a:r>
          </a:p>
          <a:p>
            <a:pPr eaLnBrk="1" hangingPunct="1"/>
            <a:r>
              <a:rPr lang="ru-RU" altLang="ru-RU" sz="16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1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Миром правят знания, а не информация»,</a:t>
            </a:r>
            <a:r>
              <a:rPr lang="ru-RU" altLang="ru-RU" sz="1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Э. </a:t>
            </a:r>
            <a:r>
              <a:rPr lang="ru-RU" altLang="ru-RU" sz="18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Тоффлер</a:t>
            </a:r>
            <a:r>
              <a:rPr lang="ru-RU" altLang="ru-RU" sz="1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П. </a:t>
            </a:r>
            <a:r>
              <a:rPr lang="ru-RU" altLang="ru-RU" sz="18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Друкер</a:t>
            </a:r>
            <a:endParaRPr lang="ru-RU" altLang="ru-RU" sz="1800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Черты современного общества:</a:t>
            </a:r>
          </a:p>
          <a:p>
            <a:pPr lvl="1" eaLnBrk="1" hangingPunct="1"/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новизна, ускорение жизни,</a:t>
            </a:r>
          </a:p>
          <a:p>
            <a:pPr lvl="1" eaLnBrk="1" hangingPunct="1"/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непрерывное образование и способность к переквалификации,</a:t>
            </a:r>
          </a:p>
          <a:p>
            <a:pPr lvl="1" eaLnBrk="1" hangingPunct="1"/>
            <a:r>
              <a:rPr lang="ru-RU" alt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судьба каждого человека зависит от способности </a:t>
            </a:r>
            <a:r>
              <a:rPr lang="ru-RU" alt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своевременно находить, получать,</a:t>
            </a:r>
            <a:r>
              <a:rPr lang="ru-RU" alt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адекватно воспринимать и </a:t>
            </a:r>
            <a:r>
              <a:rPr lang="ru-RU" alt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продуктивно использовать </a:t>
            </a:r>
            <a:r>
              <a:rPr lang="ru-RU" alt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новые знания.</a:t>
            </a: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Новые требования, новые цели образования. Смена парадигмы образования:</a:t>
            </a:r>
          </a:p>
          <a:p>
            <a:pPr lvl="1" eaLnBrk="1" hangingPunct="1"/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овладение способами приобретения знания,</a:t>
            </a:r>
          </a:p>
          <a:p>
            <a:pPr lvl="1" eaLnBrk="1" hangingPunct="1"/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самостоятельное продуктивное мышление,</a:t>
            </a:r>
          </a:p>
          <a:p>
            <a:pPr lvl="1" eaLnBrk="1" hangingPunct="1"/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не только </a:t>
            </a:r>
            <a:r>
              <a:rPr lang="ru-RU" altLang="ru-RU" sz="1800" dirty="0" err="1" smtClean="0">
                <a:latin typeface="Times New Roman" pitchFamily="18" charset="0"/>
                <a:cs typeface="Times New Roman" pitchFamily="18" charset="0"/>
              </a:rPr>
              <a:t>ЗУНы</a:t>
            </a: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, но компетентность.</a:t>
            </a:r>
          </a:p>
          <a:p>
            <a:pPr eaLnBrk="1" hangingPunct="1"/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4008" y="0"/>
            <a:ext cx="4499992" cy="6858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Тенденции и результаты национальных систем образования (2)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PIRLS, PISA, TIMSS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знать или уметь?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alt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Предлагают измерять «чрезвычайно желательный, но труднодостижимый результат современного образования - </a:t>
            </a:r>
            <a:r>
              <a:rPr lang="ru-RU" alt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инструментальный, действенный характер знаний и умений школьников.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ru-RU" alt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PISA</a:t>
            </a:r>
            <a:r>
              <a:rPr lang="ru-RU" alt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 вызов времени, «шок для России»</a:t>
            </a:r>
            <a:r>
              <a:rPr lang="ru-RU" alt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alt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Вывод: качество российского образования существенно отличается </a:t>
            </a: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от качества образования за рубежом. В 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России иные приоритеты в образовании</a:t>
            </a: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, чем в странах, занимающих лидирующие позиции в исследованиях.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6597923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defTabSz="449263" eaLnBrk="1" fontAlgn="auto" hangingPunct="1">
              <a:spcBef>
                <a:spcPts val="725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Новые цели (результат) образования:</a:t>
            </a:r>
            <a:b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Хорошо ли ученики подготовлены к решению проблем в будущем?</a:t>
            </a:r>
            <a:b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Способны ли они анализировать, аргументировать, обсуждать свои идеи эффективно?</a:t>
            </a:r>
            <a:b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Сформированы ли у них интересы, которые будут руководить ими в жизни, когда они станут полноправными участниками экономических отношений и общества?</a:t>
            </a:r>
            <a:b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Новые тренды в PISA-2018: «глобальная компетентность» -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способность человека быть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мобильным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свободно участвовать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в открытом и эффективном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взаимодействии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с другими людьми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на основе уважения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их человеческого достоинства. Ученики, окончив школу, должны иметь необходимые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знания, навыки и взгляды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которые позволят развиваться и дальше по мере их продвижения по жизни, давая им возможность учиться, работать и жить в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глобализованном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мире.</a:t>
            </a:r>
            <a:endParaRPr lang="ru-RU" sz="2400" dirty="0" smtClean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0"/>
            <a:ext cx="36433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37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00"/>
          </a:xfrm>
        </p:spPr>
        <p:txBody>
          <a:bodyPr/>
          <a:lstStyle/>
          <a:p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>Психолого-педагогическая концепция «Школа возраста» </a:t>
            </a:r>
            <a:b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>(«Школа взросления») (3)</a:t>
            </a:r>
            <a:b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Юношеский возраст</a:t>
            </a:r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>
          <a:xfrm>
            <a:off x="539750" y="2997200"/>
            <a:ext cx="8229600" cy="31972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– период индивидуальной жизни, в котором становится (развивается) способность деятельно, практически соотносить цели и ресурсы для решения задач складывания поля временной перспективы, характерной для взрослого человека (решение профессиональной, производственной задачи; проявление общественной позиции; осуществление общественно значимого поступка или действия; построение собственной семьи и т.п.)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 предполагаем, что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внутренняя связность юношеского возраста строится на преодолении рассогласования между жизненными целями (ориентирами развития) и ресурсами развития в конкретной жизненной ситуации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179512" y="115888"/>
            <a:ext cx="8784976" cy="1800944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Личностный </a:t>
            </a:r>
            <a:r>
              <a:rPr lang="ru-RU" altLang="ru-RU" sz="28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результат </a:t>
            </a:r>
            <a:r>
              <a:rPr lang="ru-RU" altLang="ru-RU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жизненное планирование </a:t>
            </a:r>
            <a:r>
              <a:rPr lang="en-US" altLang="ru-RU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altLang="ru-RU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altLang="ru-RU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ru-RU" altLang="ru-RU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длительный срок; планирование стратегическое, а не тактическое)</a:t>
            </a:r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75252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Планирование как автономная деятельность, как новообразование юношеского возраста, складывается в логике «от цели к ресурсам».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Под «планированием» мы понимаем способ связи между целью и ресурсом в решении конкретной взрослой задачи.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Иными словами, в старшей школе старшеклассник должен научиться ответственно планировать свое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будущее</a:t>
            </a:r>
            <a:endParaRPr lang="ru-RU" altLang="ru-RU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496855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Старшая школа задается деятельностью, в которой учащийся имеет возможность самоопределиться относительно своего будущего и построить индивидуальную образовательную траекторию</a:t>
            </a:r>
          </a:p>
          <a:p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«Ядром» обучения в старшей школы для школьника является Индивидуальная образовательная программа (ИОП)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417</Words>
  <Application>Microsoft Office PowerPoint</Application>
  <PresentationFormat>Экран (4:3)</PresentationFormat>
  <Paragraphs>41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Тема Office</vt:lpstr>
      <vt:lpstr>Контексты изменений в старшей школе</vt:lpstr>
      <vt:lpstr>Эпиграф:</vt:lpstr>
      <vt:lpstr>Контексты изменений в старшей школе - новый ФГОС: откуда ноги растут?</vt:lpstr>
      <vt:lpstr>Презентация PowerPoint</vt:lpstr>
      <vt:lpstr>Новые цели (результат) образования: Хорошо ли ученики подготовлены к решению проблем в будущем? Способны ли они анализировать, аргументировать, обсуждать свои идеи эффективно? Сформированы ли у них интересы, которые будут руководить ими в жизни, когда они станут полноправными участниками экономических отношений и общества?  Новые тренды в PISA-2018: «глобальная компетентность» - способность человека быть мобильным, свободно участвовать в открытом и эффективном взаимодействии с другими людьми на основе уважения их человеческого достоинства. Ученики, окончив школу, должны иметь необходимые знания, навыки и взгляды, которые позволят развиваться и дальше по мере их продвижения по жизни, давая им возможность учиться, работать и жить в глобализованном мире.</vt:lpstr>
      <vt:lpstr>Психолого-педагогическая концепция «Школа возраста»  («Школа взросления») (3)  Юношеский возраст</vt:lpstr>
      <vt:lpstr>Мы предполагаем, что </vt:lpstr>
      <vt:lpstr>Личностный результат – жизненное планирование  (на длительный срок; планирование стратегическое, а не тактическое)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Дебаты как образовательная технология</dc:title>
  <dc:creator>1</dc:creator>
  <cp:lastModifiedBy>Татьяна Копылова</cp:lastModifiedBy>
  <cp:revision>64</cp:revision>
  <cp:lastPrinted>2019-02-11T04:08:23Z</cp:lastPrinted>
  <dcterms:created xsi:type="dcterms:W3CDTF">2018-11-25T11:42:06Z</dcterms:created>
  <dcterms:modified xsi:type="dcterms:W3CDTF">2019-02-12T04:46:35Z</dcterms:modified>
</cp:coreProperties>
</file>