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23" r:id="rId2"/>
    <p:sldId id="309" r:id="rId3"/>
    <p:sldId id="306" r:id="rId4"/>
    <p:sldId id="289" r:id="rId5"/>
    <p:sldId id="285" r:id="rId6"/>
    <p:sldId id="286" r:id="rId7"/>
    <p:sldId id="287" r:id="rId8"/>
    <p:sldId id="288" r:id="rId9"/>
    <p:sldId id="283" r:id="rId10"/>
    <p:sldId id="284" r:id="rId11"/>
    <p:sldId id="293" r:id="rId12"/>
    <p:sldId id="292" r:id="rId13"/>
    <p:sldId id="294" r:id="rId14"/>
    <p:sldId id="298" r:id="rId15"/>
    <p:sldId id="299" r:id="rId16"/>
    <p:sldId id="295" r:id="rId17"/>
    <p:sldId id="296" r:id="rId18"/>
    <p:sldId id="297" r:id="rId19"/>
    <p:sldId id="302" r:id="rId20"/>
    <p:sldId id="290" r:id="rId21"/>
    <p:sldId id="273" r:id="rId22"/>
    <p:sldId id="269" r:id="rId2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06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4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dirty="0" smtClean="0"/>
              <a:t>Компетенции для Европы</a:t>
            </a:r>
            <a:endParaRPr lang="ru-RU" dirty="0"/>
          </a:p>
        </c:rich>
      </c:tx>
      <c:layout>
        <c:manualLayout>
          <c:xMode val="edge"/>
          <c:yMode val="edge"/>
          <c:x val="4.7650432584815813E-2"/>
          <c:y val="3.6478432651445201E-2"/>
        </c:manualLayout>
      </c:layout>
      <c:overlay val="1"/>
    </c:title>
    <c:autoTitleDeleted val="0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Компетенции для Европы</c:v>
                </c:pt>
              </c:strCache>
            </c:strRef>
          </c:tx>
          <c:cat>
            <c:strRef>
              <c:f>Лист1!$A$2:$A$7</c:f>
              <c:strCache>
                <c:ptCount val="6"/>
                <c:pt idx="0">
                  <c:v>Думать</c:v>
                </c:pt>
                <c:pt idx="1">
                  <c:v>Сотрудничать</c:v>
                </c:pt>
                <c:pt idx="2">
                  <c:v>Приниматься за дело</c:v>
                </c:pt>
                <c:pt idx="3">
                  <c:v>Адаптироваться</c:v>
                </c:pt>
                <c:pt idx="4">
                  <c:v>Изучать</c:v>
                </c:pt>
                <c:pt idx="5">
                  <c:v>Искать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60</c:v>
                </c:pt>
                <c:pt idx="1">
                  <c:v>60</c:v>
                </c:pt>
                <c:pt idx="2">
                  <c:v>60</c:v>
                </c:pt>
                <c:pt idx="3">
                  <c:v>60</c:v>
                </c:pt>
                <c:pt idx="4">
                  <c:v>60</c:v>
                </c:pt>
                <c:pt idx="5">
                  <c:v>60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60341985029649114"/>
          <c:y val="1.787001304915951E-2"/>
          <c:w val="0.39658014970350952"/>
          <c:h val="0.93394067382801782"/>
        </c:manualLayout>
      </c:layout>
      <c:overlay val="1"/>
    </c:legend>
    <c:plotVisOnly val="1"/>
    <c:dispBlanksAs val="zero"/>
    <c:showDLblsOverMax val="1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dirty="0" smtClean="0"/>
              <a:t>Компетенции</a:t>
            </a:r>
          </a:p>
          <a:p>
            <a:pPr>
              <a:defRPr/>
            </a:pPr>
            <a:r>
              <a:rPr lang="ru-RU" baseline="0" dirty="0" smtClean="0"/>
              <a:t> отечественного образования</a:t>
            </a:r>
            <a:endParaRPr lang="ru-RU" dirty="0"/>
          </a:p>
        </c:rich>
      </c:tx>
      <c:layout>
        <c:manualLayout>
          <c:xMode val="edge"/>
          <c:yMode val="edge"/>
          <c:x val="2.2959769310451038E-2"/>
          <c:y val="1.2011927939025559E-2"/>
        </c:manualLayout>
      </c:layout>
      <c:overlay val="1"/>
    </c:title>
    <c:autoTitleDeleted val="0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Компетенции</c:v>
                </c:pt>
              </c:strCache>
            </c:strRef>
          </c:tx>
          <c:cat>
            <c:strRef>
              <c:f>Лист1!$A$2:$A$8</c:f>
              <c:strCache>
                <c:ptCount val="7"/>
                <c:pt idx="0">
                  <c:v>Ценностно - смысловые</c:v>
                </c:pt>
                <c:pt idx="1">
                  <c:v>Общекультурные</c:v>
                </c:pt>
                <c:pt idx="2">
                  <c:v>Учебно - познавательные</c:v>
                </c:pt>
                <c:pt idx="3">
                  <c:v>Информационные</c:v>
                </c:pt>
                <c:pt idx="4">
                  <c:v>Коммуникативные</c:v>
                </c:pt>
                <c:pt idx="5">
                  <c:v>Социально - трудовые</c:v>
                </c:pt>
                <c:pt idx="6">
                  <c:v>Личностного самосовершенствования</c:v>
                </c:pt>
              </c:strCache>
            </c:strRef>
          </c:cat>
          <c:val>
            <c:numRef>
              <c:f>Лист1!$B$2:$B$8</c:f>
              <c:numCache>
                <c:formatCode>General</c:formatCode>
                <c:ptCount val="7"/>
                <c:pt idx="0">
                  <c:v>51</c:v>
                </c:pt>
                <c:pt idx="1">
                  <c:v>51</c:v>
                </c:pt>
                <c:pt idx="2">
                  <c:v>51</c:v>
                </c:pt>
                <c:pt idx="3">
                  <c:v>51</c:v>
                </c:pt>
                <c:pt idx="4">
                  <c:v>51</c:v>
                </c:pt>
                <c:pt idx="5">
                  <c:v>51</c:v>
                </c:pt>
                <c:pt idx="6">
                  <c:v>51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58737046758044131"/>
          <c:y val="0"/>
          <c:w val="0.41112378383444775"/>
          <c:h val="1"/>
        </c:manualLayout>
      </c:layout>
      <c:overlay val="1"/>
    </c:legend>
    <c:plotVisOnly val="1"/>
    <c:dispBlanksAs val="zero"/>
    <c:showDLblsOverMax val="1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>
        <c:manualLayout>
          <c:xMode val="edge"/>
          <c:yMode val="edge"/>
          <c:x val="0.11640432098765444"/>
          <c:y val="3.0866366089684395E-2"/>
        </c:manualLayout>
      </c:layout>
      <c:overlay val="0"/>
    </c:title>
    <c:autoTitleDeleted val="0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Способности</c:v>
                </c:pt>
              </c:strCache>
            </c:strRef>
          </c:tx>
          <c:cat>
            <c:strRef>
              <c:f>Лист1!$A$2:$A$6</c:f>
              <c:strCache>
                <c:ptCount val="5"/>
                <c:pt idx="0">
                  <c:v>Быстрая ориентация в ситуации</c:v>
                </c:pt>
                <c:pt idx="1">
                  <c:v>Гуманистическая аправленность</c:v>
                </c:pt>
                <c:pt idx="2">
                  <c:v>Эмпатия</c:v>
                </c:pt>
                <c:pt idx="3">
                  <c:v>Анализ своего поведения, рефлексия</c:v>
                </c:pt>
                <c:pt idx="4">
                  <c:v>Управление своим поведеним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72</c:v>
                </c:pt>
                <c:pt idx="1">
                  <c:v>72</c:v>
                </c:pt>
                <c:pt idx="2">
                  <c:v>72</c:v>
                </c:pt>
                <c:pt idx="3">
                  <c:v>72</c:v>
                </c:pt>
                <c:pt idx="4">
                  <c:v>72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58652170214834254"/>
          <c:y val="0"/>
          <c:w val="0.40421903859239794"/>
          <c:h val="1"/>
        </c:manualLayout>
      </c:layout>
      <c:overlay val="0"/>
    </c:legend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dirty="0" smtClean="0"/>
              <a:t>Структура</a:t>
            </a:r>
            <a:r>
              <a:rPr lang="ru-RU" baseline="0" dirty="0" smtClean="0"/>
              <a:t> компетентности</a:t>
            </a:r>
            <a:endParaRPr lang="ru-RU" dirty="0"/>
          </a:p>
        </c:rich>
      </c:tx>
      <c:layout>
        <c:manualLayout>
          <c:xMode val="edge"/>
          <c:yMode val="edge"/>
          <c:x val="8.1226791095557513E-2"/>
          <c:y val="6.1732732179368734E-2"/>
        </c:manualLayout>
      </c:layout>
      <c:overlay val="1"/>
    </c:title>
    <c:autoTitleDeleted val="0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Компоненты компетенции</c:v>
                </c:pt>
              </c:strCache>
            </c:strRef>
          </c:tx>
          <c:cat>
            <c:strRef>
              <c:f>Лист1!$A$2:$A$5</c:f>
              <c:strCache>
                <c:ptCount val="3"/>
                <c:pt idx="0">
                  <c:v>Когнитивный</c:v>
                </c:pt>
                <c:pt idx="1">
                  <c:v>Операциональный</c:v>
                </c:pt>
                <c:pt idx="2">
                  <c:v>Аксиологический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120</c:v>
                </c:pt>
                <c:pt idx="1">
                  <c:v>120</c:v>
                </c:pt>
                <c:pt idx="2">
                  <c:v>120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egendEntry>
        <c:idx val="3"/>
        <c:delete val="1"/>
      </c:legendEntry>
      <c:layout>
        <c:manualLayout>
          <c:xMode val="edge"/>
          <c:yMode val="edge"/>
          <c:x val="0.70017910955575002"/>
          <c:y val="0"/>
          <c:w val="0.29982089044425059"/>
          <c:h val="0.78437954185209657"/>
        </c:manualLayout>
      </c:layout>
      <c:overlay val="1"/>
    </c:legend>
    <c:plotVisOnly val="1"/>
    <c:dispBlanksAs val="zero"/>
    <c:showDLblsOverMax val="1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0.53459</cdr:x>
      <cdr:y>0.30229</cdr:y>
    </cdr:from>
    <cdr:to>
      <cdr:x>0.6457</cdr:x>
      <cdr:y>0.50432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4399480" y="1368152"/>
          <a:ext cx="914391" cy="91438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r>
            <a:rPr lang="ru-RU" sz="2400" b="1" dirty="0" smtClean="0">
              <a:solidFill>
                <a:schemeClr val="bg1">
                  <a:lumMod val="95000"/>
                </a:schemeClr>
              </a:solidFill>
              <a:latin typeface="Times New Roman" pitchFamily="18" charset="0"/>
              <a:cs typeface="Times New Roman" pitchFamily="18" charset="0"/>
            </a:rPr>
            <a:t>Знание </a:t>
          </a:r>
        </a:p>
        <a:p xmlns:a="http://schemas.openxmlformats.org/drawingml/2006/main">
          <a:r>
            <a:rPr lang="ru-RU" sz="2400" b="1" dirty="0" smtClean="0">
              <a:solidFill>
                <a:schemeClr val="bg1">
                  <a:lumMod val="95000"/>
                </a:schemeClr>
              </a:solidFill>
              <a:latin typeface="Times New Roman" pitchFamily="18" charset="0"/>
              <a:cs typeface="Times New Roman" pitchFamily="18" charset="0"/>
            </a:rPr>
            <a:t>и</a:t>
          </a:r>
        </a:p>
        <a:p xmlns:a="http://schemas.openxmlformats.org/drawingml/2006/main">
          <a:r>
            <a:rPr lang="ru-RU" sz="2400" b="1" dirty="0" smtClean="0">
              <a:solidFill>
                <a:schemeClr val="bg1">
                  <a:lumMod val="95000"/>
                </a:schemeClr>
              </a:solidFill>
              <a:latin typeface="Times New Roman" pitchFamily="18" charset="0"/>
              <a:cs typeface="Times New Roman" pitchFamily="18" charset="0"/>
            </a:rPr>
            <a:t> понимание</a:t>
          </a:r>
          <a:endParaRPr lang="ru-RU" sz="2400" b="1" dirty="0">
            <a:solidFill>
              <a:schemeClr val="bg1">
                <a:lumMod val="95000"/>
              </a:schemeClr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0.34375</cdr:x>
      <cdr:y>0.68292</cdr:y>
    </cdr:from>
    <cdr:to>
      <cdr:x>0.45486</cdr:x>
      <cdr:y>0.88495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2828916" y="3090870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0.33945</cdr:x>
      <cdr:y>0.27128</cdr:y>
    </cdr:from>
    <cdr:to>
      <cdr:x>0.45056</cdr:x>
      <cdr:y>0.47332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2793508" y="1227782"/>
          <a:ext cx="914391" cy="91442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r>
            <a:rPr lang="ru-RU" sz="2800" b="1" dirty="0" smtClean="0">
              <a:solidFill>
                <a:schemeClr val="bg1">
                  <a:lumMod val="95000"/>
                </a:schemeClr>
              </a:solidFill>
              <a:latin typeface="Times New Roman" pitchFamily="18" charset="0"/>
              <a:cs typeface="Times New Roman" pitchFamily="18" charset="0"/>
            </a:rPr>
            <a:t>Знание</a:t>
          </a:r>
        </a:p>
        <a:p xmlns:a="http://schemas.openxmlformats.org/drawingml/2006/main">
          <a:r>
            <a:rPr lang="ru-RU" sz="2800" b="1" dirty="0" smtClean="0">
              <a:solidFill>
                <a:schemeClr val="bg1">
                  <a:lumMod val="95000"/>
                </a:schemeClr>
              </a:solidFill>
              <a:latin typeface="Times New Roman" pitchFamily="18" charset="0"/>
              <a:cs typeface="Times New Roman" pitchFamily="18" charset="0"/>
            </a:rPr>
            <a:t> как</a:t>
          </a:r>
        </a:p>
        <a:p xmlns:a="http://schemas.openxmlformats.org/drawingml/2006/main">
          <a:r>
            <a:rPr lang="ru-RU" sz="2800" b="1" dirty="0" smtClean="0">
              <a:solidFill>
                <a:schemeClr val="bg1">
                  <a:lumMod val="95000"/>
                </a:schemeClr>
              </a:solidFill>
              <a:latin typeface="Times New Roman" pitchFamily="18" charset="0"/>
              <a:cs typeface="Times New Roman" pitchFamily="18" charset="0"/>
            </a:rPr>
            <a:t> быть</a:t>
          </a:r>
          <a:endParaRPr lang="ru-RU" sz="2800" b="1" dirty="0">
            <a:solidFill>
              <a:schemeClr val="bg1">
                <a:lumMod val="95000"/>
              </a:schemeClr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email">
                <a:alphaModFix amt="50000"/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12.02.2019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12.02.2019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12.02.2019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12.02.2019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12.02.2019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12.02.2019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12.02.2019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12.02.2019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12.02.2019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12.02.2019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12.02.2019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email">
              <a:alphaModFix amt="50000"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email">
              <a:alphaModFix amt="50000"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12.02.2019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powerpointbase.com/uploads/posts/2014-06/1403129186_picture7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7116598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1071538" y="0"/>
            <a:ext cx="8072462" cy="1754326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Конструирование инновационного урока с применением  групповых способов обучения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357686" y="2143116"/>
            <a:ext cx="4357718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Котлярова В.Ф., </a:t>
            </a:r>
          </a:p>
          <a:p>
            <a:pPr algn="r"/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заместитель директора </a:t>
            </a:r>
          </a:p>
          <a:p>
            <a:pPr algn="r"/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по НМР</a:t>
            </a:r>
          </a:p>
          <a:p>
            <a:pPr algn="r"/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МАОУ СОШ № 47 г. Томска,</a:t>
            </a:r>
          </a:p>
          <a:p>
            <a:pPr algn="r"/>
            <a:r>
              <a:rPr lang="ru-RU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Песяк</a:t>
            </a: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Е.Ф., ст.преподаватель кафедры сопровождения инноваций  в образовании ТОИПКРО, научный консультант МАОУ СОШ № 47 г. Томска</a:t>
            </a:r>
            <a:endParaRPr lang="ru-RU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009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sz="2800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Искать:</a:t>
            </a:r>
          </a:p>
          <a:p>
            <a:r>
              <a:rPr lang="ru-RU" dirty="0" smtClean="0"/>
              <a:t>Запрашивать различные базы данных;</a:t>
            </a:r>
          </a:p>
          <a:p>
            <a:r>
              <a:rPr lang="ru-RU" dirty="0" smtClean="0"/>
              <a:t>Опрашивать окружение;</a:t>
            </a:r>
          </a:p>
          <a:p>
            <a:r>
              <a:rPr lang="ru-RU" dirty="0" smtClean="0"/>
              <a:t>Консультироваться у эксперта;</a:t>
            </a:r>
          </a:p>
          <a:p>
            <a:r>
              <a:rPr lang="ru-RU" dirty="0" smtClean="0"/>
              <a:t>Получать информацию;</a:t>
            </a:r>
          </a:p>
          <a:p>
            <a:r>
              <a:rPr lang="ru-RU" dirty="0" smtClean="0"/>
              <a:t>Уметь работать с документами, классифицировать их</a:t>
            </a:r>
          </a:p>
          <a:p>
            <a:endParaRPr lang="ru-RU" dirty="0" smtClean="0"/>
          </a:p>
          <a:p>
            <a:pPr>
              <a:buNone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00034" y="285728"/>
            <a:ext cx="8229600" cy="1143000"/>
          </a:xfrm>
        </p:spPr>
        <p:txBody>
          <a:bodyPr>
            <a:norm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Какие компетенции необходимо формировать»? «Ключевые компетенции для Европы»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07959454"/>
              </p:ext>
            </p:extLst>
          </p:nvPr>
        </p:nvGraphicFramePr>
        <p:xfrm>
          <a:off x="571472" y="1142984"/>
          <a:ext cx="8215370" cy="52864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57158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bg2">
                    <a:lumMod val="50000"/>
                  </a:schemeClr>
                </a:solidFill>
              </a:rPr>
              <a:t>Компетенции отечественного образования</a:t>
            </a:r>
            <a:endParaRPr lang="ru-RU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Способность видеть и понимать окружающий мир, ориентироваться в нем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Осознавать свою роль и предназначение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Уметь выбирать целевые и смысловые установки для своих действий и поступков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Принимать решения</a:t>
            </a:r>
          </a:p>
          <a:p>
            <a:pPr>
              <a:buNone/>
            </a:pPr>
            <a:r>
              <a:rPr lang="ru-RU" sz="2800" b="1" i="1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От них зависит индивидуальная образовательная траектория для обучающихся и программа жизнедеятельности в целом</a:t>
            </a:r>
            <a:endParaRPr lang="ru-RU" sz="2800" b="1" i="1" dirty="0">
              <a:solidFill>
                <a:schemeClr val="bg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 err="1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Ценностно</a:t>
            </a:r>
            <a:r>
              <a:rPr lang="ru-RU" sz="2800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– смысловые компетенции</a:t>
            </a:r>
            <a:endParaRPr lang="ru-RU" sz="2800" dirty="0">
              <a:solidFill>
                <a:schemeClr val="bg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sz="3300" dirty="0" smtClean="0">
                <a:latin typeface="Times New Roman" pitchFamily="18" charset="0"/>
                <a:cs typeface="Times New Roman" pitchFamily="18" charset="0"/>
              </a:rPr>
              <a:t>Познание и опыт деятельности в области национальной и общечеловеческой культуры</a:t>
            </a:r>
          </a:p>
          <a:p>
            <a:r>
              <a:rPr lang="ru-RU" sz="3300" dirty="0" smtClean="0">
                <a:latin typeface="Times New Roman" pitchFamily="18" charset="0"/>
                <a:cs typeface="Times New Roman" pitchFamily="18" charset="0"/>
              </a:rPr>
              <a:t>Духовно – нравственные основы жизни человека и человечества, отдельных народов</a:t>
            </a:r>
          </a:p>
          <a:p>
            <a:r>
              <a:rPr lang="ru-RU" sz="3300" dirty="0" smtClean="0">
                <a:latin typeface="Times New Roman" pitchFamily="18" charset="0"/>
                <a:cs typeface="Times New Roman" pitchFamily="18" charset="0"/>
              </a:rPr>
              <a:t>Культурологические основы семейных, социальных, общечеловеческих явлений и традиций</a:t>
            </a:r>
          </a:p>
          <a:p>
            <a:r>
              <a:rPr lang="ru-RU" sz="3300" dirty="0" smtClean="0">
                <a:latin typeface="Times New Roman" pitchFamily="18" charset="0"/>
                <a:cs typeface="Times New Roman" pitchFamily="18" charset="0"/>
              </a:rPr>
              <a:t>Роль науки и религии в жизни человека</a:t>
            </a:r>
          </a:p>
          <a:p>
            <a:r>
              <a:rPr lang="ru-RU" sz="3300" dirty="0" smtClean="0">
                <a:latin typeface="Times New Roman" pitchFamily="18" charset="0"/>
                <a:cs typeface="Times New Roman" pitchFamily="18" charset="0"/>
              </a:rPr>
              <a:t> Компетенции в бытовой и культурно – </a:t>
            </a:r>
            <a:r>
              <a:rPr lang="ru-RU" sz="3300" dirty="0" err="1" smtClean="0">
                <a:latin typeface="Times New Roman" pitchFamily="18" charset="0"/>
                <a:cs typeface="Times New Roman" pitchFamily="18" charset="0"/>
              </a:rPr>
              <a:t>досуговой</a:t>
            </a:r>
            <a:r>
              <a:rPr lang="ru-RU" sz="3300" dirty="0" smtClean="0">
                <a:latin typeface="Times New Roman" pitchFamily="18" charset="0"/>
                <a:cs typeface="Times New Roman" pitchFamily="18" charset="0"/>
              </a:rPr>
              <a:t> сфере</a:t>
            </a:r>
          </a:p>
          <a:p>
            <a:pPr>
              <a:buNone/>
            </a:pPr>
            <a:endParaRPr lang="ru-RU" sz="33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ru-RU" sz="3300" b="1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(владение эффективными способами организации свободного времени, опыт освоения обучающимся картины мира, расширяющейся до культурологического и всечеловеческого понимания мира)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Общекультурные  компетенции</a:t>
            </a:r>
            <a:endParaRPr lang="ru-RU" sz="2800" dirty="0">
              <a:solidFill>
                <a:schemeClr val="bg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Формирование и оценка навыков самоорганизации и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саморегуляции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(планирование этапов выполнения работы. Отслеживание продвижения в выполнении задания, соблюдение графика подготовки и предоставления материалов, поиска необходимых ресурсов, распределения обязанностей и контроля качества выполнения работы)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 err="1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Учебно</a:t>
            </a:r>
            <a:r>
              <a:rPr lang="ru-RU" sz="2800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- познавательные</a:t>
            </a:r>
            <a:endParaRPr lang="ru-RU" sz="2800" dirty="0">
              <a:solidFill>
                <a:schemeClr val="bg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Использовать ИКТ в своей деятельности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Осуществлять образовательное взаимодействие в информационном пространстве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 smtClean="0">
                <a:solidFill>
                  <a:schemeClr val="bg2">
                    <a:lumMod val="50000"/>
                  </a:schemeClr>
                </a:solidFill>
              </a:rPr>
              <a:t>Информационные</a:t>
            </a:r>
            <a:endParaRPr lang="ru-RU" sz="2800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Знание языков, способов взаимодействия с окружающими и удаленными событиями и людьми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Навыки работы в группе, коллективе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Владение различными социальными ролями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Коммуникативные компетенции</a:t>
            </a:r>
            <a:endParaRPr lang="ru-RU" sz="2800" dirty="0">
              <a:solidFill>
                <a:schemeClr val="bg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4" descr="http://www.school47.tomsk.ru/files/img/image/Rassoisanie%202014/novosti_2017/kotlyrova/P329014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508104" y="4077072"/>
            <a:ext cx="3253186" cy="24398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Выполнение  роли гражданина, наблюдателя, избирателя, представителя, потребителя, покупателя, клиента, производителя, члена семьи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Права и обязанности в вопросах экономики и права в области профессионального самоопределения</a:t>
            </a:r>
          </a:p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(умение анализировать ситуацию на рынке труда, действовать в соответствии с личной и общественной выгодой, владеть этикой трудовых и гражданских взаимоотношений)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Социально – трудовые компетенции</a:t>
            </a:r>
            <a:endParaRPr lang="ru-RU" sz="2800" dirty="0">
              <a:solidFill>
                <a:schemeClr val="bg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500034" y="1357298"/>
            <a:ext cx="8329642" cy="5090944"/>
          </a:xfrm>
        </p:spPr>
        <p:txBody>
          <a:bodyPr>
            <a:no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Освоение способов физического, духовного и интеллектуального саморазвития, эмоциональной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саморегуляции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самоподдержки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Обучающийся овладевает способами деятельности  в собственных интересах и возможностях, что выражается в его непрерывном самопознании, развитии необходимых современному человеку личностных качеств, формировании психологической грамотности, культуры мышления и поведения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Правила личной гигиены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Забота о собственном здоровье, половая грамотность, внутренняя экологическая культура, способы безопасной жизнедеятельности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00034" y="214290"/>
            <a:ext cx="8229600" cy="1143000"/>
          </a:xfrm>
        </p:spPr>
        <p:txBody>
          <a:bodyPr>
            <a:normAutofit/>
          </a:bodyPr>
          <a:lstStyle/>
          <a:p>
            <a:r>
              <a:rPr lang="ru-RU" sz="2800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Компетенции личностного самосовершенствования</a:t>
            </a:r>
            <a:endParaRPr lang="ru-RU" sz="2800" dirty="0">
              <a:solidFill>
                <a:schemeClr val="bg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14235665"/>
              </p:ext>
            </p:extLst>
          </p:nvPr>
        </p:nvGraphicFramePr>
        <p:xfrm>
          <a:off x="457200" y="1481138"/>
          <a:ext cx="82296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Талант общения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20121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2984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algn="l"/>
            <a:r>
              <a:rPr lang="ru-RU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                     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ФГОС</a:t>
            </a:r>
            <a:endParaRPr lang="ru-RU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одержимое 4"/>
          <p:cNvSpPr txBox="1">
            <a:spLocks noGrp="1"/>
          </p:cNvSpPr>
          <p:nvPr>
            <p:ph idx="1"/>
          </p:nvPr>
        </p:nvSpPr>
        <p:spPr>
          <a:xfrm>
            <a:off x="4071934" y="1142984"/>
            <a:ext cx="923330" cy="421484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vert="vert270" wrap="square" rtlCol="0">
            <a:spAutoFit/>
          </a:bodyPr>
          <a:lstStyle/>
          <a:p>
            <a:r>
              <a:rPr lang="ru-RU" sz="2400" b="1" dirty="0" smtClean="0">
                <a:solidFill>
                  <a:schemeClr val="bg1"/>
                </a:solidFill>
              </a:rPr>
              <a:t>ИННОВАЦИОННЫЙ УРОК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7" name="Text Box 21"/>
          <p:cNvSpPr txBox="1">
            <a:spLocks noChangeArrowheads="1"/>
          </p:cNvSpPr>
          <p:nvPr/>
        </p:nvSpPr>
        <p:spPr bwMode="auto">
          <a:xfrm>
            <a:off x="2071670" y="5643578"/>
            <a:ext cx="4214842" cy="1015663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  <a:effectLst>
            <a:reflection blurRad="6350" stA="50000" endA="300" endPos="38500" dist="50800" dir="5400000" sy="-100000" algn="bl" rotWithShape="0"/>
          </a:effectLst>
        </p:spPr>
        <p:txBody>
          <a:bodyPr wrap="square">
            <a:spAutoFit/>
          </a:bodyPr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ru-RU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НОВЫЕ МЕТОДИЧЕСКИЕ ПОДХОДЫ К ОРГАНИЗАЦИИ ОБУЧЕНИЯ</a:t>
            </a:r>
            <a:endParaRPr lang="ru-RU" sz="20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1" name="PubOvalCallout"/>
          <p:cNvSpPr>
            <a:spLocks noEditPoints="1" noChangeArrowheads="1"/>
          </p:cNvSpPr>
          <p:nvPr/>
        </p:nvSpPr>
        <p:spPr bwMode="auto">
          <a:xfrm rot="5555712">
            <a:off x="5973089" y="504235"/>
            <a:ext cx="1909886" cy="3486153"/>
          </a:xfrm>
          <a:custGeom>
            <a:avLst/>
            <a:gdLst>
              <a:gd name="G0" fmla="+- 0 0 0"/>
              <a:gd name="G1" fmla="+- 16950 0 0"/>
              <a:gd name="T0" fmla="*/ 10800 w 21600"/>
              <a:gd name="T1" fmla="*/ 0 h 21600"/>
              <a:gd name="T2" fmla="*/ 0 w 21600"/>
              <a:gd name="T3" fmla="*/ 8105 h 21600"/>
              <a:gd name="T4" fmla="*/ 16950 w 21600"/>
              <a:gd name="T5" fmla="*/ 21600 h 21600"/>
              <a:gd name="T6" fmla="*/ 10800 w 21600"/>
              <a:gd name="T7" fmla="*/ 16210 h 21600"/>
              <a:gd name="T8" fmla="*/ 21600 w 21600"/>
              <a:gd name="T9" fmla="*/ 8105 h 21600"/>
              <a:gd name="T10" fmla="*/ 17694720 60000 65536"/>
              <a:gd name="T11" fmla="*/ 11796480 60000 65536"/>
              <a:gd name="T12" fmla="*/ 5898240 60000 65536"/>
              <a:gd name="T13" fmla="*/ 5898240 60000 65536"/>
              <a:gd name="T14" fmla="*/ 0 60000 65536"/>
              <a:gd name="T15" fmla="*/ 3163 w 21600"/>
              <a:gd name="T16" fmla="*/ 2374 h 21600"/>
              <a:gd name="T17" fmla="*/ 18437 w 21600"/>
              <a:gd name="T18" fmla="*/ 13836 h 216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1600" h="21600">
                <a:moveTo>
                  <a:pt x="16950" y="21600"/>
                </a:moveTo>
                <a:lnTo>
                  <a:pt x="9590" y="16158"/>
                </a:lnTo>
                <a:cubicBezTo>
                  <a:pt x="9991" y="16192"/>
                  <a:pt x="10395" y="16210"/>
                  <a:pt x="10800" y="16210"/>
                </a:cubicBezTo>
                <a:cubicBezTo>
                  <a:pt x="16764" y="16210"/>
                  <a:pt x="21600" y="12581"/>
                  <a:pt x="21600" y="8105"/>
                </a:cubicBezTo>
                <a:cubicBezTo>
                  <a:pt x="21600" y="3628"/>
                  <a:pt x="16764" y="0"/>
                  <a:pt x="10800" y="0"/>
                </a:cubicBezTo>
                <a:cubicBezTo>
                  <a:pt x="4835" y="0"/>
                  <a:pt x="0" y="3628"/>
                  <a:pt x="0" y="8105"/>
                </a:cubicBezTo>
                <a:cubicBezTo>
                  <a:pt x="-1" y="10568"/>
                  <a:pt x="1493" y="12898"/>
                  <a:pt x="4057" y="14436"/>
                </a:cubicBezTo>
                <a:close/>
              </a:path>
            </a:pathLst>
          </a:custGeom>
          <a:solidFill>
            <a:schemeClr val="accent4">
              <a:lumMod val="40000"/>
              <a:lumOff val="60000"/>
            </a:schemeClr>
          </a:solidFill>
          <a:ln w="9525">
            <a:solidFill>
              <a:schemeClr val="accent1"/>
            </a:solidFill>
            <a:miter lim="800000"/>
            <a:headEnd/>
            <a:tailEnd/>
          </a:ln>
          <a:effectLst>
            <a:glow rad="139700">
              <a:schemeClr val="accent2">
                <a:satMod val="175000"/>
                <a:alpha val="40000"/>
              </a:schemeClr>
            </a:glow>
            <a:outerShdw dist="107763" dir="2700000" algn="ctr" rotWithShape="0">
              <a:srgbClr val="808080"/>
            </a:outerShdw>
          </a:effectLst>
        </p:spPr>
        <p:txBody>
          <a:bodyPr vert="vert270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ru-RU" b="1" dirty="0" smtClean="0"/>
              <a:t>   </a:t>
            </a:r>
            <a:endParaRPr lang="ru-RU" b="1" dirty="0"/>
          </a:p>
        </p:txBody>
      </p:sp>
      <p:sp>
        <p:nvSpPr>
          <p:cNvPr id="32" name="PubOvalCallout"/>
          <p:cNvSpPr>
            <a:spLocks noEditPoints="1" noChangeArrowheads="1"/>
          </p:cNvSpPr>
          <p:nvPr/>
        </p:nvSpPr>
        <p:spPr bwMode="auto">
          <a:xfrm rot="6712351">
            <a:off x="5541573" y="2727743"/>
            <a:ext cx="2363016" cy="3225385"/>
          </a:xfrm>
          <a:custGeom>
            <a:avLst/>
            <a:gdLst>
              <a:gd name="G0" fmla="+- 0 0 0"/>
              <a:gd name="G1" fmla="+- 16950 0 0"/>
              <a:gd name="T0" fmla="*/ 10800 w 21600"/>
              <a:gd name="T1" fmla="*/ 0 h 21600"/>
              <a:gd name="T2" fmla="*/ 0 w 21600"/>
              <a:gd name="T3" fmla="*/ 8105 h 21600"/>
              <a:gd name="T4" fmla="*/ 16950 w 21600"/>
              <a:gd name="T5" fmla="*/ 21600 h 21600"/>
              <a:gd name="T6" fmla="*/ 10800 w 21600"/>
              <a:gd name="T7" fmla="*/ 16210 h 21600"/>
              <a:gd name="T8" fmla="*/ 21600 w 21600"/>
              <a:gd name="T9" fmla="*/ 8105 h 21600"/>
              <a:gd name="T10" fmla="*/ 17694720 60000 65536"/>
              <a:gd name="T11" fmla="*/ 11796480 60000 65536"/>
              <a:gd name="T12" fmla="*/ 5898240 60000 65536"/>
              <a:gd name="T13" fmla="*/ 5898240 60000 65536"/>
              <a:gd name="T14" fmla="*/ 0 60000 65536"/>
              <a:gd name="T15" fmla="*/ 3163 w 21600"/>
              <a:gd name="T16" fmla="*/ 2374 h 21600"/>
              <a:gd name="T17" fmla="*/ 18437 w 21600"/>
              <a:gd name="T18" fmla="*/ 13836 h 216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1600" h="21600">
                <a:moveTo>
                  <a:pt x="16950" y="21600"/>
                </a:moveTo>
                <a:lnTo>
                  <a:pt x="9590" y="16158"/>
                </a:lnTo>
                <a:cubicBezTo>
                  <a:pt x="9991" y="16192"/>
                  <a:pt x="10395" y="16210"/>
                  <a:pt x="10800" y="16210"/>
                </a:cubicBezTo>
                <a:cubicBezTo>
                  <a:pt x="16764" y="16210"/>
                  <a:pt x="21600" y="12581"/>
                  <a:pt x="21600" y="8105"/>
                </a:cubicBezTo>
                <a:cubicBezTo>
                  <a:pt x="21600" y="3628"/>
                  <a:pt x="16764" y="0"/>
                  <a:pt x="10800" y="0"/>
                </a:cubicBezTo>
                <a:cubicBezTo>
                  <a:pt x="4835" y="0"/>
                  <a:pt x="0" y="3628"/>
                  <a:pt x="0" y="8105"/>
                </a:cubicBezTo>
                <a:cubicBezTo>
                  <a:pt x="-1" y="10568"/>
                  <a:pt x="1493" y="12898"/>
                  <a:pt x="4057" y="14436"/>
                </a:cubicBezTo>
                <a:close/>
              </a:path>
            </a:pathLst>
          </a:custGeom>
          <a:solidFill>
            <a:schemeClr val="accent4">
              <a:lumMod val="40000"/>
              <a:lumOff val="60000"/>
            </a:schemeClr>
          </a:solidFill>
          <a:ln w="9525">
            <a:solidFill>
              <a:schemeClr val="accent1"/>
            </a:solidFill>
            <a:miter lim="800000"/>
            <a:headEnd/>
            <a:tailEnd/>
          </a:ln>
          <a:effectLst>
            <a:glow rad="139700">
              <a:schemeClr val="accent2">
                <a:satMod val="175000"/>
                <a:alpha val="40000"/>
              </a:schemeClr>
            </a:glow>
            <a:outerShdw dist="107763" dir="2700000" algn="ctr" rotWithShape="0">
              <a:srgbClr val="808080"/>
            </a:outerShdw>
          </a:effectLst>
        </p:spPr>
        <p:txBody>
          <a:bodyPr vert="vert270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ru-RU" b="1" dirty="0" smtClean="0"/>
              <a:t>   </a:t>
            </a:r>
            <a:endParaRPr lang="ru-RU" b="1" dirty="0"/>
          </a:p>
        </p:txBody>
      </p:sp>
      <p:sp>
        <p:nvSpPr>
          <p:cNvPr id="33" name="TextBox 32"/>
          <p:cNvSpPr txBox="1"/>
          <p:nvPr/>
        </p:nvSpPr>
        <p:spPr>
          <a:xfrm>
            <a:off x="6143636" y="1500174"/>
            <a:ext cx="27542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СИСТЕМНО – </a:t>
            </a:r>
          </a:p>
          <a:p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ДЕЯТЕЛЬНОСТНЫЙ </a:t>
            </a:r>
          </a:p>
          <a:p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ПОДХОД</a:t>
            </a:r>
            <a:endParaRPr lang="ru-RU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5857884" y="4000504"/>
            <a:ext cx="2202847" cy="923330"/>
          </a:xfrm>
          <a:prstGeom prst="rect">
            <a:avLst/>
          </a:prstGeom>
          <a:noFill/>
          <a:effectLst>
            <a:glow rad="228600">
              <a:schemeClr val="accent6">
                <a:satMod val="175000"/>
                <a:alpha val="40000"/>
              </a:schemeClr>
            </a:glow>
          </a:effectLst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НОВЫЕ</a:t>
            </a:r>
          </a:p>
          <a:p>
            <a:r>
              <a:rPr lang="ru-RU" b="1" dirty="0" smtClean="0">
                <a:solidFill>
                  <a:srgbClr val="FF0000"/>
                </a:solidFill>
              </a:rPr>
              <a:t> ЗАДАЧИ </a:t>
            </a:r>
          </a:p>
          <a:p>
            <a:r>
              <a:rPr lang="ru-RU" b="1" dirty="0" smtClean="0">
                <a:solidFill>
                  <a:srgbClr val="FF0000"/>
                </a:solidFill>
              </a:rPr>
              <a:t>ОБРАЗОВАНИЯ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5" name="PubOvalCallout"/>
          <p:cNvSpPr>
            <a:spLocks noEditPoints="1" noChangeArrowheads="1"/>
          </p:cNvSpPr>
          <p:nvPr/>
        </p:nvSpPr>
        <p:spPr bwMode="auto">
          <a:xfrm rot="16898528" flipH="1">
            <a:off x="1602792" y="-488370"/>
            <a:ext cx="1787085" cy="3416505"/>
          </a:xfrm>
          <a:custGeom>
            <a:avLst/>
            <a:gdLst>
              <a:gd name="G0" fmla="+- 0 0 0"/>
              <a:gd name="G1" fmla="+- 16950 0 0"/>
              <a:gd name="T0" fmla="*/ 10800 w 21600"/>
              <a:gd name="T1" fmla="*/ 0 h 21600"/>
              <a:gd name="T2" fmla="*/ 0 w 21600"/>
              <a:gd name="T3" fmla="*/ 8105 h 21600"/>
              <a:gd name="T4" fmla="*/ 16950 w 21600"/>
              <a:gd name="T5" fmla="*/ 21600 h 21600"/>
              <a:gd name="T6" fmla="*/ 10800 w 21600"/>
              <a:gd name="T7" fmla="*/ 16210 h 21600"/>
              <a:gd name="T8" fmla="*/ 21600 w 21600"/>
              <a:gd name="T9" fmla="*/ 8105 h 21600"/>
              <a:gd name="T10" fmla="*/ 17694720 60000 65536"/>
              <a:gd name="T11" fmla="*/ 11796480 60000 65536"/>
              <a:gd name="T12" fmla="*/ 5898240 60000 65536"/>
              <a:gd name="T13" fmla="*/ 5898240 60000 65536"/>
              <a:gd name="T14" fmla="*/ 0 60000 65536"/>
              <a:gd name="T15" fmla="*/ 3163 w 21600"/>
              <a:gd name="T16" fmla="*/ 2374 h 21600"/>
              <a:gd name="T17" fmla="*/ 18437 w 21600"/>
              <a:gd name="T18" fmla="*/ 13836 h 216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1600" h="21600">
                <a:moveTo>
                  <a:pt x="16950" y="21600"/>
                </a:moveTo>
                <a:lnTo>
                  <a:pt x="9590" y="16158"/>
                </a:lnTo>
                <a:cubicBezTo>
                  <a:pt x="9991" y="16192"/>
                  <a:pt x="10395" y="16210"/>
                  <a:pt x="10800" y="16210"/>
                </a:cubicBezTo>
                <a:cubicBezTo>
                  <a:pt x="16764" y="16210"/>
                  <a:pt x="21600" y="12581"/>
                  <a:pt x="21600" y="8105"/>
                </a:cubicBezTo>
                <a:cubicBezTo>
                  <a:pt x="21600" y="3628"/>
                  <a:pt x="16764" y="0"/>
                  <a:pt x="10800" y="0"/>
                </a:cubicBezTo>
                <a:cubicBezTo>
                  <a:pt x="4835" y="0"/>
                  <a:pt x="0" y="3628"/>
                  <a:pt x="0" y="8105"/>
                </a:cubicBezTo>
                <a:cubicBezTo>
                  <a:pt x="-1" y="10568"/>
                  <a:pt x="1493" y="12898"/>
                  <a:pt x="4057" y="14436"/>
                </a:cubicBezTo>
                <a:close/>
              </a:path>
            </a:pathLst>
          </a:custGeom>
          <a:solidFill>
            <a:schemeClr val="accent4">
              <a:lumMod val="40000"/>
              <a:lumOff val="60000"/>
            </a:schemeClr>
          </a:solidFill>
          <a:ln w="9525">
            <a:solidFill>
              <a:schemeClr val="accent1"/>
            </a:solidFill>
            <a:miter lim="800000"/>
            <a:headEnd/>
            <a:tailEnd/>
          </a:ln>
          <a:effectLst>
            <a:glow rad="139700">
              <a:schemeClr val="accent2">
                <a:satMod val="175000"/>
                <a:alpha val="40000"/>
              </a:schemeClr>
            </a:glow>
            <a:outerShdw dist="107763" dir="2700000" algn="ctr" rotWithShape="0">
              <a:srgbClr val="808080"/>
            </a:outerShdw>
          </a:effectLst>
        </p:spPr>
        <p:txBody>
          <a:bodyPr vert="vert270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ru-RU" b="1" dirty="0" smtClean="0"/>
              <a:t>   </a:t>
            </a:r>
            <a:endParaRPr lang="ru-RU" b="1" dirty="0"/>
          </a:p>
        </p:txBody>
      </p:sp>
      <p:sp>
        <p:nvSpPr>
          <p:cNvPr id="36" name="PubOvalCallout"/>
          <p:cNvSpPr>
            <a:spLocks noEditPoints="1" noChangeArrowheads="1"/>
          </p:cNvSpPr>
          <p:nvPr/>
        </p:nvSpPr>
        <p:spPr bwMode="auto">
          <a:xfrm rot="17208838" flipH="1">
            <a:off x="1022486" y="1767540"/>
            <a:ext cx="2273617" cy="3824408"/>
          </a:xfrm>
          <a:custGeom>
            <a:avLst/>
            <a:gdLst>
              <a:gd name="G0" fmla="+- 0 0 0"/>
              <a:gd name="G1" fmla="+- 16950 0 0"/>
              <a:gd name="T0" fmla="*/ 10800 w 21600"/>
              <a:gd name="T1" fmla="*/ 0 h 21600"/>
              <a:gd name="T2" fmla="*/ 0 w 21600"/>
              <a:gd name="T3" fmla="*/ 8105 h 21600"/>
              <a:gd name="T4" fmla="*/ 16950 w 21600"/>
              <a:gd name="T5" fmla="*/ 21600 h 21600"/>
              <a:gd name="T6" fmla="*/ 10800 w 21600"/>
              <a:gd name="T7" fmla="*/ 16210 h 21600"/>
              <a:gd name="T8" fmla="*/ 21600 w 21600"/>
              <a:gd name="T9" fmla="*/ 8105 h 21600"/>
              <a:gd name="T10" fmla="*/ 17694720 60000 65536"/>
              <a:gd name="T11" fmla="*/ 11796480 60000 65536"/>
              <a:gd name="T12" fmla="*/ 5898240 60000 65536"/>
              <a:gd name="T13" fmla="*/ 5898240 60000 65536"/>
              <a:gd name="T14" fmla="*/ 0 60000 65536"/>
              <a:gd name="T15" fmla="*/ 3163 w 21600"/>
              <a:gd name="T16" fmla="*/ 2374 h 21600"/>
              <a:gd name="T17" fmla="*/ 18437 w 21600"/>
              <a:gd name="T18" fmla="*/ 13836 h 216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1600" h="21600">
                <a:moveTo>
                  <a:pt x="16950" y="21600"/>
                </a:moveTo>
                <a:lnTo>
                  <a:pt x="9590" y="16158"/>
                </a:lnTo>
                <a:cubicBezTo>
                  <a:pt x="9991" y="16192"/>
                  <a:pt x="10395" y="16210"/>
                  <a:pt x="10800" y="16210"/>
                </a:cubicBezTo>
                <a:cubicBezTo>
                  <a:pt x="16764" y="16210"/>
                  <a:pt x="21600" y="12581"/>
                  <a:pt x="21600" y="8105"/>
                </a:cubicBezTo>
                <a:cubicBezTo>
                  <a:pt x="21600" y="3628"/>
                  <a:pt x="16764" y="0"/>
                  <a:pt x="10800" y="0"/>
                </a:cubicBezTo>
                <a:cubicBezTo>
                  <a:pt x="4835" y="0"/>
                  <a:pt x="0" y="3628"/>
                  <a:pt x="0" y="8105"/>
                </a:cubicBezTo>
                <a:cubicBezTo>
                  <a:pt x="-1" y="10568"/>
                  <a:pt x="1493" y="12898"/>
                  <a:pt x="4057" y="14436"/>
                </a:cubicBezTo>
                <a:close/>
              </a:path>
            </a:pathLst>
          </a:custGeom>
          <a:solidFill>
            <a:schemeClr val="accent4">
              <a:lumMod val="40000"/>
              <a:lumOff val="60000"/>
            </a:schemeClr>
          </a:solidFill>
          <a:ln w="9525">
            <a:solidFill>
              <a:schemeClr val="accent1"/>
            </a:solidFill>
            <a:miter lim="800000"/>
            <a:headEnd/>
            <a:tailEnd/>
          </a:ln>
          <a:effectLst>
            <a:glow rad="228600">
              <a:schemeClr val="accent2">
                <a:satMod val="175000"/>
                <a:alpha val="40000"/>
              </a:schemeClr>
            </a:glow>
            <a:outerShdw dist="107763" dir="2700000" algn="ctr" rotWithShape="0">
              <a:srgbClr val="808080"/>
            </a:outerShdw>
          </a:effectLst>
        </p:spPr>
        <p:txBody>
          <a:bodyPr vert="vert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ru-RU" b="1" dirty="0" smtClean="0"/>
              <a:t>   </a:t>
            </a:r>
            <a:endParaRPr lang="ru-RU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endParaRPr lang="ru-RU" b="1" dirty="0"/>
          </a:p>
        </p:txBody>
      </p:sp>
      <p:sp>
        <p:nvSpPr>
          <p:cNvPr id="37" name="TextBox 36"/>
          <p:cNvSpPr txBox="1"/>
          <p:nvPr/>
        </p:nvSpPr>
        <p:spPr>
          <a:xfrm>
            <a:off x="1000100" y="571480"/>
            <a:ext cx="240161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ВВЕДЕНИЕ </a:t>
            </a:r>
          </a:p>
          <a:p>
            <a:r>
              <a:rPr lang="ru-RU" b="1" dirty="0" smtClean="0">
                <a:solidFill>
                  <a:srgbClr val="FF0000"/>
                </a:solidFill>
              </a:rPr>
              <a:t>ПЛАНИРУЕМЫХ </a:t>
            </a:r>
          </a:p>
          <a:p>
            <a:r>
              <a:rPr lang="ru-RU" b="1" dirty="0" smtClean="0">
                <a:solidFill>
                  <a:srgbClr val="FF0000"/>
                </a:solidFill>
              </a:rPr>
              <a:t>РЕЗУЛЬТАТОВ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8" name="PubOvalCallout"/>
          <p:cNvSpPr>
            <a:spLocks noEditPoints="1" noChangeArrowheads="1"/>
          </p:cNvSpPr>
          <p:nvPr/>
        </p:nvSpPr>
        <p:spPr bwMode="auto">
          <a:xfrm rot="5555712">
            <a:off x="5137225" y="413392"/>
            <a:ext cx="941253" cy="1316052"/>
          </a:xfrm>
          <a:custGeom>
            <a:avLst/>
            <a:gdLst>
              <a:gd name="G0" fmla="+- 0 0 0"/>
              <a:gd name="G1" fmla="+- 16950 0 0"/>
              <a:gd name="T0" fmla="*/ 10800 w 21600"/>
              <a:gd name="T1" fmla="*/ 0 h 21600"/>
              <a:gd name="T2" fmla="*/ 0 w 21600"/>
              <a:gd name="T3" fmla="*/ 8105 h 21600"/>
              <a:gd name="T4" fmla="*/ 16950 w 21600"/>
              <a:gd name="T5" fmla="*/ 21600 h 21600"/>
              <a:gd name="T6" fmla="*/ 10800 w 21600"/>
              <a:gd name="T7" fmla="*/ 16210 h 21600"/>
              <a:gd name="T8" fmla="*/ 21600 w 21600"/>
              <a:gd name="T9" fmla="*/ 8105 h 21600"/>
              <a:gd name="T10" fmla="*/ 17694720 60000 65536"/>
              <a:gd name="T11" fmla="*/ 11796480 60000 65536"/>
              <a:gd name="T12" fmla="*/ 5898240 60000 65536"/>
              <a:gd name="T13" fmla="*/ 5898240 60000 65536"/>
              <a:gd name="T14" fmla="*/ 0 60000 65536"/>
              <a:gd name="T15" fmla="*/ 3163 w 21600"/>
              <a:gd name="T16" fmla="*/ 2374 h 21600"/>
              <a:gd name="T17" fmla="*/ 18437 w 21600"/>
              <a:gd name="T18" fmla="*/ 13836 h 216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1600" h="21600">
                <a:moveTo>
                  <a:pt x="16950" y="21600"/>
                </a:moveTo>
                <a:lnTo>
                  <a:pt x="9590" y="16158"/>
                </a:lnTo>
                <a:cubicBezTo>
                  <a:pt x="9991" y="16192"/>
                  <a:pt x="10395" y="16210"/>
                  <a:pt x="10800" y="16210"/>
                </a:cubicBezTo>
                <a:cubicBezTo>
                  <a:pt x="16764" y="16210"/>
                  <a:pt x="21600" y="12581"/>
                  <a:pt x="21600" y="8105"/>
                </a:cubicBezTo>
                <a:cubicBezTo>
                  <a:pt x="21600" y="3628"/>
                  <a:pt x="16764" y="0"/>
                  <a:pt x="10800" y="0"/>
                </a:cubicBezTo>
                <a:cubicBezTo>
                  <a:pt x="4835" y="0"/>
                  <a:pt x="0" y="3628"/>
                  <a:pt x="0" y="8105"/>
                </a:cubicBezTo>
                <a:cubicBezTo>
                  <a:pt x="-1" y="10568"/>
                  <a:pt x="1493" y="12898"/>
                  <a:pt x="4057" y="14436"/>
                </a:cubicBezTo>
                <a:close/>
              </a:path>
            </a:pathLst>
          </a:custGeom>
          <a:solidFill>
            <a:schemeClr val="accent4">
              <a:lumMod val="40000"/>
              <a:lumOff val="60000"/>
            </a:schemeClr>
          </a:solidFill>
          <a:ln w="9525">
            <a:solidFill>
              <a:schemeClr val="accent1"/>
            </a:solidFill>
            <a:miter lim="800000"/>
            <a:headEnd/>
            <a:tailEnd/>
          </a:ln>
          <a:effectLst>
            <a:glow rad="139700">
              <a:schemeClr val="accent2">
                <a:satMod val="175000"/>
                <a:alpha val="40000"/>
              </a:schemeClr>
            </a:glow>
            <a:outerShdw dist="107763" dir="2700000" algn="ctr" rotWithShape="0">
              <a:srgbClr val="808080"/>
            </a:outerShdw>
          </a:effectLst>
        </p:spPr>
        <p:txBody>
          <a:bodyPr vert="vert270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ru-RU" b="1" dirty="0" smtClean="0"/>
              <a:t>   </a:t>
            </a:r>
            <a:endParaRPr lang="ru-RU" b="1" dirty="0"/>
          </a:p>
        </p:txBody>
      </p:sp>
      <p:sp>
        <p:nvSpPr>
          <p:cNvPr id="39" name="PubOvalCallout"/>
          <p:cNvSpPr>
            <a:spLocks noEditPoints="1" noChangeArrowheads="1"/>
          </p:cNvSpPr>
          <p:nvPr/>
        </p:nvSpPr>
        <p:spPr bwMode="auto">
          <a:xfrm rot="5555712">
            <a:off x="5197791" y="2632083"/>
            <a:ext cx="796220" cy="1155681"/>
          </a:xfrm>
          <a:custGeom>
            <a:avLst/>
            <a:gdLst>
              <a:gd name="G0" fmla="+- 0 0 0"/>
              <a:gd name="G1" fmla="+- 16950 0 0"/>
              <a:gd name="T0" fmla="*/ 10800 w 21600"/>
              <a:gd name="T1" fmla="*/ 0 h 21600"/>
              <a:gd name="T2" fmla="*/ 0 w 21600"/>
              <a:gd name="T3" fmla="*/ 8105 h 21600"/>
              <a:gd name="T4" fmla="*/ 16950 w 21600"/>
              <a:gd name="T5" fmla="*/ 21600 h 21600"/>
              <a:gd name="T6" fmla="*/ 10800 w 21600"/>
              <a:gd name="T7" fmla="*/ 16210 h 21600"/>
              <a:gd name="T8" fmla="*/ 21600 w 21600"/>
              <a:gd name="T9" fmla="*/ 8105 h 21600"/>
              <a:gd name="T10" fmla="*/ 17694720 60000 65536"/>
              <a:gd name="T11" fmla="*/ 11796480 60000 65536"/>
              <a:gd name="T12" fmla="*/ 5898240 60000 65536"/>
              <a:gd name="T13" fmla="*/ 5898240 60000 65536"/>
              <a:gd name="T14" fmla="*/ 0 60000 65536"/>
              <a:gd name="T15" fmla="*/ 3163 w 21600"/>
              <a:gd name="T16" fmla="*/ 2374 h 21600"/>
              <a:gd name="T17" fmla="*/ 18437 w 21600"/>
              <a:gd name="T18" fmla="*/ 13836 h 216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1600" h="21600">
                <a:moveTo>
                  <a:pt x="16950" y="21600"/>
                </a:moveTo>
                <a:lnTo>
                  <a:pt x="9590" y="16158"/>
                </a:lnTo>
                <a:cubicBezTo>
                  <a:pt x="9991" y="16192"/>
                  <a:pt x="10395" y="16210"/>
                  <a:pt x="10800" y="16210"/>
                </a:cubicBezTo>
                <a:cubicBezTo>
                  <a:pt x="16764" y="16210"/>
                  <a:pt x="21600" y="12581"/>
                  <a:pt x="21600" y="8105"/>
                </a:cubicBezTo>
                <a:cubicBezTo>
                  <a:pt x="21600" y="3628"/>
                  <a:pt x="16764" y="0"/>
                  <a:pt x="10800" y="0"/>
                </a:cubicBezTo>
                <a:cubicBezTo>
                  <a:pt x="4835" y="0"/>
                  <a:pt x="0" y="3628"/>
                  <a:pt x="0" y="8105"/>
                </a:cubicBezTo>
                <a:cubicBezTo>
                  <a:pt x="-1" y="10568"/>
                  <a:pt x="1493" y="12898"/>
                  <a:pt x="4057" y="14436"/>
                </a:cubicBezTo>
                <a:close/>
              </a:path>
            </a:pathLst>
          </a:custGeom>
          <a:solidFill>
            <a:srgbClr val="92D050"/>
          </a:solidFill>
          <a:ln w="9525">
            <a:solidFill>
              <a:schemeClr val="accent1"/>
            </a:solidFill>
            <a:miter lim="800000"/>
            <a:headEnd/>
            <a:tailEnd/>
          </a:ln>
          <a:effectLst>
            <a:glow rad="139700">
              <a:schemeClr val="accent2">
                <a:satMod val="175000"/>
                <a:alpha val="40000"/>
              </a:schemeClr>
            </a:glow>
            <a:outerShdw dist="107763" dir="2700000" algn="ctr" rotWithShape="0">
              <a:srgbClr val="808080"/>
            </a:outerShdw>
          </a:effectLst>
        </p:spPr>
        <p:txBody>
          <a:bodyPr vert="vert270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ru-RU" b="1" dirty="0" smtClean="0"/>
              <a:t>   </a:t>
            </a:r>
            <a:endParaRPr lang="ru-RU" b="1" dirty="0"/>
          </a:p>
        </p:txBody>
      </p:sp>
      <p:sp>
        <p:nvSpPr>
          <p:cNvPr id="40" name="PubOvalCallout"/>
          <p:cNvSpPr>
            <a:spLocks noEditPoints="1" noChangeArrowheads="1"/>
          </p:cNvSpPr>
          <p:nvPr/>
        </p:nvSpPr>
        <p:spPr bwMode="auto">
          <a:xfrm rot="17304810" flipH="1">
            <a:off x="3096117" y="1976272"/>
            <a:ext cx="788892" cy="1373010"/>
          </a:xfrm>
          <a:custGeom>
            <a:avLst/>
            <a:gdLst>
              <a:gd name="G0" fmla="+- 0 0 0"/>
              <a:gd name="G1" fmla="+- 16950 0 0"/>
              <a:gd name="T0" fmla="*/ 10800 w 21600"/>
              <a:gd name="T1" fmla="*/ 0 h 21600"/>
              <a:gd name="T2" fmla="*/ 0 w 21600"/>
              <a:gd name="T3" fmla="*/ 8105 h 21600"/>
              <a:gd name="T4" fmla="*/ 16950 w 21600"/>
              <a:gd name="T5" fmla="*/ 21600 h 21600"/>
              <a:gd name="T6" fmla="*/ 10800 w 21600"/>
              <a:gd name="T7" fmla="*/ 16210 h 21600"/>
              <a:gd name="T8" fmla="*/ 21600 w 21600"/>
              <a:gd name="T9" fmla="*/ 8105 h 21600"/>
              <a:gd name="T10" fmla="*/ 17694720 60000 65536"/>
              <a:gd name="T11" fmla="*/ 11796480 60000 65536"/>
              <a:gd name="T12" fmla="*/ 5898240 60000 65536"/>
              <a:gd name="T13" fmla="*/ 5898240 60000 65536"/>
              <a:gd name="T14" fmla="*/ 0 60000 65536"/>
              <a:gd name="T15" fmla="*/ 3163 w 21600"/>
              <a:gd name="T16" fmla="*/ 2374 h 21600"/>
              <a:gd name="T17" fmla="*/ 18437 w 21600"/>
              <a:gd name="T18" fmla="*/ 13836 h 216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1600" h="21600">
                <a:moveTo>
                  <a:pt x="16950" y="21600"/>
                </a:moveTo>
                <a:lnTo>
                  <a:pt x="9590" y="16158"/>
                </a:lnTo>
                <a:cubicBezTo>
                  <a:pt x="9991" y="16192"/>
                  <a:pt x="10395" y="16210"/>
                  <a:pt x="10800" y="16210"/>
                </a:cubicBezTo>
                <a:cubicBezTo>
                  <a:pt x="16764" y="16210"/>
                  <a:pt x="21600" y="12581"/>
                  <a:pt x="21600" y="8105"/>
                </a:cubicBezTo>
                <a:cubicBezTo>
                  <a:pt x="21600" y="3628"/>
                  <a:pt x="16764" y="0"/>
                  <a:pt x="10800" y="0"/>
                </a:cubicBezTo>
                <a:cubicBezTo>
                  <a:pt x="4835" y="0"/>
                  <a:pt x="0" y="3628"/>
                  <a:pt x="0" y="8105"/>
                </a:cubicBezTo>
                <a:cubicBezTo>
                  <a:pt x="-1" y="10568"/>
                  <a:pt x="1493" y="12898"/>
                  <a:pt x="4057" y="14436"/>
                </a:cubicBezTo>
                <a:close/>
              </a:path>
            </a:pathLst>
          </a:custGeom>
          <a:solidFill>
            <a:srgbClr val="92D050"/>
          </a:solidFill>
          <a:ln w="9525">
            <a:solidFill>
              <a:schemeClr val="accent1"/>
            </a:solidFill>
            <a:miter lim="800000"/>
            <a:headEnd/>
            <a:tailEnd/>
          </a:ln>
          <a:effectLst>
            <a:glow rad="139700">
              <a:schemeClr val="accent2">
                <a:satMod val="175000"/>
                <a:alpha val="40000"/>
              </a:schemeClr>
            </a:glow>
            <a:outerShdw dist="107763" dir="2700000" algn="ctr" rotWithShape="0">
              <a:srgbClr val="808080"/>
            </a:outerShdw>
          </a:effectLst>
        </p:spPr>
        <p:txBody>
          <a:bodyPr vert="vert270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ru-RU" b="1" dirty="0" smtClean="0"/>
              <a:t>   </a:t>
            </a:r>
            <a:endParaRPr lang="ru-RU" b="1" dirty="0"/>
          </a:p>
        </p:txBody>
      </p:sp>
      <p:sp>
        <p:nvSpPr>
          <p:cNvPr id="41" name="TextBox 40"/>
          <p:cNvSpPr txBox="1"/>
          <p:nvPr/>
        </p:nvSpPr>
        <p:spPr>
          <a:xfrm rot="19358709">
            <a:off x="5058153" y="906215"/>
            <a:ext cx="12282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ЗАЧЕМ?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 rot="19822491">
            <a:off x="5165723" y="2880218"/>
            <a:ext cx="1056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ЧЕМУ?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 rot="1385707">
            <a:off x="2874486" y="2357329"/>
            <a:ext cx="8499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КАК?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18" name="Прямоугольник 17"/>
          <p:cNvSpPr/>
          <p:nvPr/>
        </p:nvSpPr>
        <p:spPr>
          <a:xfrm rot="1239972">
            <a:off x="571472" y="2928934"/>
            <a:ext cx="2286000" cy="1015663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>
              <a:spcBef>
                <a:spcPct val="50000"/>
              </a:spcBef>
            </a:pPr>
            <a:r>
              <a:rPr lang="ru-RU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ПЕДАГОГИЧЕСКИЕ ТЕХНОЛОГИИ</a:t>
            </a:r>
            <a:endParaRPr lang="ru-RU" sz="20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32562981"/>
              </p:ext>
            </p:extLst>
          </p:nvPr>
        </p:nvGraphicFramePr>
        <p:xfrm>
          <a:off x="532560" y="1484784"/>
          <a:ext cx="82296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Структура компетенции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3707904" y="4429132"/>
            <a:ext cx="187891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chemeClr val="bg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Знание</a:t>
            </a:r>
          </a:p>
          <a:p>
            <a:r>
              <a:rPr lang="ru-RU" sz="2400" b="1" dirty="0" smtClean="0">
                <a:solidFill>
                  <a:schemeClr val="bg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 как </a:t>
            </a:r>
          </a:p>
          <a:p>
            <a:r>
              <a:rPr lang="ru-RU" sz="2400" b="1" dirty="0" smtClean="0">
                <a:solidFill>
                  <a:schemeClr val="bg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действовать</a:t>
            </a:r>
            <a:endParaRPr lang="ru-RU" sz="2400" b="1" dirty="0">
              <a:solidFill>
                <a:schemeClr val="bg1">
                  <a:lumMod val="9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0" dirty="0" smtClean="0"/>
              <a:t>Алгоритм формирования компетенции:</a:t>
            </a:r>
            <a:endParaRPr lang="ru-RU" b="0" dirty="0"/>
          </a:p>
        </p:txBody>
      </p:sp>
      <p:pic>
        <p:nvPicPr>
          <p:cNvPr id="4" name="Picture 3" descr="C:\Users\Котлярова В Ф\Desktop\Школа года\фото\P313131222222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714876" y="1785926"/>
            <a:ext cx="4216411" cy="3162308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214282" y="1857364"/>
            <a:ext cx="4571805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1.Знание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2. Способ деятельности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3. Качество личности</a:t>
            </a:r>
          </a:p>
          <a:p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 основе – активность обучающегося, моделирование будущего жизненного и профессионального поведения, что соответствует новой парадигме образования 21 века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 descr="https://presentacii.ru/documents_2/e36ed3044e69529679128df28f94ac30/img37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90555" y="-142916"/>
            <a:ext cx="9334555" cy="700091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1.Научить получать знания.</a:t>
            </a:r>
          </a:p>
          <a:p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2.Научить работать и зарабатывать.</a:t>
            </a:r>
          </a:p>
          <a:p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3.Научить жить.</a:t>
            </a:r>
          </a:p>
          <a:p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4.Научить жить вместе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Компетентностный</a:t>
            </a:r>
            <a:r>
              <a:rPr lang="ru-RU" dirty="0" smtClean="0"/>
              <a:t> подход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1574908"/>
              </p:ext>
            </p:extLst>
          </p:nvPr>
        </p:nvGraphicFramePr>
        <p:xfrm>
          <a:off x="457200" y="1481138"/>
          <a:ext cx="82296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Какие компетенции необходимо формировать»? «Ключевые компетенции для Европы»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sz="2800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Думать: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Организовывать взаимосвязь прошлых и настоящих событий;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Критически относиться к тому или иному аспекту развития наших обществ;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Уметь противостоять неуверенности и сложности;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Занимать позицию в дискуссиях;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Видеть важность политического и экономического окружения, в котором проходит обучение и работа;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Оценивать социальные привычки, связанные со здоровьем;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Уметь оценивать произведения искусства и литературы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Какие компетенции необходимо формировать»? «Ключевые компетенции для Европы»(продолжение)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Сотрудничать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Уметь сотрудничать и работать в группе;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Принимать решения – улаживать разногласия и конфликты;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Уметь договариваться;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Уметь разрабатывать и выполнять контракты</a:t>
            </a: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Какие компетенции необходимо формировать»? «Ключевые компетенции для Европы»(продолжение)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Какие компетенции необходимо формировать»? «Ключевые компетенции для Европы»(продолжение)</a:t>
            </a:r>
            <a:endParaRPr lang="ru-RU" sz="24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5" name="Содержимое 1"/>
          <p:cNvSpPr txBox="1">
            <a:spLocks/>
          </p:cNvSpPr>
          <p:nvPr/>
        </p:nvSpPr>
        <p:spPr>
          <a:xfrm>
            <a:off x="609600" y="16337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r>
              <a:rPr lang="ru-RU" sz="2700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Приниматься за дело:</a:t>
            </a:r>
            <a:endParaRPr kumimoji="0" lang="ru-RU" sz="2700" b="0" i="0" u="none" strike="noStrike" kern="1200" cap="none" spc="0" normalizeH="0" baseline="0" noProof="0" dirty="0" smtClean="0">
              <a:ln>
                <a:noFill/>
              </a:ln>
              <a:solidFill>
                <a:schemeClr val="bg2">
                  <a:lumMod val="50000"/>
                </a:schemeClr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Включаться в проект</a:t>
            </a:r>
            <a:r>
              <a:rPr kumimoji="0" lang="ru-RU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;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Нести ответственность</a:t>
            </a:r>
            <a:r>
              <a:rPr kumimoji="0" lang="ru-RU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;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Входить в группу или коллектив и вносить свой вклад</a:t>
            </a:r>
            <a:r>
              <a:rPr kumimoji="0" lang="ru-RU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;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Доказывать солидарность</a:t>
            </a:r>
            <a:endParaRPr kumimoji="0" lang="ru-RU" sz="27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endParaRPr kumimoji="0" lang="ru-RU" sz="27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800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Адаптироваться: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Уметь использовать новые технологии информации и коммуникации: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Показывать стойкость перед трудностями;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Уметь находить новые решения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Какие компетенции необходимо формировать»? «Ключевые компетенции для Европы»(продолжение)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sz="2800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Изучать: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Уметь извлекать пользу из опыта;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Организовывать взаимосвязь своих знаний и упорядочивать их;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Организовывать свои собственные приемы  изучения;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Уметь решать проблемы;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Самостоятельно заниматься свои обучением</a:t>
            </a:r>
          </a:p>
          <a:p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Какие компетенции необходимо формировать»? «Ключевые компетенции для Европы» (продолжение)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634</TotalTime>
  <Words>746</Words>
  <Application>Microsoft Office PowerPoint</Application>
  <PresentationFormat>Экран (4:3)</PresentationFormat>
  <Paragraphs>130</Paragraphs>
  <Slides>22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3" baseType="lpstr">
      <vt:lpstr>Открытая</vt:lpstr>
      <vt:lpstr>Презентация PowerPoint</vt:lpstr>
      <vt:lpstr>                         ФГОС</vt:lpstr>
      <vt:lpstr>Компетентностный подход</vt:lpstr>
      <vt:lpstr>Какие компетенции необходимо формировать»? «Ключевые компетенции для Европы»</vt:lpstr>
      <vt:lpstr>Какие компетенции необходимо формировать»? «Ключевые компетенции для Европы»(продолжение)</vt:lpstr>
      <vt:lpstr>Какие компетенции необходимо формировать»? «Ключевые компетенции для Европы»(продолжение)</vt:lpstr>
      <vt:lpstr>Какие компетенции необходимо формировать»? «Ключевые компетенции для Европы»(продолжение)</vt:lpstr>
      <vt:lpstr>Какие компетенции необходимо формировать»? «Ключевые компетенции для Европы»(продолжение)</vt:lpstr>
      <vt:lpstr>Какие компетенции необходимо формировать»? «Ключевые компетенции для Европы» (продолжение)</vt:lpstr>
      <vt:lpstr>Какие компетенции необходимо формировать»? «Ключевые компетенции для Европы»</vt:lpstr>
      <vt:lpstr>Компетенции отечественного образования</vt:lpstr>
      <vt:lpstr>Ценностно – смысловые компетенции</vt:lpstr>
      <vt:lpstr>Общекультурные  компетенции</vt:lpstr>
      <vt:lpstr>Учебно - познавательные</vt:lpstr>
      <vt:lpstr>Информационные</vt:lpstr>
      <vt:lpstr>Коммуникативные компетенции</vt:lpstr>
      <vt:lpstr>Социально – трудовые компетенции</vt:lpstr>
      <vt:lpstr>Компетенции личностного самосовершенствования</vt:lpstr>
      <vt:lpstr>Талант общения</vt:lpstr>
      <vt:lpstr>Структура компетенции</vt:lpstr>
      <vt:lpstr>Алгоритм формирования компетенции: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Роль ключевых компетенций в создании условий для успешности субъектов образовательной деятельности</dc:title>
  <dc:creator>Котлярова В Ф</dc:creator>
  <cp:lastModifiedBy>Татьяна Копылова</cp:lastModifiedBy>
  <cp:revision>19</cp:revision>
  <dcterms:created xsi:type="dcterms:W3CDTF">2018-03-26T02:59:07Z</dcterms:created>
  <dcterms:modified xsi:type="dcterms:W3CDTF">2019-02-12T04:26:59Z</dcterms:modified>
</cp:coreProperties>
</file>