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3" r:id="rId2"/>
    <p:sldId id="309" r:id="rId3"/>
    <p:sldId id="306" r:id="rId4"/>
    <p:sldId id="289" r:id="rId5"/>
    <p:sldId id="285" r:id="rId6"/>
    <p:sldId id="286" r:id="rId7"/>
    <p:sldId id="287" r:id="rId8"/>
    <p:sldId id="288" r:id="rId9"/>
    <p:sldId id="283" r:id="rId10"/>
    <p:sldId id="284" r:id="rId11"/>
    <p:sldId id="293" r:id="rId12"/>
    <p:sldId id="292" r:id="rId13"/>
    <p:sldId id="294" r:id="rId14"/>
    <p:sldId id="298" r:id="rId15"/>
    <p:sldId id="299" r:id="rId16"/>
    <p:sldId id="295" r:id="rId17"/>
    <p:sldId id="296" r:id="rId18"/>
    <p:sldId id="297" r:id="rId19"/>
    <p:sldId id="302" r:id="rId20"/>
    <p:sldId id="290" r:id="rId21"/>
    <p:sldId id="273" r:id="rId22"/>
    <p:sldId id="26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Компетенции для Европы</a:t>
            </a:r>
            <a:endParaRPr lang="ru-RU" dirty="0"/>
          </a:p>
        </c:rich>
      </c:tx>
      <c:layout>
        <c:manualLayout>
          <c:xMode val="edge"/>
          <c:yMode val="edge"/>
          <c:x val="4.7650432584815813E-2"/>
          <c:y val="3.6478432651445201E-2"/>
        </c:manualLayout>
      </c:layout>
      <c:overlay val="1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Компетенции для Европы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Думать</c:v>
                </c:pt>
                <c:pt idx="1">
                  <c:v>Сотрудничать</c:v>
                </c:pt>
                <c:pt idx="2">
                  <c:v>Приниматься за дело</c:v>
                </c:pt>
                <c:pt idx="3">
                  <c:v>Адаптироваться</c:v>
                </c:pt>
                <c:pt idx="4">
                  <c:v>Изучать</c:v>
                </c:pt>
                <c:pt idx="5">
                  <c:v>Искать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341985029649114"/>
          <c:y val="1.787001304915951E-2"/>
          <c:w val="0.39658014970350952"/>
          <c:h val="0.93394067382801782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Компетенции</a:t>
            </a:r>
          </a:p>
          <a:p>
            <a:pPr>
              <a:defRPr/>
            </a:pPr>
            <a:r>
              <a:rPr lang="ru-RU" baseline="0" dirty="0" smtClean="0"/>
              <a:t> отечественного образования</a:t>
            </a:r>
            <a:endParaRPr lang="ru-RU" dirty="0"/>
          </a:p>
        </c:rich>
      </c:tx>
      <c:layout>
        <c:manualLayout>
          <c:xMode val="edge"/>
          <c:yMode val="edge"/>
          <c:x val="2.2959769310451038E-2"/>
          <c:y val="1.2011927939025559E-2"/>
        </c:manualLayout>
      </c:layout>
      <c:overlay val="1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Компетенции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Ценностно - смысловые</c:v>
                </c:pt>
                <c:pt idx="1">
                  <c:v>Общекультурные</c:v>
                </c:pt>
                <c:pt idx="2">
                  <c:v>Учебно - познавательные</c:v>
                </c:pt>
                <c:pt idx="3">
                  <c:v>Информационные</c:v>
                </c:pt>
                <c:pt idx="4">
                  <c:v>Коммуникативные</c:v>
                </c:pt>
                <c:pt idx="5">
                  <c:v>Социально - трудовые</c:v>
                </c:pt>
                <c:pt idx="6">
                  <c:v>Личностного самосовершенствования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51</c:v>
                </c:pt>
                <c:pt idx="1">
                  <c:v>51</c:v>
                </c:pt>
                <c:pt idx="2">
                  <c:v>51</c:v>
                </c:pt>
                <c:pt idx="3">
                  <c:v>51</c:v>
                </c:pt>
                <c:pt idx="4">
                  <c:v>51</c:v>
                </c:pt>
                <c:pt idx="5">
                  <c:v>51</c:v>
                </c:pt>
                <c:pt idx="6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737046758044131"/>
          <c:y val="0"/>
          <c:w val="0.41112378383444775"/>
          <c:h val="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1640432098765444"/>
          <c:y val="3.086636608968439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Способности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Быстрая ориентация в ситуации</c:v>
                </c:pt>
                <c:pt idx="1">
                  <c:v>Гуманистическая аправленность</c:v>
                </c:pt>
                <c:pt idx="2">
                  <c:v>Эмпатия</c:v>
                </c:pt>
                <c:pt idx="3">
                  <c:v>Анализ своего поведения, рефлексия</c:v>
                </c:pt>
                <c:pt idx="4">
                  <c:v>Управление своим поведеним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72</c:v>
                </c:pt>
                <c:pt idx="1">
                  <c:v>72</c:v>
                </c:pt>
                <c:pt idx="2">
                  <c:v>72</c:v>
                </c:pt>
                <c:pt idx="3">
                  <c:v>72</c:v>
                </c:pt>
                <c:pt idx="4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652170214834254"/>
          <c:y val="0"/>
          <c:w val="0.40421903859239794"/>
          <c:h val="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Структура</a:t>
            </a:r>
            <a:r>
              <a:rPr lang="ru-RU" baseline="0" dirty="0" smtClean="0"/>
              <a:t> компетентности</a:t>
            </a:r>
            <a:endParaRPr lang="ru-RU" dirty="0"/>
          </a:p>
        </c:rich>
      </c:tx>
      <c:layout>
        <c:manualLayout>
          <c:xMode val="edge"/>
          <c:yMode val="edge"/>
          <c:x val="8.1226791095557513E-2"/>
          <c:y val="6.1732732179368734E-2"/>
        </c:manualLayout>
      </c:layout>
      <c:overlay val="1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Компоненты компетенции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Когнитивный</c:v>
                </c:pt>
                <c:pt idx="1">
                  <c:v>Операциональный</c:v>
                </c:pt>
                <c:pt idx="2">
                  <c:v>Аксиологический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120</c:v>
                </c:pt>
                <c:pt idx="1">
                  <c:v>120</c:v>
                </c:pt>
                <c:pt idx="2">
                  <c:v>120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0017910955575002"/>
          <c:y val="0"/>
          <c:w val="0.29982089044425059"/>
          <c:h val="0.78437954185209657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0.53459</cdr:x>
      <cdr:y>0.30229</cdr:y>
    </cdr:from>
    <cdr:to>
      <cdr:x>0.6457</cdr:x>
      <cdr:y>0.50432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99480" y="1368152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rPr>
            <a:t>Знание </a:t>
          </a:r>
        </a:p>
        <a:p xmlns:a="http://schemas.openxmlformats.org/drawingml/2006/main">
          <a:r>
            <a:rPr lang="ru-RU" sz="24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rPr>
            <a:t>и</a:t>
          </a:r>
        </a:p>
        <a:p xmlns:a="http://schemas.openxmlformats.org/drawingml/2006/main">
          <a:r>
            <a:rPr lang="ru-RU" sz="24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rPr>
            <a:t> понимание</a:t>
          </a:r>
          <a:endParaRPr lang="ru-RU" sz="2400" b="1" dirty="0">
            <a:solidFill>
              <a:schemeClr val="bg1">
                <a:lumMod val="9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0.34375</cdr:x>
      <cdr:y>0.68292</cdr:y>
    </cdr:from>
    <cdr:to>
      <cdr:x>0.45486</cdr:x>
      <cdr:y>0.88495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28916" y="30908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0.33945</cdr:x>
      <cdr:y>0.27128</cdr:y>
    </cdr:from>
    <cdr:to>
      <cdr:x>0.45056</cdr:x>
      <cdr:y>0.47332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93508" y="1227782"/>
          <a:ext cx="914391" cy="9144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rPr>
            <a:t>Знание</a:t>
          </a:r>
        </a:p>
        <a:p xmlns:a="http://schemas.openxmlformats.org/drawingml/2006/main">
          <a:r>
            <a:rPr lang="ru-RU" sz="28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rPr>
            <a:t> как</a:t>
          </a:r>
        </a:p>
        <a:p xmlns:a="http://schemas.openxmlformats.org/drawingml/2006/main">
          <a:r>
            <a:rPr lang="ru-RU" sz="28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rPr>
            <a:t> быть</a:t>
          </a:r>
          <a:endParaRPr lang="ru-RU" sz="2800" b="1" dirty="0">
            <a:solidFill>
              <a:schemeClr val="bg1">
                <a:lumMod val="9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owerpointbase.com/uploads/posts/2014-06/1403129186_picture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165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1538" y="0"/>
            <a:ext cx="8072462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Конструирование инновационного урока с применением  групповых способов обучения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2143116"/>
            <a:ext cx="43577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Котлярова В.Ф., </a:t>
            </a:r>
          </a:p>
          <a:p>
            <a:pPr algn="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заместитель директора </a:t>
            </a:r>
          </a:p>
          <a:p>
            <a:pPr algn="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 НМР</a:t>
            </a:r>
          </a:p>
          <a:p>
            <a:pPr algn="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МАОУ СОШ № 47 г. Томска,</a:t>
            </a:r>
          </a:p>
          <a:p>
            <a:pPr algn="r"/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Песяк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Е.Ф., ст.преподаватель кафедры сопровождения инноваций  в образовании ТОИПКРО, научный консультант МАОУ СОШ № 47 г. Томска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Искать:</a:t>
            </a:r>
          </a:p>
          <a:p>
            <a:r>
              <a:rPr lang="ru-RU" dirty="0" smtClean="0"/>
              <a:t>Запрашивать различные базы данных;</a:t>
            </a:r>
          </a:p>
          <a:p>
            <a:r>
              <a:rPr lang="ru-RU" dirty="0" smtClean="0"/>
              <a:t>Опрашивать окружение;</a:t>
            </a:r>
          </a:p>
          <a:p>
            <a:r>
              <a:rPr lang="ru-RU" dirty="0" smtClean="0"/>
              <a:t>Консультироваться у эксперта;</a:t>
            </a:r>
          </a:p>
          <a:p>
            <a:r>
              <a:rPr lang="ru-RU" dirty="0" smtClean="0"/>
              <a:t>Получать информацию;</a:t>
            </a:r>
          </a:p>
          <a:p>
            <a:r>
              <a:rPr lang="ru-RU" dirty="0" smtClean="0"/>
              <a:t>Уметь работать с документами, классифицировать их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Какие компетенции необходимо формировать»? «Ключевые компетенции для Европы»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959454"/>
              </p:ext>
            </p:extLst>
          </p:nvPr>
        </p:nvGraphicFramePr>
        <p:xfrm>
          <a:off x="571472" y="1142984"/>
          <a:ext cx="821537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Компетенции отечественного образования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Способность видеть и понимать окружающий мир, ориентироваться в нем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Осознавать свою роль и предназначение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Уметь выбирать целевые и смысловые установки для своих действий и поступков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Принимать решения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них зависит индивидуальная образовательная траектория для обучающихся и программа жизнедеятельности в целом</a:t>
            </a:r>
            <a:endParaRPr lang="ru-RU" sz="2800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Ценностно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смысловые компетенции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Познание и опыт деятельности в области национальной и общечеловеческой культуры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Духовно – нравственные основы жизни человека и человечества, отдельных народов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Культурологические основы семейных, социальных, общечеловеческих явлений и традиций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Роль науки и религии в жизни человека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Компетенции в бытовой и культурно –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сфере</a:t>
            </a:r>
          </a:p>
          <a:p>
            <a:pPr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(владение эффективными способами организации свободного времени, опыт освоения обучающимся картины мира, расширяющейся до культурологического и всечеловеческого понимания мира)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Общекультурные  компетенции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и оценка навыков самоорганизации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(планирование этапов выполнения работы. Отслеживание продвижения в выполнении задания, соблюдение графика подготовки и предоставления материалов, поиска необходимых ресурсов, распределения обязанностей и контроля качества выполнения работы)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познавательные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Использовать ИКТ в своей деятельности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Осуществлять образовательное взаимодействие в информационном пространстве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Информационные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Знание языков, способов взаимодействия с окружающими и удаленными событиями и людьми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Навыки работы в группе, коллективе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Владение различными социальными ролями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Коммуникативные компетенции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http://www.school47.tomsk.ru/files/img/image/Rassoisanie%202014/novosti_2017/kotlyrova/P32901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4077072"/>
            <a:ext cx="3253186" cy="243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Выполнение  роли гражданина, наблюдателя, избирателя, представителя, потребителя, покупателя, клиента, производителя, члена семьи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Права и обязанности в вопросах экономики и права в области профессионального самоопределения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(умение анализировать ситуацию на рынке труда, действовать в соответствии с личной и общественной выгодой, владеть этикой трудовых и гражданских взаимоотношений)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 – трудовые компетенции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357298"/>
            <a:ext cx="8329642" cy="509094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Освоение способов физического, духовного и интеллектуального саморазвития, эмоциональной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самоподдержки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Обучающийся овладевает способами деятельности  в собственных интересах и возможностях, что выражается в его непрерывном самопознании, развитии необходимых современному человеку личностных качеств, формировании психологической грамотности, культуры мышления и поведения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Правила личной гигиены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Забота о собственном здоровье, половая грамотность, внутренняя экологическая культура, способы безопасной жизнедеятельности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Компетенции личностного самосовершенствования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23566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Талант общения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012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 txBox="1">
            <a:spLocks noGrp="1"/>
          </p:cNvSpPr>
          <p:nvPr>
            <p:ph idx="1"/>
          </p:nvPr>
        </p:nvSpPr>
        <p:spPr>
          <a:xfrm>
            <a:off x="4071934" y="1142984"/>
            <a:ext cx="923330" cy="42148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vert270"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ИННОВАЦИОННЫЙ УРОК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2071670" y="5643578"/>
            <a:ext cx="4214842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НОВЫЕ МЕТОДИЧЕСКИЕ ПОДХОДЫ К ОРГАНИЗАЦИИ ОБУЧЕНИЯ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PubOvalCallout"/>
          <p:cNvSpPr>
            <a:spLocks noEditPoints="1" noChangeArrowheads="1"/>
          </p:cNvSpPr>
          <p:nvPr/>
        </p:nvSpPr>
        <p:spPr bwMode="auto">
          <a:xfrm rot="5555712">
            <a:off x="5973089" y="504235"/>
            <a:ext cx="1909886" cy="3486153"/>
          </a:xfrm>
          <a:custGeom>
            <a:avLst/>
            <a:gdLst>
              <a:gd name="G0" fmla="+- 0 0 0"/>
              <a:gd name="G1" fmla="+- 16950 0 0"/>
              <a:gd name="T0" fmla="*/ 10800 w 21600"/>
              <a:gd name="T1" fmla="*/ 0 h 21600"/>
              <a:gd name="T2" fmla="*/ 0 w 21600"/>
              <a:gd name="T3" fmla="*/ 8105 h 21600"/>
              <a:gd name="T4" fmla="*/ 16950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6950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107763" dir="2700000" algn="ctr" rotWithShape="0">
              <a:srgbClr val="808080"/>
            </a:outerShdw>
          </a:effectLst>
        </p:spPr>
        <p:txBody>
          <a:bodyPr vert="vert270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b="1" dirty="0" smtClean="0"/>
              <a:t>   </a:t>
            </a:r>
            <a:endParaRPr lang="ru-RU" b="1" dirty="0"/>
          </a:p>
        </p:txBody>
      </p:sp>
      <p:sp>
        <p:nvSpPr>
          <p:cNvPr id="32" name="PubOvalCallout"/>
          <p:cNvSpPr>
            <a:spLocks noEditPoints="1" noChangeArrowheads="1"/>
          </p:cNvSpPr>
          <p:nvPr/>
        </p:nvSpPr>
        <p:spPr bwMode="auto">
          <a:xfrm rot="6712351">
            <a:off x="5541573" y="2727743"/>
            <a:ext cx="2363016" cy="3225385"/>
          </a:xfrm>
          <a:custGeom>
            <a:avLst/>
            <a:gdLst>
              <a:gd name="G0" fmla="+- 0 0 0"/>
              <a:gd name="G1" fmla="+- 16950 0 0"/>
              <a:gd name="T0" fmla="*/ 10800 w 21600"/>
              <a:gd name="T1" fmla="*/ 0 h 21600"/>
              <a:gd name="T2" fmla="*/ 0 w 21600"/>
              <a:gd name="T3" fmla="*/ 8105 h 21600"/>
              <a:gd name="T4" fmla="*/ 16950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6950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107763" dir="2700000" algn="ctr" rotWithShape="0">
              <a:srgbClr val="808080"/>
            </a:outerShdw>
          </a:effectLst>
        </p:spPr>
        <p:txBody>
          <a:bodyPr vert="vert270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b="1" dirty="0" smtClean="0"/>
              <a:t>   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143636" y="1500174"/>
            <a:ext cx="2754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СИСТЕМНО –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ДЕЯТЕЛЬНОСТНЫЙ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ПОДХОД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57884" y="4000504"/>
            <a:ext cx="2202847" cy="923330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НОВЫЕ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ЗАДАЧИ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ОБРАЗОВАНИЯ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5" name="PubOvalCallout"/>
          <p:cNvSpPr>
            <a:spLocks noEditPoints="1" noChangeArrowheads="1"/>
          </p:cNvSpPr>
          <p:nvPr/>
        </p:nvSpPr>
        <p:spPr bwMode="auto">
          <a:xfrm rot="16898528" flipH="1">
            <a:off x="1602792" y="-488370"/>
            <a:ext cx="1787085" cy="3416505"/>
          </a:xfrm>
          <a:custGeom>
            <a:avLst/>
            <a:gdLst>
              <a:gd name="G0" fmla="+- 0 0 0"/>
              <a:gd name="G1" fmla="+- 16950 0 0"/>
              <a:gd name="T0" fmla="*/ 10800 w 21600"/>
              <a:gd name="T1" fmla="*/ 0 h 21600"/>
              <a:gd name="T2" fmla="*/ 0 w 21600"/>
              <a:gd name="T3" fmla="*/ 8105 h 21600"/>
              <a:gd name="T4" fmla="*/ 16950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6950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107763" dir="2700000" algn="ctr" rotWithShape="0">
              <a:srgbClr val="808080"/>
            </a:outerShdw>
          </a:effectLst>
        </p:spPr>
        <p:txBody>
          <a:bodyPr vert="vert270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b="1" dirty="0" smtClean="0"/>
              <a:t>   </a:t>
            </a:r>
            <a:endParaRPr lang="ru-RU" b="1" dirty="0"/>
          </a:p>
        </p:txBody>
      </p:sp>
      <p:sp>
        <p:nvSpPr>
          <p:cNvPr id="36" name="PubOvalCallout"/>
          <p:cNvSpPr>
            <a:spLocks noEditPoints="1" noChangeArrowheads="1"/>
          </p:cNvSpPr>
          <p:nvPr/>
        </p:nvSpPr>
        <p:spPr bwMode="auto">
          <a:xfrm rot="17208838" flipH="1">
            <a:off x="1022486" y="1767540"/>
            <a:ext cx="2273617" cy="3824408"/>
          </a:xfrm>
          <a:custGeom>
            <a:avLst/>
            <a:gdLst>
              <a:gd name="G0" fmla="+- 0 0 0"/>
              <a:gd name="G1" fmla="+- 16950 0 0"/>
              <a:gd name="T0" fmla="*/ 10800 w 21600"/>
              <a:gd name="T1" fmla="*/ 0 h 21600"/>
              <a:gd name="T2" fmla="*/ 0 w 21600"/>
              <a:gd name="T3" fmla="*/ 8105 h 21600"/>
              <a:gd name="T4" fmla="*/ 16950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6950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107763" dir="2700000" algn="ctr" rotWithShape="0">
              <a:srgbClr val="808080"/>
            </a:outerShdw>
          </a:effectLst>
        </p:spPr>
        <p:txBody>
          <a:bodyPr vert="vert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b="1" dirty="0" smtClean="0"/>
              <a:t>   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000100" y="571480"/>
            <a:ext cx="24016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ВВЕДЕНИЕ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ПЛАНИРУЕМЫХ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РЕЗУЛЬТАТОВ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8" name="PubOvalCallout"/>
          <p:cNvSpPr>
            <a:spLocks noEditPoints="1" noChangeArrowheads="1"/>
          </p:cNvSpPr>
          <p:nvPr/>
        </p:nvSpPr>
        <p:spPr bwMode="auto">
          <a:xfrm rot="5555712">
            <a:off x="5137225" y="413392"/>
            <a:ext cx="941253" cy="1316052"/>
          </a:xfrm>
          <a:custGeom>
            <a:avLst/>
            <a:gdLst>
              <a:gd name="G0" fmla="+- 0 0 0"/>
              <a:gd name="G1" fmla="+- 16950 0 0"/>
              <a:gd name="T0" fmla="*/ 10800 w 21600"/>
              <a:gd name="T1" fmla="*/ 0 h 21600"/>
              <a:gd name="T2" fmla="*/ 0 w 21600"/>
              <a:gd name="T3" fmla="*/ 8105 h 21600"/>
              <a:gd name="T4" fmla="*/ 16950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6950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107763" dir="2700000" algn="ctr" rotWithShape="0">
              <a:srgbClr val="808080"/>
            </a:outerShdw>
          </a:effectLst>
        </p:spPr>
        <p:txBody>
          <a:bodyPr vert="vert270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b="1" dirty="0" smtClean="0"/>
              <a:t>   </a:t>
            </a:r>
            <a:endParaRPr lang="ru-RU" b="1" dirty="0"/>
          </a:p>
        </p:txBody>
      </p:sp>
      <p:sp>
        <p:nvSpPr>
          <p:cNvPr id="39" name="PubOvalCallout"/>
          <p:cNvSpPr>
            <a:spLocks noEditPoints="1" noChangeArrowheads="1"/>
          </p:cNvSpPr>
          <p:nvPr/>
        </p:nvSpPr>
        <p:spPr bwMode="auto">
          <a:xfrm rot="5555712">
            <a:off x="5197791" y="2632083"/>
            <a:ext cx="796220" cy="1155681"/>
          </a:xfrm>
          <a:custGeom>
            <a:avLst/>
            <a:gdLst>
              <a:gd name="G0" fmla="+- 0 0 0"/>
              <a:gd name="G1" fmla="+- 16950 0 0"/>
              <a:gd name="T0" fmla="*/ 10800 w 21600"/>
              <a:gd name="T1" fmla="*/ 0 h 21600"/>
              <a:gd name="T2" fmla="*/ 0 w 21600"/>
              <a:gd name="T3" fmla="*/ 8105 h 21600"/>
              <a:gd name="T4" fmla="*/ 16950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6950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rgbClr val="92D050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107763" dir="2700000" algn="ctr" rotWithShape="0">
              <a:srgbClr val="808080"/>
            </a:outerShdw>
          </a:effectLst>
        </p:spPr>
        <p:txBody>
          <a:bodyPr vert="vert270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b="1" dirty="0" smtClean="0"/>
              <a:t>   </a:t>
            </a:r>
            <a:endParaRPr lang="ru-RU" b="1" dirty="0"/>
          </a:p>
        </p:txBody>
      </p:sp>
      <p:sp>
        <p:nvSpPr>
          <p:cNvPr id="40" name="PubOvalCallout"/>
          <p:cNvSpPr>
            <a:spLocks noEditPoints="1" noChangeArrowheads="1"/>
          </p:cNvSpPr>
          <p:nvPr/>
        </p:nvSpPr>
        <p:spPr bwMode="auto">
          <a:xfrm rot="17304810" flipH="1">
            <a:off x="3096117" y="1976272"/>
            <a:ext cx="788892" cy="1373010"/>
          </a:xfrm>
          <a:custGeom>
            <a:avLst/>
            <a:gdLst>
              <a:gd name="G0" fmla="+- 0 0 0"/>
              <a:gd name="G1" fmla="+- 16950 0 0"/>
              <a:gd name="T0" fmla="*/ 10800 w 21600"/>
              <a:gd name="T1" fmla="*/ 0 h 21600"/>
              <a:gd name="T2" fmla="*/ 0 w 21600"/>
              <a:gd name="T3" fmla="*/ 8105 h 21600"/>
              <a:gd name="T4" fmla="*/ 16950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6950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rgbClr val="92D050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107763" dir="2700000" algn="ctr" rotWithShape="0">
              <a:srgbClr val="808080"/>
            </a:outerShdw>
          </a:effectLst>
        </p:spPr>
        <p:txBody>
          <a:bodyPr vert="vert270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b="1" dirty="0" smtClean="0"/>
              <a:t>   </a:t>
            </a:r>
            <a:endParaRPr lang="ru-RU" b="1" dirty="0"/>
          </a:p>
        </p:txBody>
      </p:sp>
      <p:sp>
        <p:nvSpPr>
          <p:cNvPr id="41" name="TextBox 40"/>
          <p:cNvSpPr txBox="1"/>
          <p:nvPr/>
        </p:nvSpPr>
        <p:spPr>
          <a:xfrm rot="19358709">
            <a:off x="5058153" y="906215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ЗАЧЕМ?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rot="19822491">
            <a:off x="5165723" y="288021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ЧЕМУ?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rot="1385707">
            <a:off x="2874486" y="2357329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КАК?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239972">
            <a:off x="571472" y="2928934"/>
            <a:ext cx="228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ПЕДАГОГИЧЕСКИЕ ТЕХНОЛОГИИ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562981"/>
              </p:ext>
            </p:extLst>
          </p:nvPr>
        </p:nvGraphicFramePr>
        <p:xfrm>
          <a:off x="532560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компетенции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4429132"/>
            <a:ext cx="18789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Знание</a:t>
            </a:r>
          </a:p>
          <a:p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как </a:t>
            </a:r>
          </a:p>
          <a:p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действовать</a:t>
            </a:r>
            <a:endParaRPr lang="ru-RU" sz="24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Алгоритм формирования компетенции:</a:t>
            </a:r>
            <a:endParaRPr lang="ru-RU" b="0" dirty="0"/>
          </a:p>
        </p:txBody>
      </p:sp>
      <p:pic>
        <p:nvPicPr>
          <p:cNvPr id="4" name="Picture 3" descr="C:\Users\Котлярова В Ф\Desktop\Школа года\фото\P3131312222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1785926"/>
            <a:ext cx="4216411" cy="31623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1857364"/>
            <a:ext cx="45718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1.Знание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Способ деятельности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Качество личности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основе – активность обучающегося, моделирование будущего жизненного и профессионального поведения, что соответствует новой парадигме образования 21 века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presentacii.ru/documents_2/e36ed3044e69529679128df28f94ac30/img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555" y="-142916"/>
            <a:ext cx="9334555" cy="7000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1.Научить получать знания.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2.Научить работать и зарабатывать.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3.Научить жить.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4.Научить жить вместе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Компетентностный</a:t>
            </a:r>
            <a:r>
              <a:rPr lang="ru-RU" dirty="0" smtClean="0"/>
              <a:t> подход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7490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Какие компетенции необходимо формировать»? «Ключевые компетенции для Европы»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Думать: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Организовывать взаимосвязь прошлых и настоящих событий;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Критически относиться к тому или иному аспекту развития наших обществ;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Уметь противостоять неуверенности и сложности;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Занимать позицию в дискуссиях;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Видеть важность политического и экономического окружения, в котором проходит обучение и работа;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Оценивать социальные привычки, связанные со здоровьем;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Уметь оценивать произведения искусства и литературы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Какие компетенции необходимо формировать»? «Ключевые компетенции для Европы»(продолжение)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Сотрудничать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Уметь сотрудничать и работать в группе;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Принимать решения – улаживать разногласия и конфликты;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Уметь договариваться;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Уметь разрабатывать и выполнять контракты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Какие компетенции необходимо формировать»? «Ключевые компетенции для Европы»(продолжение)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компетенции необходимо формировать»? «Ключевые компетенции для Европы»(продолжение)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609600" y="16337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27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Приниматься за дело: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Включаться в проект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Нести ответственность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Входить в группу или коллектив и вносить свой вклад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Доказывать солидарность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Адаптироваться: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Уметь использовать новые технологии информации и коммуникации: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Показывать стойкость перед трудностями;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Уметь находить новые решения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компетенции необходимо формировать»? «Ключевые компетенции для Европы»(продолжение)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Изучать: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Уметь извлекать пользу из опыта;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Организовывать взаимосвязь своих знаний и упорядочивать их;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Организовывать свои собственные приемы  изучения;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Уметь решать проблемы;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Самостоятельно заниматься свои обучением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Какие компетенции необходимо формировать»? «Ключевые компетенции для Европы» (продолжение)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634</TotalTime>
  <Words>746</Words>
  <Application>Microsoft Office PowerPoint</Application>
  <PresentationFormat>Экран (4:3)</PresentationFormat>
  <Paragraphs>130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Презентация PowerPoint</vt:lpstr>
      <vt:lpstr>                         ФГОС</vt:lpstr>
      <vt:lpstr>Компетентностный подход</vt:lpstr>
      <vt:lpstr>Какие компетенции необходимо формировать»? «Ключевые компетенции для Европы»</vt:lpstr>
      <vt:lpstr>Какие компетенции необходимо формировать»? «Ключевые компетенции для Европы»(продолжение)</vt:lpstr>
      <vt:lpstr>Какие компетенции необходимо формировать»? «Ключевые компетенции для Европы»(продолжение)</vt:lpstr>
      <vt:lpstr>Какие компетенции необходимо формировать»? «Ключевые компетенции для Европы»(продолжение)</vt:lpstr>
      <vt:lpstr>Какие компетенции необходимо формировать»? «Ключевые компетенции для Европы»(продолжение)</vt:lpstr>
      <vt:lpstr>Какие компетенции необходимо формировать»? «Ключевые компетенции для Европы» (продолжение)</vt:lpstr>
      <vt:lpstr>Какие компетенции необходимо формировать»? «Ключевые компетенции для Европы»</vt:lpstr>
      <vt:lpstr>Компетенции отечественного образования</vt:lpstr>
      <vt:lpstr>Ценностно – смысловые компетенции</vt:lpstr>
      <vt:lpstr>Общекультурные  компетенции</vt:lpstr>
      <vt:lpstr>Учебно - познавательные</vt:lpstr>
      <vt:lpstr>Информационные</vt:lpstr>
      <vt:lpstr>Коммуникативные компетенции</vt:lpstr>
      <vt:lpstr>Социально – трудовые компетенции</vt:lpstr>
      <vt:lpstr>Компетенции личностного самосовершенствования</vt:lpstr>
      <vt:lpstr>Талант общения</vt:lpstr>
      <vt:lpstr>Структура компетенции</vt:lpstr>
      <vt:lpstr>Алгоритм формирования компетенции: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ключевых компетенций в создании условий для успешности субъектов образовательной деятельности</dc:title>
  <dc:creator>Котлярова В Ф</dc:creator>
  <cp:lastModifiedBy>Татьяна Копылова</cp:lastModifiedBy>
  <cp:revision>19</cp:revision>
  <dcterms:created xsi:type="dcterms:W3CDTF">2018-03-26T02:59:07Z</dcterms:created>
  <dcterms:modified xsi:type="dcterms:W3CDTF">2019-02-12T04:26:59Z</dcterms:modified>
</cp:coreProperties>
</file>