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60" r:id="rId2"/>
    <p:sldId id="262" r:id="rId3"/>
    <p:sldId id="263" r:id="rId4"/>
    <p:sldId id="264" r:id="rId5"/>
    <p:sldId id="265" r:id="rId6"/>
    <p:sldId id="266" r:id="rId7"/>
    <p:sldId id="269" r:id="rId8"/>
    <p:sldId id="270" r:id="rId9"/>
    <p:sldId id="271" r:id="rId10"/>
    <p:sldId id="290" r:id="rId11"/>
    <p:sldId id="291" r:id="rId12"/>
    <p:sldId id="272" r:id="rId13"/>
    <p:sldId id="274" r:id="rId14"/>
    <p:sldId id="293" r:id="rId15"/>
    <p:sldId id="261" r:id="rId16"/>
    <p:sldId id="277" r:id="rId17"/>
    <p:sldId id="279" r:id="rId18"/>
    <p:sldId id="292" r:id="rId19"/>
    <p:sldId id="294" r:id="rId20"/>
    <p:sldId id="281" r:id="rId21"/>
    <p:sldId id="282" r:id="rId22"/>
    <p:sldId id="302" r:id="rId23"/>
    <p:sldId id="299" r:id="rId24"/>
    <p:sldId id="298" r:id="rId25"/>
    <p:sldId id="300" r:id="rId26"/>
    <p:sldId id="283" r:id="rId27"/>
    <p:sldId id="303" r:id="rId28"/>
    <p:sldId id="285" r:id="rId29"/>
    <p:sldId id="286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57" autoAdjust="0"/>
    <p:restoredTop sz="94660"/>
  </p:normalViewPr>
  <p:slideViewPr>
    <p:cSldViewPr>
      <p:cViewPr varScale="1">
        <p:scale>
          <a:sx n="78" d="100"/>
          <a:sy n="78" d="100"/>
        </p:scale>
        <p:origin x="-816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71604-C3CD-4F70-821D-D49C478D8D8A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ED946B-0FE7-4C19-803F-F27C4708A8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1257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D946B-0FE7-4C19-803F-F27C4708A8EA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owerpointbase.com/uploads/posts/2014-06/1403129186_picture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11659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071538" y="0"/>
            <a:ext cx="8072462" cy="175432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Конструирование инновационного урока с применением  групповых способов обучения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357686" y="2143116"/>
            <a:ext cx="435771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Котлярова В.Ф., </a:t>
            </a:r>
          </a:p>
          <a:p>
            <a:pPr algn="r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заместитель директора </a:t>
            </a:r>
          </a:p>
          <a:p>
            <a:pPr algn="r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по НМР</a:t>
            </a:r>
          </a:p>
          <a:p>
            <a:pPr algn="r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МАОУ СОШ № 47 г. Томска,</a:t>
            </a:r>
          </a:p>
          <a:p>
            <a:pPr algn="r"/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Песяк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Е.Ф., ст.преподаватель кафедры сопровождения инноваций  в образовании ТОИПКРО, научный консультант МАОУ СОШ № 47 г. Томска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"/>
          <p:cNvGrpSpPr>
            <a:grpSpLocks noChangeAspect="1"/>
          </p:cNvGrpSpPr>
          <p:nvPr/>
        </p:nvGrpSpPr>
        <p:grpSpPr bwMode="auto">
          <a:xfrm>
            <a:off x="144698" y="1484783"/>
            <a:ext cx="9018351" cy="3960341"/>
            <a:chOff x="2225" y="2162"/>
            <a:chExt cx="6750" cy="2927"/>
          </a:xfrm>
        </p:grpSpPr>
        <p:sp>
          <p:nvSpPr>
            <p:cNvPr id="5" name="AutoShape 22"/>
            <p:cNvSpPr>
              <a:spLocks noChangeAspect="1" noChangeArrowheads="1"/>
            </p:cNvSpPr>
            <p:nvPr/>
          </p:nvSpPr>
          <p:spPr bwMode="auto">
            <a:xfrm>
              <a:off x="2225" y="2162"/>
              <a:ext cx="6750" cy="2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grpSp>
          <p:nvGrpSpPr>
            <p:cNvPr id="6" name="Group 2"/>
            <p:cNvGrpSpPr>
              <a:grpSpLocks/>
            </p:cNvGrpSpPr>
            <p:nvPr/>
          </p:nvGrpSpPr>
          <p:grpSpPr bwMode="auto">
            <a:xfrm>
              <a:off x="2339" y="2441"/>
              <a:ext cx="6496" cy="2369"/>
              <a:chOff x="2338" y="2441"/>
              <a:chExt cx="6496" cy="2369"/>
            </a:xfrm>
          </p:grpSpPr>
          <p:sp>
            <p:nvSpPr>
              <p:cNvPr id="7" name="Rectangle 21"/>
              <p:cNvSpPr>
                <a:spLocks noChangeArrowheads="1"/>
              </p:cNvSpPr>
              <p:nvPr/>
            </p:nvSpPr>
            <p:spPr bwMode="auto">
              <a:xfrm>
                <a:off x="6009" y="2441"/>
                <a:ext cx="1130" cy="836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38100" cmpd="dbl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9pPr>
              </a:lstStyle>
              <a:p>
                <a:pPr eaLnBrk="0" hangingPunct="0"/>
                <a:r>
                  <a:rPr lang="ru-RU" b="1" dirty="0">
                    <a:latin typeface="Times New Roman" pitchFamily="18" charset="0"/>
                    <a:cs typeface="Times New Roman" pitchFamily="18" charset="0"/>
                  </a:rPr>
                  <a:t>Цели учебной темы</a:t>
                </a:r>
              </a:p>
            </p:txBody>
          </p:sp>
          <p:sp>
            <p:nvSpPr>
              <p:cNvPr id="8" name="Rectangle 20"/>
              <p:cNvSpPr>
                <a:spLocks noChangeArrowheads="1"/>
              </p:cNvSpPr>
              <p:nvPr/>
            </p:nvSpPr>
            <p:spPr bwMode="auto">
              <a:xfrm>
                <a:off x="4174" y="2441"/>
                <a:ext cx="1270" cy="836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38100" cmpd="dbl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9pPr>
              </a:lstStyle>
              <a:p>
                <a:pPr eaLnBrk="0" hangingPunct="0"/>
                <a:r>
                  <a:rPr lang="ru-RU" b="1" dirty="0">
                    <a:latin typeface="Times New Roman" pitchFamily="18" charset="0"/>
                    <a:cs typeface="Times New Roman" pitchFamily="18" charset="0"/>
                  </a:rPr>
                  <a:t>Цели учебного раздела</a:t>
                </a:r>
              </a:p>
              <a:p>
                <a:pPr eaLnBrk="0" hangingPunct="0"/>
                <a:endParaRPr lang="ru-RU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" name="Rectangle 19"/>
              <p:cNvSpPr>
                <a:spLocks noChangeArrowheads="1"/>
              </p:cNvSpPr>
              <p:nvPr/>
            </p:nvSpPr>
            <p:spPr bwMode="auto">
              <a:xfrm>
                <a:off x="7703" y="2441"/>
                <a:ext cx="1130" cy="836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38100" cmpd="dbl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9pPr>
              </a:lstStyle>
              <a:p>
                <a:pPr eaLnBrk="0" hangingPunct="0"/>
                <a:r>
                  <a:rPr lang="ru-RU" b="1" dirty="0">
                    <a:latin typeface="Times New Roman" pitchFamily="18" charset="0"/>
                    <a:cs typeface="Times New Roman" pitchFamily="18" charset="0"/>
                  </a:rPr>
                  <a:t>Цели учебного занятия</a:t>
                </a:r>
              </a:p>
            </p:txBody>
          </p:sp>
          <p:sp>
            <p:nvSpPr>
              <p:cNvPr id="10" name="Rectangle 18"/>
              <p:cNvSpPr>
                <a:spLocks noChangeArrowheads="1"/>
              </p:cNvSpPr>
              <p:nvPr/>
            </p:nvSpPr>
            <p:spPr bwMode="auto">
              <a:xfrm>
                <a:off x="2338" y="3974"/>
                <a:ext cx="1131" cy="836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38100" cmpd="dbl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9pPr>
              </a:lstStyle>
              <a:p>
                <a:pPr eaLnBrk="0" hangingPunct="0"/>
                <a:r>
                  <a:rPr lang="ru-RU" b="1" dirty="0">
                    <a:latin typeface="Times New Roman" pitchFamily="18" charset="0"/>
                    <a:cs typeface="Times New Roman" pitchFamily="18" charset="0"/>
                  </a:rPr>
                  <a:t>Стержневые линии</a:t>
                </a:r>
              </a:p>
            </p:txBody>
          </p:sp>
          <p:sp>
            <p:nvSpPr>
              <p:cNvPr id="11" name="Rectangle 17"/>
              <p:cNvSpPr>
                <a:spLocks noChangeArrowheads="1"/>
              </p:cNvSpPr>
              <p:nvPr/>
            </p:nvSpPr>
            <p:spPr bwMode="auto">
              <a:xfrm>
                <a:off x="4174" y="3974"/>
                <a:ext cx="1270" cy="836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38100" cmpd="dbl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9pPr>
              </a:lstStyle>
              <a:p>
                <a:pPr eaLnBrk="0" hangingPunct="0"/>
                <a:r>
                  <a:rPr lang="ru-RU" b="1" dirty="0">
                    <a:latin typeface="Times New Roman" pitchFamily="18" charset="0"/>
                    <a:cs typeface="Times New Roman" pitchFamily="18" charset="0"/>
                  </a:rPr>
                  <a:t>Теории, положения</a:t>
                </a:r>
              </a:p>
            </p:txBody>
          </p:sp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6009" y="3974"/>
                <a:ext cx="1131" cy="836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38100" cmpd="dbl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9pPr>
              </a:lstStyle>
              <a:p>
                <a:pPr eaLnBrk="0" hangingPunct="0"/>
                <a:r>
                  <a:rPr lang="ru-RU" b="1" dirty="0">
                    <a:latin typeface="Times New Roman" pitchFamily="18" charset="0"/>
                    <a:cs typeface="Times New Roman" pitchFamily="18" charset="0"/>
                  </a:rPr>
                  <a:t>Факты, понятия, законы</a:t>
                </a:r>
              </a:p>
            </p:txBody>
          </p:sp>
          <p:sp>
            <p:nvSpPr>
              <p:cNvPr id="13" name="Rectangle 15"/>
              <p:cNvSpPr>
                <a:spLocks noChangeArrowheads="1"/>
              </p:cNvSpPr>
              <p:nvPr/>
            </p:nvSpPr>
            <p:spPr bwMode="auto">
              <a:xfrm>
                <a:off x="7703" y="3974"/>
                <a:ext cx="1131" cy="836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38100" cmpd="dbl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9pPr>
              </a:lstStyle>
              <a:p>
                <a:pPr eaLnBrk="0" hangingPunct="0"/>
                <a:r>
                  <a:rPr lang="ru-RU" b="1" dirty="0">
                    <a:latin typeface="Times New Roman" pitchFamily="18" charset="0"/>
                    <a:cs typeface="Times New Roman" pitchFamily="18" charset="0"/>
                  </a:rPr>
                  <a:t>Действия учащихся</a:t>
                </a:r>
              </a:p>
            </p:txBody>
          </p:sp>
          <p:grpSp>
            <p:nvGrpSpPr>
              <p:cNvPr id="14" name="Group 12"/>
              <p:cNvGrpSpPr>
                <a:grpSpLocks/>
              </p:cNvGrpSpPr>
              <p:nvPr/>
            </p:nvGrpSpPr>
            <p:grpSpPr bwMode="auto">
              <a:xfrm>
                <a:off x="2338" y="2441"/>
                <a:ext cx="1836" cy="836"/>
                <a:chOff x="2338" y="2441"/>
                <a:chExt cx="1836" cy="836"/>
              </a:xfrm>
            </p:grpSpPr>
            <p:sp>
              <p:nvSpPr>
                <p:cNvPr id="24" name="Rectangle 14"/>
                <p:cNvSpPr>
                  <a:spLocks noChangeArrowheads="1"/>
                </p:cNvSpPr>
                <p:nvPr/>
              </p:nvSpPr>
              <p:spPr bwMode="auto">
                <a:xfrm>
                  <a:off x="2338" y="2441"/>
                  <a:ext cx="1130" cy="836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38100" cmpd="dbl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defPPr>
                    <a:defRPr lang="ru-RU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Franklin Gothic Book" pitchFamily="34" charset="0"/>
                      <a:ea typeface="+mn-ea"/>
                      <a:cs typeface="+mn-cs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Franklin Gothic Book" pitchFamily="34" charset="0"/>
                      <a:ea typeface="+mn-ea"/>
                      <a:cs typeface="+mn-cs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Franklin Gothic Book" pitchFamily="34" charset="0"/>
                      <a:ea typeface="+mn-ea"/>
                      <a:cs typeface="+mn-cs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Franklin Gothic Book" pitchFamily="34" charset="0"/>
                      <a:ea typeface="+mn-ea"/>
                      <a:cs typeface="+mn-cs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Franklin Gothic Book" pitchFamily="34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Franklin Gothic Book" pitchFamily="34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Franklin Gothic Book" pitchFamily="34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Franklin Gothic Book" pitchFamily="34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Franklin Gothic Book" pitchFamily="34" charset="0"/>
                      <a:ea typeface="+mn-ea"/>
                      <a:cs typeface="+mn-cs"/>
                    </a:defRPr>
                  </a:lvl9pPr>
                </a:lstStyle>
                <a:p>
                  <a:pPr eaLnBrk="0" hangingPunct="0"/>
                  <a:r>
                    <a:rPr lang="ru-RU" b="1" dirty="0">
                      <a:latin typeface="Times New Roman" pitchFamily="18" charset="0"/>
                      <a:cs typeface="Times New Roman" pitchFamily="18" charset="0"/>
                    </a:rPr>
                    <a:t>Цели учебного предмета</a:t>
                  </a:r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auto">
                <a:xfrm>
                  <a:off x="3468" y="2859"/>
                  <a:ext cx="706" cy="0"/>
                </a:xfrm>
                <a:prstGeom prst="line">
                  <a:avLst/>
                </a:prstGeom>
                <a:noFill/>
                <a:ln w="38100" cmpd="dbl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>
                  <a:defPPr>
                    <a:defRPr lang="ru-RU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Franklin Gothic Book" pitchFamily="34" charset="0"/>
                      <a:ea typeface="+mn-ea"/>
                      <a:cs typeface="+mn-cs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Franklin Gothic Book" pitchFamily="34" charset="0"/>
                      <a:ea typeface="+mn-ea"/>
                      <a:cs typeface="+mn-cs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Franklin Gothic Book" pitchFamily="34" charset="0"/>
                      <a:ea typeface="+mn-ea"/>
                      <a:cs typeface="+mn-cs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Franklin Gothic Book" pitchFamily="34" charset="0"/>
                      <a:ea typeface="+mn-ea"/>
                      <a:cs typeface="+mn-cs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Franklin Gothic Book" pitchFamily="34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Franklin Gothic Book" pitchFamily="34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Franklin Gothic Book" pitchFamily="34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Franklin Gothic Book" pitchFamily="34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Franklin Gothic Book" pitchFamily="34" charset="0"/>
                      <a:ea typeface="+mn-ea"/>
                      <a:cs typeface="+mn-cs"/>
                    </a:defRPr>
                  </a:lvl9pPr>
                </a:lstStyle>
                <a:p>
                  <a:endParaRPr lang="ru-RU"/>
                </a:p>
              </p:txBody>
            </p:sp>
          </p:grpSp>
          <p:sp>
            <p:nvSpPr>
              <p:cNvPr id="15" name="Line 11"/>
              <p:cNvSpPr>
                <a:spLocks noChangeShapeType="1"/>
              </p:cNvSpPr>
              <p:nvPr/>
            </p:nvSpPr>
            <p:spPr bwMode="auto">
              <a:xfrm>
                <a:off x="5444" y="2859"/>
                <a:ext cx="565" cy="0"/>
              </a:xfrm>
              <a:prstGeom prst="line">
                <a:avLst/>
              </a:prstGeom>
              <a:noFill/>
              <a:ln w="38100" cmpd="dbl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6" name="Line 10"/>
              <p:cNvSpPr>
                <a:spLocks noChangeShapeType="1"/>
              </p:cNvSpPr>
              <p:nvPr/>
            </p:nvSpPr>
            <p:spPr bwMode="auto">
              <a:xfrm>
                <a:off x="7138" y="2859"/>
                <a:ext cx="565" cy="0"/>
              </a:xfrm>
              <a:prstGeom prst="line">
                <a:avLst/>
              </a:prstGeom>
              <a:noFill/>
              <a:ln w="38100" cmpd="dbl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7" name="Line 9"/>
              <p:cNvSpPr>
                <a:spLocks noChangeShapeType="1"/>
              </p:cNvSpPr>
              <p:nvPr/>
            </p:nvSpPr>
            <p:spPr bwMode="auto">
              <a:xfrm>
                <a:off x="2903" y="3277"/>
                <a:ext cx="0" cy="697"/>
              </a:xfrm>
              <a:prstGeom prst="line">
                <a:avLst/>
              </a:prstGeom>
              <a:noFill/>
              <a:ln w="38100" cmpd="dbl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8" name="Line 8"/>
              <p:cNvSpPr>
                <a:spLocks noChangeShapeType="1"/>
              </p:cNvSpPr>
              <p:nvPr/>
            </p:nvSpPr>
            <p:spPr bwMode="auto">
              <a:xfrm>
                <a:off x="3468" y="4392"/>
                <a:ext cx="706" cy="0"/>
              </a:xfrm>
              <a:prstGeom prst="line">
                <a:avLst/>
              </a:prstGeom>
              <a:noFill/>
              <a:ln w="38100" cmpd="dbl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9" name="Line 7"/>
              <p:cNvSpPr>
                <a:spLocks noChangeShapeType="1"/>
              </p:cNvSpPr>
              <p:nvPr/>
            </p:nvSpPr>
            <p:spPr bwMode="auto">
              <a:xfrm>
                <a:off x="5444" y="4392"/>
                <a:ext cx="565" cy="0"/>
              </a:xfrm>
              <a:prstGeom prst="line">
                <a:avLst/>
              </a:prstGeom>
              <a:noFill/>
              <a:ln w="38100" cmpd="dbl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20" name="Line 6"/>
              <p:cNvSpPr>
                <a:spLocks noChangeShapeType="1"/>
              </p:cNvSpPr>
              <p:nvPr/>
            </p:nvSpPr>
            <p:spPr bwMode="auto">
              <a:xfrm>
                <a:off x="7138" y="4392"/>
                <a:ext cx="565" cy="0"/>
              </a:xfrm>
              <a:prstGeom prst="line">
                <a:avLst/>
              </a:prstGeom>
              <a:noFill/>
              <a:ln w="38100" cmpd="dbl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21" name="Line 5"/>
              <p:cNvSpPr>
                <a:spLocks noChangeShapeType="1"/>
              </p:cNvSpPr>
              <p:nvPr/>
            </p:nvSpPr>
            <p:spPr bwMode="auto">
              <a:xfrm>
                <a:off x="8268" y="3277"/>
                <a:ext cx="0" cy="697"/>
              </a:xfrm>
              <a:prstGeom prst="line">
                <a:avLst/>
              </a:prstGeom>
              <a:noFill/>
              <a:ln w="38100" cmpd="dbl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22" name="Line 4"/>
              <p:cNvSpPr>
                <a:spLocks noChangeShapeType="1"/>
              </p:cNvSpPr>
              <p:nvPr/>
            </p:nvSpPr>
            <p:spPr bwMode="auto">
              <a:xfrm>
                <a:off x="6574" y="3277"/>
                <a:ext cx="0" cy="697"/>
              </a:xfrm>
              <a:prstGeom prst="line">
                <a:avLst/>
              </a:prstGeom>
              <a:noFill/>
              <a:ln w="38100" cmpd="dbl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23" name="Line 3"/>
              <p:cNvSpPr>
                <a:spLocks noChangeShapeType="1"/>
              </p:cNvSpPr>
              <p:nvPr/>
            </p:nvSpPr>
            <p:spPr bwMode="auto">
              <a:xfrm>
                <a:off x="4738" y="3277"/>
                <a:ext cx="0" cy="697"/>
              </a:xfrm>
              <a:prstGeom prst="line">
                <a:avLst/>
              </a:prstGeom>
              <a:noFill/>
              <a:ln w="38100" cmpd="dbl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Franklin Gothic Book" pitchFamily="34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</p:grpSp>
      </p:grpSp>
      <p:sp>
        <p:nvSpPr>
          <p:cNvPr id="26" name="TextBox 25"/>
          <p:cNvSpPr txBox="1"/>
          <p:nvPr/>
        </p:nvSpPr>
        <p:spPr>
          <a:xfrm>
            <a:off x="120376" y="357166"/>
            <a:ext cx="9023624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b="1" dirty="0" smtClean="0"/>
              <a:t>КОНСТРУИРОВАНИЕ ОБРАЗОВАТЕЛЬНОГО ПРОСТРАНСТВА </a:t>
            </a:r>
          </a:p>
          <a:p>
            <a:r>
              <a:rPr lang="ru-RU" b="1" dirty="0" smtClean="0"/>
              <a:t>УЧЕБНОГО  ПРЕДМЕТА В КОНТЕКСТЕ ФУНДАМЕНТАЛЬНОГО ЯДРА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9874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19138" y="1048543"/>
            <a:ext cx="7705727" cy="4760913"/>
            <a:chOff x="2256" y="928"/>
            <a:chExt cx="9125" cy="440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450" y="1194"/>
              <a:ext cx="1675" cy="73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ru-RU" sz="1600" b="1" dirty="0">
                  <a:latin typeface="Times New Roman" pitchFamily="18" charset="0"/>
                  <a:cs typeface="Times New Roman" pitchFamily="18" charset="0"/>
                </a:rPr>
                <a:t>Стержневая  линия 1</a:t>
              </a: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5582" y="1202"/>
              <a:ext cx="1730" cy="73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ru-RU" sz="1600" b="1" dirty="0">
                  <a:latin typeface="Times New Roman" pitchFamily="18" charset="0"/>
                  <a:cs typeface="Times New Roman" pitchFamily="18" charset="0"/>
                </a:rPr>
                <a:t>Стержневая  линия  2</a:t>
              </a:r>
            </a:p>
            <a:p>
              <a:endParaRPr lang="ru-RU" sz="1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7885" y="1194"/>
              <a:ext cx="1571" cy="71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ru-RU" sz="1600" b="1" dirty="0">
                  <a:latin typeface="Times New Roman" pitchFamily="18" charset="0"/>
                  <a:cs typeface="Times New Roman" pitchFamily="18" charset="0"/>
                </a:rPr>
                <a:t>Стержневая  линия 3</a:t>
              </a:r>
            </a:p>
            <a:p>
              <a:endParaRPr lang="ru-RU" dirty="0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9776" y="1194"/>
              <a:ext cx="1605" cy="71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ru-RU" sz="1600" b="1" dirty="0">
                  <a:latin typeface="Times New Roman" pitchFamily="18" charset="0"/>
                  <a:cs typeface="Times New Roman" pitchFamily="18" charset="0"/>
                </a:rPr>
                <a:t>Стержневая  линия 4</a:t>
              </a:r>
            </a:p>
            <a:p>
              <a:endParaRPr lang="ru-RU" dirty="0"/>
            </a:p>
          </p:txBody>
        </p:sp>
        <p:cxnSp>
          <p:nvCxnSpPr>
            <p:cNvPr id="9" name="AutoShape 7"/>
            <p:cNvCxnSpPr>
              <a:cxnSpLocks noChangeShapeType="1"/>
            </p:cNvCxnSpPr>
            <p:nvPr/>
          </p:nvCxnSpPr>
          <p:spPr bwMode="auto">
            <a:xfrm flipV="1">
              <a:off x="2256" y="928"/>
              <a:ext cx="8944" cy="1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" name="AutoShape 8"/>
            <p:cNvCxnSpPr>
              <a:cxnSpLocks noChangeShapeType="1"/>
            </p:cNvCxnSpPr>
            <p:nvPr/>
          </p:nvCxnSpPr>
          <p:spPr bwMode="auto">
            <a:xfrm>
              <a:off x="2256" y="929"/>
              <a:ext cx="0" cy="4399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1" name="Oval 9"/>
            <p:cNvSpPr>
              <a:spLocks noChangeArrowheads="1"/>
            </p:cNvSpPr>
            <p:nvPr/>
          </p:nvSpPr>
          <p:spPr bwMode="auto">
            <a:xfrm>
              <a:off x="5552" y="2562"/>
              <a:ext cx="1056" cy="894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ru-RU" sz="1400" b="1" dirty="0">
                  <a:latin typeface="Times New Roman" pitchFamily="18" charset="0"/>
                  <a:cs typeface="Times New Roman" pitchFamily="18" charset="0"/>
                </a:rPr>
                <a:t>Тема 2</a:t>
              </a:r>
            </a:p>
            <a:p>
              <a:endParaRPr lang="ru-RU" dirty="0"/>
            </a:p>
          </p:txBody>
        </p:sp>
        <p:sp>
          <p:nvSpPr>
            <p:cNvPr id="12" name="Oval 10"/>
            <p:cNvSpPr>
              <a:spLocks noChangeArrowheads="1"/>
            </p:cNvSpPr>
            <p:nvPr/>
          </p:nvSpPr>
          <p:spPr bwMode="auto">
            <a:xfrm>
              <a:off x="7984" y="2562"/>
              <a:ext cx="1040" cy="864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ru-RU" sz="1400" b="1" dirty="0">
                  <a:latin typeface="Times New Roman" pitchFamily="18" charset="0"/>
                  <a:cs typeface="Times New Roman" pitchFamily="18" charset="0"/>
                </a:rPr>
                <a:t>Тема 1</a:t>
              </a:r>
            </a:p>
            <a:p>
              <a:endParaRPr lang="ru-RU" dirty="0"/>
            </a:p>
          </p:txBody>
        </p:sp>
        <p:sp>
          <p:nvSpPr>
            <p:cNvPr id="13" name="Oval 11"/>
            <p:cNvSpPr>
              <a:spLocks noChangeArrowheads="1"/>
            </p:cNvSpPr>
            <p:nvPr/>
          </p:nvSpPr>
          <p:spPr bwMode="auto">
            <a:xfrm>
              <a:off x="9152" y="2562"/>
              <a:ext cx="992" cy="864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ru-RU" sz="1400" b="1" dirty="0">
                  <a:latin typeface="Times New Roman" pitchFamily="18" charset="0"/>
                  <a:cs typeface="Times New Roman" pitchFamily="18" charset="0"/>
                </a:rPr>
                <a:t>Тема 2</a:t>
              </a:r>
            </a:p>
            <a:p>
              <a:endParaRPr lang="ru-RU" dirty="0"/>
            </a:p>
          </p:txBody>
        </p:sp>
        <p:sp>
          <p:nvSpPr>
            <p:cNvPr id="14" name="Oval 12"/>
            <p:cNvSpPr>
              <a:spLocks noChangeArrowheads="1"/>
            </p:cNvSpPr>
            <p:nvPr/>
          </p:nvSpPr>
          <p:spPr bwMode="auto">
            <a:xfrm>
              <a:off x="10224" y="2562"/>
              <a:ext cx="1072" cy="864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9pPr>
            </a:lstStyle>
            <a:p>
              <a:pPr>
                <a:spcAft>
                  <a:spcPts val="1000"/>
                </a:spcAft>
              </a:pPr>
              <a:r>
                <a:rPr lang="ru-RU" sz="1400" b="1" dirty="0">
                  <a:latin typeface="Times New Roman" pitchFamily="18" charset="0"/>
                  <a:cs typeface="Times New Roman" pitchFamily="18" charset="0"/>
                </a:rPr>
                <a:t>Тема 3</a:t>
              </a:r>
            </a:p>
            <a:p>
              <a:endParaRPr lang="ru-RU" dirty="0"/>
            </a:p>
          </p:txBody>
        </p:sp>
        <p:sp>
          <p:nvSpPr>
            <p:cNvPr id="15" name="Oval 13"/>
            <p:cNvSpPr>
              <a:spLocks noChangeArrowheads="1"/>
            </p:cNvSpPr>
            <p:nvPr/>
          </p:nvSpPr>
          <p:spPr bwMode="auto">
            <a:xfrm>
              <a:off x="4336" y="2562"/>
              <a:ext cx="1040" cy="894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ru-RU" sz="1400" b="1" dirty="0">
                  <a:latin typeface="Times New Roman" pitchFamily="18" charset="0"/>
                  <a:cs typeface="Times New Roman" pitchFamily="18" charset="0"/>
                </a:rPr>
                <a:t>Тема 1</a:t>
              </a:r>
            </a:p>
          </p:txBody>
        </p:sp>
        <p:sp>
          <p:nvSpPr>
            <p:cNvPr id="16" name="Oval 14"/>
            <p:cNvSpPr>
              <a:spLocks noChangeArrowheads="1"/>
            </p:cNvSpPr>
            <p:nvPr/>
          </p:nvSpPr>
          <p:spPr bwMode="auto">
            <a:xfrm>
              <a:off x="6752" y="2562"/>
              <a:ext cx="1024" cy="864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ru-RU" sz="1400" b="1" dirty="0">
                  <a:latin typeface="Times New Roman" pitchFamily="18" charset="0"/>
                  <a:cs typeface="Times New Roman" pitchFamily="18" charset="0"/>
                </a:rPr>
                <a:t>Тема 3</a:t>
              </a:r>
            </a:p>
            <a:p>
              <a:endParaRPr lang="ru-RU" dirty="0"/>
            </a:p>
          </p:txBody>
        </p:sp>
        <p:sp>
          <p:nvSpPr>
            <p:cNvPr id="17" name="Rectangle 15"/>
            <p:cNvSpPr>
              <a:spLocks noChangeArrowheads="1"/>
            </p:cNvSpPr>
            <p:nvPr/>
          </p:nvSpPr>
          <p:spPr bwMode="auto">
            <a:xfrm>
              <a:off x="5120" y="3952"/>
              <a:ext cx="432" cy="89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8" name="Rectangle 16"/>
            <p:cNvSpPr>
              <a:spLocks noChangeArrowheads="1"/>
            </p:cNvSpPr>
            <p:nvPr/>
          </p:nvSpPr>
          <p:spPr bwMode="auto">
            <a:xfrm>
              <a:off x="5920" y="3952"/>
              <a:ext cx="432" cy="89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6608" y="3952"/>
              <a:ext cx="432" cy="89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>
              <a:off x="8528" y="4016"/>
              <a:ext cx="432" cy="89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auto">
            <a:xfrm>
              <a:off x="9232" y="4016"/>
              <a:ext cx="432" cy="89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22" name="Rectangle 20"/>
            <p:cNvSpPr>
              <a:spLocks noChangeArrowheads="1"/>
            </p:cNvSpPr>
            <p:nvPr/>
          </p:nvSpPr>
          <p:spPr bwMode="auto">
            <a:xfrm>
              <a:off x="9952" y="4016"/>
              <a:ext cx="432" cy="89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Franklin Gothic Book" pitchFamily="34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cxnSp>
          <p:nvCxnSpPr>
            <p:cNvPr id="23" name="AutoShape 21"/>
            <p:cNvCxnSpPr>
              <a:cxnSpLocks noChangeShapeType="1"/>
            </p:cNvCxnSpPr>
            <p:nvPr/>
          </p:nvCxnSpPr>
          <p:spPr bwMode="auto">
            <a:xfrm>
              <a:off x="6080" y="3426"/>
              <a:ext cx="0" cy="59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4" name="AutoShape 22"/>
            <p:cNvCxnSpPr>
              <a:cxnSpLocks noChangeShapeType="1"/>
            </p:cNvCxnSpPr>
            <p:nvPr/>
          </p:nvCxnSpPr>
          <p:spPr bwMode="auto">
            <a:xfrm flipH="1">
              <a:off x="5376" y="3456"/>
              <a:ext cx="544" cy="49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5" name="AutoShape 23"/>
            <p:cNvCxnSpPr>
              <a:cxnSpLocks noChangeShapeType="1"/>
            </p:cNvCxnSpPr>
            <p:nvPr/>
          </p:nvCxnSpPr>
          <p:spPr bwMode="auto">
            <a:xfrm>
              <a:off x="6352" y="3362"/>
              <a:ext cx="528" cy="59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6" name="AutoShape 24"/>
            <p:cNvCxnSpPr>
              <a:cxnSpLocks noChangeShapeType="1"/>
            </p:cNvCxnSpPr>
            <p:nvPr/>
          </p:nvCxnSpPr>
          <p:spPr bwMode="auto">
            <a:xfrm flipH="1">
              <a:off x="8752" y="3362"/>
              <a:ext cx="816" cy="65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7" name="AutoShape 25"/>
            <p:cNvCxnSpPr>
              <a:cxnSpLocks noChangeShapeType="1"/>
            </p:cNvCxnSpPr>
            <p:nvPr/>
          </p:nvCxnSpPr>
          <p:spPr bwMode="auto">
            <a:xfrm>
              <a:off x="9568" y="3362"/>
              <a:ext cx="0" cy="65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8" name="AutoShape 26"/>
            <p:cNvCxnSpPr>
              <a:cxnSpLocks noChangeShapeType="1"/>
            </p:cNvCxnSpPr>
            <p:nvPr/>
          </p:nvCxnSpPr>
          <p:spPr bwMode="auto">
            <a:xfrm>
              <a:off x="9568" y="3362"/>
              <a:ext cx="656" cy="65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9" name="AutoShape 27"/>
            <p:cNvCxnSpPr>
              <a:cxnSpLocks noChangeShapeType="1"/>
            </p:cNvCxnSpPr>
            <p:nvPr/>
          </p:nvCxnSpPr>
          <p:spPr bwMode="auto">
            <a:xfrm>
              <a:off x="5241" y="1594"/>
              <a:ext cx="357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0" name="AutoShape 28"/>
            <p:cNvCxnSpPr>
              <a:cxnSpLocks noChangeShapeType="1"/>
            </p:cNvCxnSpPr>
            <p:nvPr/>
          </p:nvCxnSpPr>
          <p:spPr bwMode="auto">
            <a:xfrm>
              <a:off x="7373" y="1594"/>
              <a:ext cx="416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1" name="AutoShape 29"/>
            <p:cNvCxnSpPr>
              <a:cxnSpLocks noChangeShapeType="1"/>
            </p:cNvCxnSpPr>
            <p:nvPr/>
          </p:nvCxnSpPr>
          <p:spPr bwMode="auto">
            <a:xfrm>
              <a:off x="9456" y="1568"/>
              <a:ext cx="32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2" name="AutoShape 30"/>
            <p:cNvCxnSpPr>
              <a:cxnSpLocks noChangeShapeType="1"/>
            </p:cNvCxnSpPr>
            <p:nvPr/>
          </p:nvCxnSpPr>
          <p:spPr bwMode="auto">
            <a:xfrm>
              <a:off x="6080" y="1904"/>
              <a:ext cx="0" cy="65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3" name="AutoShape 31"/>
            <p:cNvCxnSpPr>
              <a:cxnSpLocks noChangeShapeType="1"/>
            </p:cNvCxnSpPr>
            <p:nvPr/>
          </p:nvCxnSpPr>
          <p:spPr bwMode="auto">
            <a:xfrm flipH="1">
              <a:off x="5232" y="1904"/>
              <a:ext cx="848" cy="65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4" name="AutoShape 32"/>
            <p:cNvCxnSpPr>
              <a:cxnSpLocks noChangeShapeType="1"/>
            </p:cNvCxnSpPr>
            <p:nvPr/>
          </p:nvCxnSpPr>
          <p:spPr bwMode="auto">
            <a:xfrm>
              <a:off x="6080" y="1904"/>
              <a:ext cx="960" cy="65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5" name="AutoShape 33"/>
            <p:cNvCxnSpPr>
              <a:cxnSpLocks noChangeShapeType="1"/>
            </p:cNvCxnSpPr>
            <p:nvPr/>
          </p:nvCxnSpPr>
          <p:spPr bwMode="auto">
            <a:xfrm flipH="1">
              <a:off x="8640" y="1904"/>
              <a:ext cx="816" cy="65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6" name="AutoShape 34"/>
            <p:cNvCxnSpPr>
              <a:cxnSpLocks noChangeShapeType="1"/>
            </p:cNvCxnSpPr>
            <p:nvPr/>
          </p:nvCxnSpPr>
          <p:spPr bwMode="auto">
            <a:xfrm>
              <a:off x="9456" y="1904"/>
              <a:ext cx="0" cy="65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7" name="AutoShape 35"/>
            <p:cNvCxnSpPr>
              <a:cxnSpLocks noChangeShapeType="1"/>
            </p:cNvCxnSpPr>
            <p:nvPr/>
          </p:nvCxnSpPr>
          <p:spPr bwMode="auto">
            <a:xfrm>
              <a:off x="9456" y="1904"/>
              <a:ext cx="928" cy="65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389735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0"/>
            <a:ext cx="8215338" cy="1357290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algn="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АЛГОРИТМ ПОСТРОЕНИЯ ТЕХНОЛОГИЧЕСКОЙ КАРТЫ КУРСА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0" y="1357298"/>
            <a:ext cx="9144000" cy="78581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1.ОПРЕДЕЛЕНИЕ ЦЕЛИ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0" y="2000240"/>
            <a:ext cx="9144000" cy="92869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2.ОПРЕДЕЛЕНИЕ ПЕРВОГО И ЗАКЛЮЧИТЕЛЬНЫХ УЧЕБНЫХ ЗАНЯТИЙ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0" y="2786058"/>
            <a:ext cx="9144000" cy="71438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3.РАЗБИВКА СОДЕРЖАНИЯ ОБЩЕЙ ТЕМЫ НА ТЕМЫ ЗАНЯТИЙ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0" y="3500438"/>
            <a:ext cx="9144000" cy="92869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4.ПРОГНОЗИРОВАНИЕ ЦЕЛЕЙ И СОДЕРЖАНИЯ КАЖДОГО УЧЕБНОГО ЗАНЯТИЯ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0" y="4286256"/>
            <a:ext cx="9144000" cy="92869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5.ПРЕДВАРИТЕЛЬНЫЙ ОТБОР МЕТОДОВ И СРЕДСТВ ОБУЧЕНИЯ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0" y="5286388"/>
            <a:ext cx="9144000" cy="57150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6.ПРОГНОЗИРОВАНИЕ ЗАТРУДНЕНИЙ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0" y="5857892"/>
            <a:ext cx="9144000" cy="78581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7.СОСТАВЛЕНИЕ ЗАДАНИЙ ДЛЯ САМОКОНТРОЛЯ И КОНТРОЛЯ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ПРИМЕРНАЯ СТРУКТУРА ТЕХНОЛОГИЧЕСКОЙ КАРТЫ ТЕМЫ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1"/>
            <a:ext cx="9144000" cy="2257427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Технологическая карта по теме ________________________________________________________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Кол – во часов _________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Цель изучения темы: ________________________________________________________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-1" y="3786190"/>
          <a:ext cx="9143999" cy="36576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214941"/>
                <a:gridCol w="714380"/>
                <a:gridCol w="571504"/>
                <a:gridCol w="571504"/>
                <a:gridCol w="642942"/>
                <a:gridCol w="714380"/>
                <a:gridCol w="714348"/>
              </a:tblGrid>
              <a:tr h="307181">
                <a:tc>
                  <a:txBody>
                    <a:bodyPr/>
                    <a:lstStyle/>
                    <a:p>
                      <a:r>
                        <a:rPr lang="ru-RU" dirty="0" smtClean="0"/>
                        <a:t>ОСНОВНЫЕ КОМПОНЕНТЫ/№ урока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6…</a:t>
                      </a:r>
                      <a:endParaRPr lang="ru-RU" dirty="0"/>
                    </a:p>
                  </a:txBody>
                  <a:tcPr/>
                </a:tc>
              </a:tr>
              <a:tr h="307181">
                <a:tc>
                  <a:txBody>
                    <a:bodyPr/>
                    <a:lstStyle/>
                    <a:p>
                      <a:r>
                        <a:rPr lang="ru-RU" dirty="0" smtClean="0"/>
                        <a:t>Тема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07181">
                <a:tc>
                  <a:txBody>
                    <a:bodyPr/>
                    <a:lstStyle/>
                    <a:p>
                      <a:r>
                        <a:rPr lang="ru-RU" dirty="0" smtClean="0"/>
                        <a:t>Тип учебного занятия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07181">
                <a:tc>
                  <a:txBody>
                    <a:bodyPr/>
                    <a:lstStyle/>
                    <a:p>
                      <a:r>
                        <a:rPr lang="ru-RU" dirty="0" smtClean="0"/>
                        <a:t>Личностные результаты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07181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Метапредметные</a:t>
                      </a:r>
                      <a:r>
                        <a:rPr lang="ru-RU" dirty="0" smtClean="0"/>
                        <a:t> результаты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07181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Предметные результаты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07181">
                <a:tc>
                  <a:txBody>
                    <a:bodyPr/>
                    <a:lstStyle/>
                    <a:p>
                      <a:r>
                        <a:rPr lang="ru-RU" dirty="0" smtClean="0"/>
                        <a:t>Контроль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07181">
                <a:tc>
                  <a:txBody>
                    <a:bodyPr/>
                    <a:lstStyle/>
                    <a:p>
                      <a:r>
                        <a:rPr lang="ru-RU" dirty="0" smtClean="0"/>
                        <a:t>Способы</a:t>
                      </a:r>
                      <a:r>
                        <a:rPr lang="ru-RU" baseline="0" dirty="0" smtClean="0"/>
                        <a:t> организации деятельности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07181">
                <a:tc>
                  <a:txBody>
                    <a:bodyPr/>
                    <a:lstStyle/>
                    <a:p>
                      <a:r>
                        <a:rPr lang="ru-RU" dirty="0" smtClean="0"/>
                        <a:t>Оборудование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07181">
                <a:tc>
                  <a:txBody>
                    <a:bodyPr/>
                    <a:lstStyle/>
                    <a:p>
                      <a:r>
                        <a:rPr lang="ru-RU" dirty="0" smtClean="0"/>
                        <a:t>Домашнее задание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0"/>
            <a:ext cx="8215338" cy="1357290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algn="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ТИПЫ УРОКОВ (Т.И. ШАМОВА)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0" y="1357298"/>
            <a:ext cx="9144000" cy="8572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.ВВОДНЫЙ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0" y="2071678"/>
            <a:ext cx="9144000" cy="78581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.ПО ИЗУЧЕНИЮ И ПЕРВИЧНОМУ ЗАКРЕПЛЕНИЮ ЗНАНИЙ И СПОСОБОВ ДЕЯТЕЛЬНОСТИ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0" y="2786058"/>
            <a:ext cx="9144000" cy="100013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.ПО ЗАКРЕПЛЕНИЮ ЗНАНИЙ И СПОСОБОВ ДЕЯТЕЛЬНОСТИ 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0" y="3643314"/>
            <a:ext cx="9144000" cy="107157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.ПО КОМПЛЕКСНОМУ ПРИМЕНЕНИЮ ЗНАНИЙ И СПОСОБОВ ДЕЯТЕЛЬНОСТИ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0" y="4500570"/>
            <a:ext cx="9144000" cy="71438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.ПО ОБОБЩЕНИЮ И СИСТЕМАТИЗАЦИИ ЗНАНИЙ И СПОСОБОВ ДЕЯТЕЛЬНОСТИ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0" y="5143512"/>
            <a:ext cx="9144000" cy="107157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.ПО ПРОВЕРКЕ, ОЦЕНКЕ ЗНАНИЙ И СПОСОБОВ ДЕЯТЕЛЬНОСТИ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0" y="6000768"/>
            <a:ext cx="9144000" cy="85723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ПО КОРРЕКЦИИ ЗНАНИЙ И СПОСОБОВ ДЕЯТЕЛЬНОСТИ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27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algn="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ДЕЯТЕЛЬНОСТЬ УЧИТЕЛЯ ПРИ РАЗРАБОТКЕ УРОКА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/>
              <a:t>АЛГОРИТМ ЦЕЛЕПОЛАГАНИЯ: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1.Анализ обстановки(учебной ситуации).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2.Учёт соответствующих нормативных документов.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3.Установление на этой основе потребностей и интересов, подлежащих удовлетворению.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4.Выяснение имеющихся для этого ресурсов.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5.Выбор тех из них, которые наиболее эффективны и технологичны.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6.Формулировка цели.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РАБОТА С ЦЕЛЬЮ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576692"/>
          <a:ext cx="9144000" cy="528130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48000"/>
                <a:gridCol w="3048000"/>
                <a:gridCol w="3048000"/>
              </a:tblGrid>
              <a:tr h="3268188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ПОЗНАВАТЕЛЬНЫЙ</a:t>
                      </a:r>
                    </a:p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(обучающий)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АСПЕКТ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ЦЕЛИ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РАЗВИВАЮЩИЙ АСПЕКТ ЦЕЛИ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ВОСПИТЫВАЮЩИЙ АСПЕКТ ЦЕЛИ</a:t>
                      </a:r>
                    </a:p>
                    <a:p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ДИДАКТИЧЕСКИЙ АППАРАТ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УРОКА</a:t>
                      </a:r>
                    </a:p>
                    <a:p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т.е. содержание, методы, средства, формы организации деятельности (для достижения поставленных целей)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СТРУКТУРА УРОКА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Т.е.его этапы (для решения поставленных целей)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01312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0"/>
            <a:ext cx="8215338" cy="1357290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algn="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ДЕЙСТВИЯ УЧИТЕЛЯ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28662" y="1428736"/>
            <a:ext cx="8215338" cy="171451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Первый этап: МОДЕЛИРОВАНИЕ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1.Уточнение концепции или технологической идеи обучения.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2.Соотнесение цели урока с целями учебной темы.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3.Определение типа и вида урока.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00100" y="3214686"/>
            <a:ext cx="8143900" cy="185738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Второй этап: ПРОЕКТИРОВАНИЕ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1.Задач.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2.Содержания.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3.Методов.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4.Средств.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5.Форм учебной деятельности.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00100" y="5072050"/>
            <a:ext cx="8143900" cy="178595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Третий этап: КОНСТРУИРОВАНИЕ -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технологии урока, последовательность действий учителя и учеников. Создание технологической карты урока.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95536" y="0"/>
            <a:ext cx="8229600" cy="490538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Моделирование урока (макроструктура):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3"/>
          <p:cNvSpPr>
            <a:spLocks noChangeArrowheads="1"/>
          </p:cNvSpPr>
          <p:nvPr/>
        </p:nvSpPr>
        <p:spPr bwMode="auto">
          <a:xfrm>
            <a:off x="1115616" y="1290522"/>
            <a:ext cx="523875" cy="4476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0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9"/>
          <p:cNvSpPr>
            <a:spLocks noChangeArrowheads="1"/>
          </p:cNvSpPr>
          <p:nvPr/>
        </p:nvSpPr>
        <p:spPr bwMode="auto">
          <a:xfrm>
            <a:off x="2084031" y="1290523"/>
            <a:ext cx="523875" cy="4476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1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10"/>
          <p:cNvSpPr>
            <a:spLocks noChangeArrowheads="1"/>
          </p:cNvSpPr>
          <p:nvPr/>
        </p:nvSpPr>
        <p:spPr bwMode="auto">
          <a:xfrm>
            <a:off x="3012909" y="1306999"/>
            <a:ext cx="523875" cy="4476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11"/>
          <p:cNvSpPr>
            <a:spLocks noChangeArrowheads="1"/>
          </p:cNvSpPr>
          <p:nvPr/>
        </p:nvSpPr>
        <p:spPr bwMode="auto">
          <a:xfrm>
            <a:off x="4048125" y="1285935"/>
            <a:ext cx="523875" cy="4476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3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12"/>
          <p:cNvSpPr>
            <a:spLocks noChangeArrowheads="1"/>
          </p:cNvSpPr>
          <p:nvPr/>
        </p:nvSpPr>
        <p:spPr bwMode="auto">
          <a:xfrm>
            <a:off x="4977953" y="1285934"/>
            <a:ext cx="523875" cy="4476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4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13"/>
          <p:cNvSpPr>
            <a:spLocks noChangeArrowheads="1"/>
          </p:cNvSpPr>
          <p:nvPr/>
        </p:nvSpPr>
        <p:spPr bwMode="auto">
          <a:xfrm>
            <a:off x="5955917" y="1299426"/>
            <a:ext cx="523875" cy="4476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5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Прямоугольник 14"/>
          <p:cNvSpPr>
            <a:spLocks noChangeArrowheads="1"/>
          </p:cNvSpPr>
          <p:nvPr/>
        </p:nvSpPr>
        <p:spPr bwMode="auto">
          <a:xfrm>
            <a:off x="6903703" y="1285933"/>
            <a:ext cx="523875" cy="4476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1400" b="1" dirty="0" smtClean="0">
                <a:latin typeface="Arial" pitchFamily="34" charset="0"/>
                <a:cs typeface="Arial" pitchFamily="34" charset="0"/>
              </a:rPr>
              <a:t>6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34"/>
          <p:cNvSpPr>
            <a:spLocks noChangeArrowheads="1"/>
          </p:cNvSpPr>
          <p:nvPr/>
        </p:nvSpPr>
        <p:spPr bwMode="auto">
          <a:xfrm>
            <a:off x="467544" y="548680"/>
            <a:ext cx="202721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Цель урока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Тип урока</a:t>
            </a:r>
            <a:r>
              <a:rPr lang="ru-RU" alt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4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23528" y="1844824"/>
            <a:ext cx="849694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Комбинация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типов урока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зависимости от логики  разворачивания содержания, форм организации деятельности и применяемых методов активизации учебной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деятельности: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.1. Урок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изучению новых знаний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способов деятельности 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/>
              <a:t>      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Урок   по изучению и закреплению  знаний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способов деятельности 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/>
              <a:t>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Урок   по закреплению и комплексному 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применению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способов деятельности 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3.4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Урок по комплексному применению,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обобщению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систематизации знаний и способов деятельности 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/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3.5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Урок  по проверке, оценке  и коррекции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знаний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способов деятельности</a:t>
            </a:r>
          </a:p>
          <a:p>
            <a:pPr lvl="1"/>
            <a:endParaRPr lang="ru-RU" dirty="0"/>
          </a:p>
        </p:txBody>
      </p:sp>
      <p:sp>
        <p:nvSpPr>
          <p:cNvPr id="32" name="Прямоугольник 3"/>
          <p:cNvSpPr>
            <a:spLocks noChangeArrowheads="1"/>
          </p:cNvSpPr>
          <p:nvPr/>
        </p:nvSpPr>
        <p:spPr bwMode="auto">
          <a:xfrm>
            <a:off x="7092280" y="3501008"/>
            <a:ext cx="523875" cy="4476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endParaRPr kumimoji="0" lang="ru-RU" alt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Прямоугольник 3"/>
          <p:cNvSpPr>
            <a:spLocks noChangeArrowheads="1"/>
          </p:cNvSpPr>
          <p:nvPr/>
        </p:nvSpPr>
        <p:spPr bwMode="auto">
          <a:xfrm>
            <a:off x="7092280" y="2708920"/>
            <a:ext cx="523875" cy="45988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1400" b="1" dirty="0" smtClean="0">
                <a:latin typeface="Arial" pitchFamily="34" charset="0"/>
                <a:cs typeface="Arial" pitchFamily="34" charset="0"/>
              </a:rPr>
              <a:t>1</a:t>
            </a: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Прямоугольник 3"/>
          <p:cNvSpPr>
            <a:spLocks noChangeArrowheads="1"/>
          </p:cNvSpPr>
          <p:nvPr/>
        </p:nvSpPr>
        <p:spPr bwMode="auto">
          <a:xfrm>
            <a:off x="6516216" y="2708920"/>
            <a:ext cx="523875" cy="4476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0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Прямоугольник 3"/>
          <p:cNvSpPr>
            <a:spLocks noChangeArrowheads="1"/>
          </p:cNvSpPr>
          <p:nvPr/>
        </p:nvSpPr>
        <p:spPr bwMode="auto">
          <a:xfrm>
            <a:off x="6516216" y="3501008"/>
            <a:ext cx="523875" cy="4476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1600" b="1" dirty="0" smtClean="0">
                <a:latin typeface="Arial" pitchFamily="34" charset="0"/>
                <a:cs typeface="Arial" pitchFamily="34" charset="0"/>
              </a:rPr>
              <a:t>1</a:t>
            </a:r>
            <a:endParaRPr kumimoji="0" lang="ru-RU" alt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Прямоугольник 3"/>
          <p:cNvSpPr>
            <a:spLocks noChangeArrowheads="1"/>
          </p:cNvSpPr>
          <p:nvPr/>
        </p:nvSpPr>
        <p:spPr bwMode="auto">
          <a:xfrm>
            <a:off x="7092280" y="4293096"/>
            <a:ext cx="523875" cy="4476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3</a:t>
            </a:r>
            <a:endParaRPr kumimoji="0" lang="ru-RU" alt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Прямоугольник 3"/>
          <p:cNvSpPr>
            <a:spLocks noChangeArrowheads="1"/>
          </p:cNvSpPr>
          <p:nvPr/>
        </p:nvSpPr>
        <p:spPr bwMode="auto">
          <a:xfrm>
            <a:off x="6516216" y="4293096"/>
            <a:ext cx="523875" cy="4476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endParaRPr kumimoji="0" lang="ru-RU" alt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Прямоугольник 3"/>
          <p:cNvSpPr>
            <a:spLocks noChangeArrowheads="1"/>
          </p:cNvSpPr>
          <p:nvPr/>
        </p:nvSpPr>
        <p:spPr bwMode="auto">
          <a:xfrm>
            <a:off x="6516216" y="5085184"/>
            <a:ext cx="523875" cy="4476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3</a:t>
            </a:r>
            <a:endParaRPr kumimoji="0" lang="ru-RU" alt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Прямоугольник 3"/>
          <p:cNvSpPr>
            <a:spLocks noChangeArrowheads="1"/>
          </p:cNvSpPr>
          <p:nvPr/>
        </p:nvSpPr>
        <p:spPr bwMode="auto">
          <a:xfrm>
            <a:off x="7092280" y="5085184"/>
            <a:ext cx="523875" cy="4476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1600" b="1" dirty="0" smtClean="0">
                <a:latin typeface="Arial" pitchFamily="34" charset="0"/>
                <a:cs typeface="Arial" pitchFamily="34" charset="0"/>
              </a:rPr>
              <a:t>4</a:t>
            </a:r>
            <a:endParaRPr kumimoji="0" lang="ru-RU" alt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Прямоугольник 3"/>
          <p:cNvSpPr>
            <a:spLocks noChangeArrowheads="1"/>
          </p:cNvSpPr>
          <p:nvPr/>
        </p:nvSpPr>
        <p:spPr bwMode="auto">
          <a:xfrm>
            <a:off x="6588224" y="6021288"/>
            <a:ext cx="523875" cy="4476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5</a:t>
            </a:r>
            <a:endParaRPr kumimoji="0" lang="ru-RU" alt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3"/>
          <p:cNvSpPr>
            <a:spLocks noChangeArrowheads="1"/>
          </p:cNvSpPr>
          <p:nvPr/>
        </p:nvSpPr>
        <p:spPr bwMode="auto">
          <a:xfrm>
            <a:off x="7164288" y="6021288"/>
            <a:ext cx="523875" cy="4476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6</a:t>
            </a:r>
            <a:endParaRPr kumimoji="0" lang="ru-RU" alt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40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9479" y="1916832"/>
            <a:ext cx="8229600" cy="3024336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Проектирование урока (микроструктура):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Формирование «дерева целей»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последовательная декомпозиция  главной цели в иерархическую структуру подцелей  - образовательных задач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(ОЗ)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Определение способов их достижения путём отбора: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содержания учебного материала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(СУМ);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методов обучения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(МО);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форм организации деятельности учащихся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(ФОД);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описание планируемых результатов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(ПР).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этап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этап</a:t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- - - - - - - - - - - - - - - - - - - - - - - - - - - - - - - - - - - - - -- - -  - - - - - - - - - - - - - - - - - - - - - -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этап               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63688" y="2636912"/>
            <a:ext cx="648072" cy="62690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 1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15816" y="2640725"/>
            <a:ext cx="648072" cy="6230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71934" y="2643182"/>
            <a:ext cx="648072" cy="6230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436096" y="2640725"/>
            <a:ext cx="648072" cy="6166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ФОД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732240" y="2640725"/>
            <a:ext cx="676552" cy="6166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 1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94926" y="3861048"/>
            <a:ext cx="648072" cy="62690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 2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68216" y="3861048"/>
            <a:ext cx="648072" cy="62309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50243" y="3861048"/>
            <a:ext cx="648072" cy="62309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565666" y="3861048"/>
            <a:ext cx="648072" cy="61663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ФОД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837664" y="3861047"/>
            <a:ext cx="676552" cy="61663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 2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894926" y="5085183"/>
            <a:ext cx="648072" cy="62690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 </a:t>
            </a:r>
            <a:r>
              <a:rPr lang="en-US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131840" y="5095700"/>
            <a:ext cx="648072" cy="62309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364738" y="5122532"/>
            <a:ext cx="648072" cy="62309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693146" y="5112891"/>
            <a:ext cx="648072" cy="61663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ФОД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903283" y="5112891"/>
            <a:ext cx="676552" cy="61663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 </a:t>
            </a:r>
            <a:r>
              <a:rPr lang="en-US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9" name="Стрелка вправо 18"/>
          <p:cNvSpPr/>
          <p:nvPr/>
        </p:nvSpPr>
        <p:spPr>
          <a:xfrm flipV="1">
            <a:off x="3736650" y="2952273"/>
            <a:ext cx="228802" cy="106681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 flipV="1">
            <a:off x="2542998" y="2910091"/>
            <a:ext cx="228802" cy="106681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 flipV="1">
            <a:off x="5044618" y="2952273"/>
            <a:ext cx="228802" cy="106681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 flipV="1">
            <a:off x="6357762" y="2948460"/>
            <a:ext cx="228802" cy="106681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 flipV="1">
            <a:off x="2673590" y="4121161"/>
            <a:ext cx="228802" cy="106681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 flipV="1">
            <a:off x="3889050" y="4140558"/>
            <a:ext cx="228802" cy="106681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 flipV="1">
            <a:off x="5117692" y="4119255"/>
            <a:ext cx="228802" cy="106681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 flipV="1">
            <a:off x="6369190" y="4143479"/>
            <a:ext cx="228802" cy="106681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право 26"/>
          <p:cNvSpPr/>
          <p:nvPr/>
        </p:nvSpPr>
        <p:spPr>
          <a:xfrm flipV="1">
            <a:off x="2771800" y="5353907"/>
            <a:ext cx="228802" cy="106681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27"/>
          <p:cNvSpPr/>
          <p:nvPr/>
        </p:nvSpPr>
        <p:spPr>
          <a:xfrm flipV="1">
            <a:off x="3965452" y="5345296"/>
            <a:ext cx="228802" cy="106681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/>
          <p:cNvSpPr/>
          <p:nvPr/>
        </p:nvSpPr>
        <p:spPr>
          <a:xfrm flipV="1">
            <a:off x="5259859" y="5372931"/>
            <a:ext cx="228802" cy="106681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право 29"/>
          <p:cNvSpPr/>
          <p:nvPr/>
        </p:nvSpPr>
        <p:spPr>
          <a:xfrm flipV="1">
            <a:off x="6586564" y="5372930"/>
            <a:ext cx="228802" cy="106681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низ 31"/>
          <p:cNvSpPr/>
          <p:nvPr/>
        </p:nvSpPr>
        <p:spPr>
          <a:xfrm>
            <a:off x="2087724" y="3429000"/>
            <a:ext cx="131238" cy="28803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низ 32"/>
          <p:cNvSpPr/>
          <p:nvPr/>
        </p:nvSpPr>
        <p:spPr>
          <a:xfrm>
            <a:off x="3261014" y="3463718"/>
            <a:ext cx="131238" cy="28803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низ 33"/>
          <p:cNvSpPr/>
          <p:nvPr/>
        </p:nvSpPr>
        <p:spPr>
          <a:xfrm>
            <a:off x="4466619" y="3463718"/>
            <a:ext cx="131238" cy="28803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низ 34"/>
          <p:cNvSpPr/>
          <p:nvPr/>
        </p:nvSpPr>
        <p:spPr>
          <a:xfrm>
            <a:off x="5824083" y="3463718"/>
            <a:ext cx="131238" cy="28803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низ 35"/>
          <p:cNvSpPr/>
          <p:nvPr/>
        </p:nvSpPr>
        <p:spPr>
          <a:xfrm>
            <a:off x="7044702" y="3463718"/>
            <a:ext cx="131238" cy="28803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низ 36"/>
          <p:cNvSpPr/>
          <p:nvPr/>
        </p:nvSpPr>
        <p:spPr>
          <a:xfrm>
            <a:off x="2185159" y="4725144"/>
            <a:ext cx="131238" cy="28803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вниз 37"/>
          <p:cNvSpPr/>
          <p:nvPr/>
        </p:nvSpPr>
        <p:spPr>
          <a:xfrm>
            <a:off x="3390257" y="4725144"/>
            <a:ext cx="131238" cy="28803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 вниз 38"/>
          <p:cNvSpPr/>
          <p:nvPr/>
        </p:nvSpPr>
        <p:spPr>
          <a:xfrm>
            <a:off x="4597720" y="4725144"/>
            <a:ext cx="131238" cy="28803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трелка вниз 39"/>
          <p:cNvSpPr/>
          <p:nvPr/>
        </p:nvSpPr>
        <p:spPr>
          <a:xfrm>
            <a:off x="5910864" y="4755523"/>
            <a:ext cx="131238" cy="28803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трелка вниз 40"/>
          <p:cNvSpPr/>
          <p:nvPr/>
        </p:nvSpPr>
        <p:spPr>
          <a:xfrm>
            <a:off x="7175940" y="4725144"/>
            <a:ext cx="131238" cy="28803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22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0"/>
            <a:ext cx="7929586" cy="1142984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dirty="0" smtClean="0"/>
              <a:t>Шамова Татьяна Ивановна</a:t>
            </a:r>
            <a:endParaRPr lang="ru-RU" dirty="0"/>
          </a:p>
        </p:txBody>
      </p:sp>
      <p:pic>
        <p:nvPicPr>
          <p:cNvPr id="19460" name="Picture 4" descr="http://img10.proshkolu.ru/content/media/pic/std/4000000/3319000/3318066-5b7bdd96cd4c04b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672" y="1285857"/>
            <a:ext cx="3357586" cy="5036379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379258" y="1124744"/>
            <a:ext cx="576859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Активность в учении  - это не просто 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деятельностное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состояние школьника, а качество этой деятельности, в которой  проявляется личность ученика, направленная на мобилизацию 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нравственно -  волевых усилий, 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на достижение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учебно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–познавательной цели.</a:t>
            </a:r>
          </a:p>
          <a:p>
            <a:pPr algn="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Шамова Т.И.,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r"/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(22.11.1924 – 28.07.2010)</a:t>
            </a:r>
            <a:r>
              <a:rPr lang="ru-RU" dirty="0"/>
              <a:t> </a:t>
            </a:r>
            <a:endParaRPr lang="ru-RU" dirty="0" smtClean="0"/>
          </a:p>
          <a:p>
            <a:pPr algn="r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д.п.н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профессор,  </a:t>
            </a:r>
          </a:p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член-корреспондент РАО РФ, </a:t>
            </a:r>
          </a:p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заслуженный деятель науки РФ, </a:t>
            </a:r>
          </a:p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действительный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член Международной академии педагогического образования, </a:t>
            </a:r>
          </a:p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кафедрой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системами  МГПУ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071538" y="928670"/>
            <a:ext cx="8072462" cy="50006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1.ОРГАНИЗАЦИОННЫЙ ЭТАП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71538" y="1357298"/>
            <a:ext cx="8072462" cy="71438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2.ЭТАП ПРОВЕРКИ ВЫПОЛНЕНИЯ ДОМАШНЕГО ЗАДАНИЯ                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71538" y="2000240"/>
            <a:ext cx="8072462" cy="57150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3.ПОДГОТОВКА УЧАЩИХСЯ К РАБОТЕ НА ОСНОВНОМ ЭТАПЕ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71538" y="2500306"/>
            <a:ext cx="8072462" cy="50006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4.ЭТАП УСВОЕНИЯ НОВЫХ ЗНАНИЙ И СПОСОБОВ ДЕЙСТВИЙ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071538" y="2928934"/>
            <a:ext cx="8072462" cy="571504"/>
          </a:xfrm>
          <a:prstGeom prst="roundRect">
            <a:avLst>
              <a:gd name="adj" fmla="val 14698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5.ЭТАП ПЕРВИЧНОЙ ПРОВЕРКИ ПОНИМАНИЯ ИЗУЧЕННОГО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071538" y="3357562"/>
            <a:ext cx="8072462" cy="42862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6.ЭТАП ЗАКРЕПЛЕНИЯ НОВЫХ ЗНАНИЙ И СПОСОБОВ ДЕЙСТВИЙ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071538" y="3786190"/>
            <a:ext cx="8072462" cy="42862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 ЭТАП ПРИМЕНЕНИЯ ЗНАНИЙ И СПОСОБОВ ДЕЙСТВИЙ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8143900" cy="857232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algn="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МАКРОСТРУКТУРА    УРОКА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(Т.И. Шамова –Т.М.  Давыденко)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071538" y="4214818"/>
            <a:ext cx="8072462" cy="42862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8.ЭТАП ОБОБЩЕНИЯ И СИСТЕМАТИЗАЦИИ ЗНАНИЙ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071538" y="4643446"/>
            <a:ext cx="8072462" cy="57150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9.ЭТАП КОНТРОЛЯ И САМОКОНТРОЛЯ ЗНАНИЙ И СПОСОБОВ ДЕЙСТВИЙ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142976" y="5143512"/>
            <a:ext cx="8001024" cy="57150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10.ЭТАП КОРРЕКЦИИ ЗНАНИЙ И САМОКОНТРОЛЯ ЗНАНИЙ И СПОСОБОВ ДЕЙСТВИЙ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142976" y="5643578"/>
            <a:ext cx="8001024" cy="42862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11.ЭТАП ИНФОРМАЦИИ О ДОМАШНЕМ ЗАДАНИИ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071538" y="6000768"/>
            <a:ext cx="8072462" cy="50006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12.ЭТАП ПОДВЕДЕНИЯ ИТОГОВ ЗАНЯТИЯ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071538" y="6429372"/>
            <a:ext cx="8072462" cy="42862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13.ЭТАП РЕФЛЕКСИИ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Конструирование урока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908720"/>
            <a:ext cx="8712968" cy="7552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Выделяются два вида макроструктуры учебного занятия: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линейная макроструктура </a:t>
            </a: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 разветвленная макроструктура.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Линейная макроструктура - совокупность этапов урока, последовательно следующих друг за другом.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При этом не учитывается возможность дифференциаций структуры учебного занятия по содержанию учебного материала и по группам учащихся.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Разветвлённая  макроструктура  имеет  помимо линейной последовательности этапов разветвление на отдельные этапы в соответствии с дифференциацией содержания учебного материала и необходимостью организовать работу с учащимися в группах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(в зависимости от уровня усвоения знаний, уровня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сформированности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умений самостоятельной работы и др.).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alt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alt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alt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alt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alt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404664"/>
            <a:ext cx="8712968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Линейные макроструктуры урока  по изучению и первичному закреплению  новых знаний  и способов деятельности – 1 тип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alt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endParaRPr lang="ru-RU" alt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вариант                    2 вариант                         3 вариант                      </a:t>
            </a:r>
          </a:p>
          <a:p>
            <a:pPr>
              <a:lnSpc>
                <a:spcPct val="80000"/>
              </a:lnSpc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</a:p>
          <a:p>
            <a:pPr>
              <a:lnSpc>
                <a:spcPct val="80000"/>
              </a:lnSpc>
            </a:pP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ru-RU" dirty="0" smtClean="0"/>
          </a:p>
          <a:p>
            <a:pPr fontAlgn="base"/>
            <a:endParaRPr lang="ru-RU" dirty="0" smtClean="0"/>
          </a:p>
          <a:p>
            <a:pPr fontAlgn="base"/>
            <a:endParaRPr lang="ru-RU" dirty="0" smtClean="0"/>
          </a:p>
          <a:p>
            <a:pPr fontAlgn="base"/>
            <a:endParaRPr lang="ru-RU" dirty="0" smtClean="0"/>
          </a:p>
          <a:p>
            <a:pPr fontAlgn="base"/>
            <a:endParaRPr lang="ru-RU" dirty="0" smtClean="0"/>
          </a:p>
          <a:p>
            <a:pPr fontAlgn="base"/>
            <a:endParaRPr lang="ru-RU" dirty="0" smtClean="0"/>
          </a:p>
          <a:p>
            <a:pPr fontAlgn="base"/>
            <a:endParaRPr lang="ru-RU" dirty="0" smtClean="0"/>
          </a:p>
          <a:p>
            <a:pPr fontAlgn="base"/>
            <a:endParaRPr lang="ru-RU" dirty="0" smtClean="0"/>
          </a:p>
          <a:p>
            <a:pPr fontAlgn="base"/>
            <a:endParaRPr lang="ru-RU" dirty="0" smtClean="0"/>
          </a:p>
          <a:p>
            <a:pPr fontAlgn="base"/>
            <a:endParaRPr lang="ru-RU" dirty="0" smtClean="0"/>
          </a:p>
          <a:p>
            <a:pPr fontAlgn="base"/>
            <a:endParaRPr lang="ru-RU" dirty="0" smtClean="0"/>
          </a:p>
          <a:p>
            <a:pPr fontAlgn="base"/>
            <a:endParaRPr lang="ru-RU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dirty="0" smtClean="0"/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660232" y="1268760"/>
            <a:ext cx="11063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вариант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797026"/>
              </p:ext>
            </p:extLst>
          </p:nvPr>
        </p:nvGraphicFramePr>
        <p:xfrm>
          <a:off x="395536" y="1556792"/>
          <a:ext cx="874712" cy="301752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874712"/>
              </a:tblGrid>
              <a:tr h="242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  <a:tr h="242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  <a:tr h="242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  <a:tr h="242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  <a:tr h="242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  <a:tr h="242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  <a:tr h="242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11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  <a:tr h="242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12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  <a:tr h="242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13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graphicFrame>
        <p:nvGraphicFramePr>
          <p:cNvPr id="7" name="Group 13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9608696"/>
              </p:ext>
            </p:extLst>
          </p:nvPr>
        </p:nvGraphicFramePr>
        <p:xfrm>
          <a:off x="2267744" y="1628800"/>
          <a:ext cx="864096" cy="268224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864096"/>
              </a:tblGrid>
              <a:tr h="1192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  <a:tr h="33524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¾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  <a:tr h="33524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  <a:tr h="33524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  <a:tr h="33524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8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  <a:tr h="33524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11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  <a:tr h="33524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12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  <a:tr h="33524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13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graphicFrame>
        <p:nvGraphicFramePr>
          <p:cNvPr id="8" name="Group 14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9795326"/>
              </p:ext>
            </p:extLst>
          </p:nvPr>
        </p:nvGraphicFramePr>
        <p:xfrm>
          <a:off x="4355976" y="1700808"/>
          <a:ext cx="900100" cy="268224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900100"/>
              </a:tblGrid>
              <a:tr h="30951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  <a:tr h="2730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4/5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  <a:tr h="2730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  <a:tr h="2730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8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11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  <a:tr h="2730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12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  <a:tr h="319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13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graphicFrame>
        <p:nvGraphicFramePr>
          <p:cNvPr id="9" name="Group 14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836578"/>
              </p:ext>
            </p:extLst>
          </p:nvPr>
        </p:nvGraphicFramePr>
        <p:xfrm>
          <a:off x="6804248" y="1700808"/>
          <a:ext cx="837898" cy="268224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837898"/>
              </a:tblGrid>
              <a:tr h="2730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  <a:tr h="2730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  <a:tr h="2730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5/6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  <a:tr h="2730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8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11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  <a:tr h="2730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12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  <a:tr h="2730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13</a:t>
                      </a: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251520" y="4797152"/>
            <a:ext cx="432048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– организационный этап;</a:t>
            </a:r>
          </a:p>
          <a:p>
            <a:pPr>
              <a:buFontTx/>
              <a:buNone/>
            </a:pP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– этап проверки домашнего задания;</a:t>
            </a:r>
          </a:p>
          <a:p>
            <a:pPr>
              <a:buFontTx/>
              <a:buNone/>
            </a:pP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– этап актуализации субъектного опыта учащихся;</a:t>
            </a:r>
          </a:p>
          <a:p>
            <a:pPr>
              <a:buFontTx/>
              <a:buNone/>
            </a:pP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– этап изучения новых знаний и способов деятельности;</a:t>
            </a:r>
          </a:p>
          <a:p>
            <a:pPr>
              <a:buFontTx/>
              <a:buNone/>
            </a:pP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– этап первичной проверки понимания изученного;</a:t>
            </a:r>
          </a:p>
          <a:p>
            <a:pPr>
              <a:buFontTx/>
              <a:buNone/>
            </a:pP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– этап закрепления изученного;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572000" y="4869160"/>
            <a:ext cx="424847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– этап применения изученного;</a:t>
            </a:r>
          </a:p>
          <a:p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– этап обобщения и систематизации;</a:t>
            </a:r>
          </a:p>
          <a:p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 – этап контроля и самоконтроля;</a:t>
            </a:r>
          </a:p>
          <a:p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– этап коррекции;</a:t>
            </a:r>
          </a:p>
          <a:p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– этап информации о домашнем задании;</a:t>
            </a:r>
          </a:p>
          <a:p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– этап подведения итогов учебного занятия</a:t>
            </a:r>
            <a:r>
              <a:rPr lang="ru-RU" alt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 – рефлексия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18487" cy="561975"/>
          </a:xfrm>
        </p:spPr>
        <p:txBody>
          <a:bodyPr>
            <a:noAutofit/>
          </a:bodyPr>
          <a:lstStyle/>
          <a:p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Учебное занятие </a:t>
            </a: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типа</a:t>
            </a:r>
            <a:b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(закрепление знаний и способов деятельности)</a:t>
            </a:r>
            <a:b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1546" name="Group 42"/>
          <p:cNvGrpSpPr>
            <a:grpSpLocks/>
          </p:cNvGrpSpPr>
          <p:nvPr/>
        </p:nvGrpSpPr>
        <p:grpSpPr bwMode="auto">
          <a:xfrm>
            <a:off x="395288" y="1052513"/>
            <a:ext cx="7343775" cy="574675"/>
            <a:chOff x="249" y="663"/>
            <a:chExt cx="4626" cy="362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21535" name="AutoShape 31"/>
            <p:cNvSpPr>
              <a:spLocks noChangeArrowheads="1"/>
            </p:cNvSpPr>
            <p:nvPr/>
          </p:nvSpPr>
          <p:spPr bwMode="auto">
            <a:xfrm>
              <a:off x="249" y="663"/>
              <a:ext cx="453" cy="362"/>
            </a:xfrm>
            <a:prstGeom prst="cube">
              <a:avLst>
                <a:gd name="adj" fmla="val 9019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dirty="0"/>
                <a:t>1</a:t>
              </a:r>
              <a:endParaRPr lang="ru-RU" altLang="ru-RU" sz="1000" dirty="0"/>
            </a:p>
          </p:txBody>
        </p:sp>
        <p:sp>
          <p:nvSpPr>
            <p:cNvPr id="21536" name="AutoShape 32"/>
            <p:cNvSpPr>
              <a:spLocks noChangeArrowheads="1"/>
            </p:cNvSpPr>
            <p:nvPr/>
          </p:nvSpPr>
          <p:spPr bwMode="auto">
            <a:xfrm>
              <a:off x="793" y="663"/>
              <a:ext cx="453" cy="362"/>
            </a:xfrm>
            <a:prstGeom prst="cube">
              <a:avLst>
                <a:gd name="adj" fmla="val 9019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dirty="0"/>
                <a:t>2</a:t>
              </a:r>
            </a:p>
          </p:txBody>
        </p:sp>
        <p:sp>
          <p:nvSpPr>
            <p:cNvPr id="21537" name="AutoShape 33"/>
            <p:cNvSpPr>
              <a:spLocks noChangeArrowheads="1"/>
            </p:cNvSpPr>
            <p:nvPr/>
          </p:nvSpPr>
          <p:spPr bwMode="auto">
            <a:xfrm>
              <a:off x="1383" y="663"/>
              <a:ext cx="453" cy="362"/>
            </a:xfrm>
            <a:prstGeom prst="cube">
              <a:avLst>
                <a:gd name="adj" fmla="val 9019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/>
                <a:t>6</a:t>
              </a:r>
              <a:endParaRPr lang="ru-RU" altLang="ru-RU" sz="1000"/>
            </a:p>
          </p:txBody>
        </p:sp>
        <p:sp>
          <p:nvSpPr>
            <p:cNvPr id="21538" name="AutoShape 34"/>
            <p:cNvSpPr>
              <a:spLocks noChangeArrowheads="1"/>
            </p:cNvSpPr>
            <p:nvPr/>
          </p:nvSpPr>
          <p:spPr bwMode="auto">
            <a:xfrm>
              <a:off x="1973" y="663"/>
              <a:ext cx="453" cy="362"/>
            </a:xfrm>
            <a:prstGeom prst="cube">
              <a:avLst>
                <a:gd name="adj" fmla="val 9019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/>
                <a:t>9</a:t>
              </a:r>
              <a:endParaRPr lang="ru-RU" altLang="ru-RU" sz="1000"/>
            </a:p>
          </p:txBody>
        </p:sp>
        <p:sp>
          <p:nvSpPr>
            <p:cNvPr id="21539" name="AutoShape 35"/>
            <p:cNvSpPr>
              <a:spLocks noChangeArrowheads="1"/>
            </p:cNvSpPr>
            <p:nvPr/>
          </p:nvSpPr>
          <p:spPr bwMode="auto">
            <a:xfrm>
              <a:off x="2562" y="663"/>
              <a:ext cx="453" cy="362"/>
            </a:xfrm>
            <a:prstGeom prst="cube">
              <a:avLst>
                <a:gd name="adj" fmla="val 9019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/>
                <a:t>10</a:t>
              </a:r>
              <a:endParaRPr lang="ru-RU" altLang="ru-RU" sz="1000"/>
            </a:p>
          </p:txBody>
        </p:sp>
        <p:sp>
          <p:nvSpPr>
            <p:cNvPr id="21540" name="AutoShape 36"/>
            <p:cNvSpPr>
              <a:spLocks noChangeArrowheads="1"/>
            </p:cNvSpPr>
            <p:nvPr/>
          </p:nvSpPr>
          <p:spPr bwMode="auto">
            <a:xfrm>
              <a:off x="3152" y="663"/>
              <a:ext cx="453" cy="362"/>
            </a:xfrm>
            <a:prstGeom prst="cube">
              <a:avLst>
                <a:gd name="adj" fmla="val 9019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/>
                <a:t>11</a:t>
              </a:r>
              <a:endParaRPr lang="ru-RU" altLang="ru-RU" sz="1000"/>
            </a:p>
          </p:txBody>
        </p:sp>
        <p:sp>
          <p:nvSpPr>
            <p:cNvPr id="21541" name="AutoShape 37"/>
            <p:cNvSpPr>
              <a:spLocks noChangeArrowheads="1"/>
            </p:cNvSpPr>
            <p:nvPr/>
          </p:nvSpPr>
          <p:spPr bwMode="auto">
            <a:xfrm>
              <a:off x="3787" y="663"/>
              <a:ext cx="453" cy="362"/>
            </a:xfrm>
            <a:prstGeom prst="cube">
              <a:avLst>
                <a:gd name="adj" fmla="val 9019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/>
                <a:t>12</a:t>
              </a:r>
              <a:endParaRPr lang="ru-RU" altLang="ru-RU" sz="1000"/>
            </a:p>
          </p:txBody>
        </p:sp>
        <p:sp>
          <p:nvSpPr>
            <p:cNvPr id="21542" name="AutoShape 38"/>
            <p:cNvSpPr>
              <a:spLocks noChangeArrowheads="1"/>
            </p:cNvSpPr>
            <p:nvPr/>
          </p:nvSpPr>
          <p:spPr bwMode="auto">
            <a:xfrm>
              <a:off x="4422" y="663"/>
              <a:ext cx="453" cy="362"/>
            </a:xfrm>
            <a:prstGeom prst="cube">
              <a:avLst>
                <a:gd name="adj" fmla="val 9019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/>
                <a:t>13</a:t>
              </a:r>
              <a:endParaRPr lang="ru-RU" altLang="ru-RU" sz="1000"/>
            </a:p>
          </p:txBody>
        </p:sp>
      </p:grpSp>
      <p:sp>
        <p:nvSpPr>
          <p:cNvPr id="21544" name="Line 40"/>
          <p:cNvSpPr>
            <a:spLocks noChangeShapeType="1"/>
          </p:cNvSpPr>
          <p:nvPr/>
        </p:nvSpPr>
        <p:spPr bwMode="auto">
          <a:xfrm flipV="1">
            <a:off x="0" y="1700213"/>
            <a:ext cx="8642350" cy="714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45" name="Rectangle 41"/>
          <p:cNvSpPr>
            <a:spLocks noChangeArrowheads="1"/>
          </p:cNvSpPr>
          <p:nvPr/>
        </p:nvSpPr>
        <p:spPr bwMode="auto">
          <a:xfrm>
            <a:off x="468313" y="1989138"/>
            <a:ext cx="8218487" cy="41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ru-RU" alt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Учебное занятие </a:t>
            </a:r>
            <a:r>
              <a:rPr lang="ru-RU" alt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alt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типа</a:t>
            </a:r>
            <a:br>
              <a:rPr lang="ru-RU" alt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(комплексное применение знаний и способов деятельности)</a:t>
            </a:r>
            <a:br>
              <a:rPr lang="ru-RU" alt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48" name="AutoShape 44"/>
          <p:cNvSpPr>
            <a:spLocks noChangeArrowheads="1"/>
          </p:cNvSpPr>
          <p:nvPr/>
        </p:nvSpPr>
        <p:spPr bwMode="auto">
          <a:xfrm>
            <a:off x="323850" y="2636838"/>
            <a:ext cx="719138" cy="574675"/>
          </a:xfrm>
          <a:prstGeom prst="cube">
            <a:avLst>
              <a:gd name="adj" fmla="val 9019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dirty="0"/>
              <a:t>1</a:t>
            </a:r>
            <a:endParaRPr lang="ru-RU" altLang="ru-RU" sz="1000" dirty="0"/>
          </a:p>
        </p:txBody>
      </p:sp>
      <p:sp>
        <p:nvSpPr>
          <p:cNvPr id="21549" name="AutoShape 45"/>
          <p:cNvSpPr>
            <a:spLocks noChangeArrowheads="1"/>
          </p:cNvSpPr>
          <p:nvPr/>
        </p:nvSpPr>
        <p:spPr bwMode="auto">
          <a:xfrm>
            <a:off x="1187450" y="2636838"/>
            <a:ext cx="719138" cy="574675"/>
          </a:xfrm>
          <a:prstGeom prst="cube">
            <a:avLst>
              <a:gd name="adj" fmla="val 9019"/>
            </a:avLst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dirty="0"/>
              <a:t>2</a:t>
            </a:r>
          </a:p>
          <a:p>
            <a:pPr algn="ctr"/>
            <a:r>
              <a:rPr lang="ru-RU" altLang="ru-RU" dirty="0"/>
              <a:t>3</a:t>
            </a:r>
          </a:p>
        </p:txBody>
      </p:sp>
      <p:sp>
        <p:nvSpPr>
          <p:cNvPr id="21550" name="AutoShape 46"/>
          <p:cNvSpPr>
            <a:spLocks noChangeArrowheads="1"/>
          </p:cNvSpPr>
          <p:nvPr/>
        </p:nvSpPr>
        <p:spPr bwMode="auto">
          <a:xfrm>
            <a:off x="2124075" y="2636838"/>
            <a:ext cx="719138" cy="574675"/>
          </a:xfrm>
          <a:prstGeom prst="cube">
            <a:avLst>
              <a:gd name="adj" fmla="val 9019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/>
              <a:t>7</a:t>
            </a:r>
            <a:endParaRPr lang="ru-RU" altLang="ru-RU" sz="1000"/>
          </a:p>
        </p:txBody>
      </p:sp>
      <p:sp>
        <p:nvSpPr>
          <p:cNvPr id="21551" name="AutoShape 47"/>
          <p:cNvSpPr>
            <a:spLocks noChangeArrowheads="1"/>
          </p:cNvSpPr>
          <p:nvPr/>
        </p:nvSpPr>
        <p:spPr bwMode="auto">
          <a:xfrm>
            <a:off x="3060700" y="2636838"/>
            <a:ext cx="719138" cy="574675"/>
          </a:xfrm>
          <a:prstGeom prst="cube">
            <a:avLst>
              <a:gd name="adj" fmla="val 9019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dirty="0"/>
              <a:t>9</a:t>
            </a:r>
            <a:endParaRPr lang="ru-RU" altLang="ru-RU" sz="1000" dirty="0"/>
          </a:p>
        </p:txBody>
      </p:sp>
      <p:sp>
        <p:nvSpPr>
          <p:cNvPr id="21552" name="AutoShape 48"/>
          <p:cNvSpPr>
            <a:spLocks noChangeArrowheads="1"/>
          </p:cNvSpPr>
          <p:nvPr/>
        </p:nvSpPr>
        <p:spPr bwMode="auto">
          <a:xfrm>
            <a:off x="3995738" y="2636838"/>
            <a:ext cx="719137" cy="574675"/>
          </a:xfrm>
          <a:prstGeom prst="cube">
            <a:avLst>
              <a:gd name="adj" fmla="val 9019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/>
              <a:t>10</a:t>
            </a:r>
            <a:endParaRPr lang="ru-RU" altLang="ru-RU" sz="1000"/>
          </a:p>
        </p:txBody>
      </p:sp>
      <p:sp>
        <p:nvSpPr>
          <p:cNvPr id="21553" name="AutoShape 49"/>
          <p:cNvSpPr>
            <a:spLocks noChangeArrowheads="1"/>
          </p:cNvSpPr>
          <p:nvPr/>
        </p:nvSpPr>
        <p:spPr bwMode="auto">
          <a:xfrm>
            <a:off x="4932363" y="2636838"/>
            <a:ext cx="719137" cy="574675"/>
          </a:xfrm>
          <a:prstGeom prst="cube">
            <a:avLst>
              <a:gd name="adj" fmla="val 9019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dirty="0"/>
              <a:t>11</a:t>
            </a:r>
            <a:endParaRPr lang="ru-RU" altLang="ru-RU" sz="1000" dirty="0"/>
          </a:p>
        </p:txBody>
      </p:sp>
      <p:sp>
        <p:nvSpPr>
          <p:cNvPr id="21554" name="AutoShape 50"/>
          <p:cNvSpPr>
            <a:spLocks noChangeArrowheads="1"/>
          </p:cNvSpPr>
          <p:nvPr/>
        </p:nvSpPr>
        <p:spPr bwMode="auto">
          <a:xfrm>
            <a:off x="5940425" y="2636838"/>
            <a:ext cx="719138" cy="574675"/>
          </a:xfrm>
          <a:prstGeom prst="cube">
            <a:avLst>
              <a:gd name="adj" fmla="val 9019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dirty="0"/>
              <a:t>12</a:t>
            </a:r>
            <a:endParaRPr lang="ru-RU" altLang="ru-RU" sz="1000" dirty="0"/>
          </a:p>
        </p:txBody>
      </p:sp>
      <p:sp>
        <p:nvSpPr>
          <p:cNvPr id="21555" name="AutoShape 51"/>
          <p:cNvSpPr>
            <a:spLocks noChangeArrowheads="1"/>
          </p:cNvSpPr>
          <p:nvPr/>
        </p:nvSpPr>
        <p:spPr bwMode="auto">
          <a:xfrm>
            <a:off x="6948488" y="2636838"/>
            <a:ext cx="719137" cy="574675"/>
          </a:xfrm>
          <a:prstGeom prst="cube">
            <a:avLst>
              <a:gd name="adj" fmla="val 9019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dirty="0"/>
              <a:t>13</a:t>
            </a:r>
            <a:endParaRPr lang="ru-RU" altLang="ru-RU" sz="1000" dirty="0"/>
          </a:p>
        </p:txBody>
      </p:sp>
      <p:sp>
        <p:nvSpPr>
          <p:cNvPr id="21557" name="AutoShape 53"/>
          <p:cNvSpPr>
            <a:spLocks noChangeArrowheads="1"/>
          </p:cNvSpPr>
          <p:nvPr/>
        </p:nvSpPr>
        <p:spPr bwMode="auto">
          <a:xfrm>
            <a:off x="395288" y="4221163"/>
            <a:ext cx="719137" cy="574675"/>
          </a:xfrm>
          <a:prstGeom prst="cube">
            <a:avLst>
              <a:gd name="adj" fmla="val 9019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/>
              <a:t>1</a:t>
            </a:r>
            <a:endParaRPr lang="ru-RU" altLang="ru-RU" sz="1000"/>
          </a:p>
        </p:txBody>
      </p:sp>
      <p:sp>
        <p:nvSpPr>
          <p:cNvPr id="21558" name="AutoShape 54"/>
          <p:cNvSpPr>
            <a:spLocks noChangeArrowheads="1"/>
          </p:cNvSpPr>
          <p:nvPr/>
        </p:nvSpPr>
        <p:spPr bwMode="auto">
          <a:xfrm>
            <a:off x="1258888" y="4221163"/>
            <a:ext cx="719137" cy="574675"/>
          </a:xfrm>
          <a:prstGeom prst="cube">
            <a:avLst>
              <a:gd name="adj" fmla="val 9019"/>
            </a:avLst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dirty="0"/>
              <a:t>2</a:t>
            </a:r>
          </a:p>
          <a:p>
            <a:pPr algn="ctr"/>
            <a:r>
              <a:rPr lang="ru-RU" altLang="ru-RU" dirty="0"/>
              <a:t>3</a:t>
            </a:r>
          </a:p>
        </p:txBody>
      </p:sp>
      <p:sp>
        <p:nvSpPr>
          <p:cNvPr id="21559" name="AutoShape 55"/>
          <p:cNvSpPr>
            <a:spLocks noChangeArrowheads="1"/>
          </p:cNvSpPr>
          <p:nvPr/>
        </p:nvSpPr>
        <p:spPr bwMode="auto">
          <a:xfrm>
            <a:off x="2195513" y="4221163"/>
            <a:ext cx="719137" cy="574675"/>
          </a:xfrm>
          <a:prstGeom prst="cube">
            <a:avLst>
              <a:gd name="adj" fmla="val 9019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/>
              <a:t>8</a:t>
            </a:r>
            <a:endParaRPr lang="ru-RU" altLang="ru-RU" sz="1000"/>
          </a:p>
        </p:txBody>
      </p:sp>
      <p:sp>
        <p:nvSpPr>
          <p:cNvPr id="21560" name="AutoShape 56"/>
          <p:cNvSpPr>
            <a:spLocks noChangeArrowheads="1"/>
          </p:cNvSpPr>
          <p:nvPr/>
        </p:nvSpPr>
        <p:spPr bwMode="auto">
          <a:xfrm>
            <a:off x="3132138" y="4221163"/>
            <a:ext cx="719137" cy="574675"/>
          </a:xfrm>
          <a:prstGeom prst="cube">
            <a:avLst>
              <a:gd name="adj" fmla="val 9019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dirty="0"/>
              <a:t>11</a:t>
            </a:r>
            <a:endParaRPr lang="ru-RU" altLang="ru-RU" sz="1000" dirty="0"/>
          </a:p>
        </p:txBody>
      </p:sp>
      <p:sp>
        <p:nvSpPr>
          <p:cNvPr id="21561" name="AutoShape 57"/>
          <p:cNvSpPr>
            <a:spLocks noChangeArrowheads="1"/>
          </p:cNvSpPr>
          <p:nvPr/>
        </p:nvSpPr>
        <p:spPr bwMode="auto">
          <a:xfrm>
            <a:off x="4067175" y="4221163"/>
            <a:ext cx="719138" cy="574675"/>
          </a:xfrm>
          <a:prstGeom prst="cube">
            <a:avLst>
              <a:gd name="adj" fmla="val 9019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dirty="0"/>
              <a:t>12</a:t>
            </a:r>
            <a:endParaRPr lang="ru-RU" altLang="ru-RU" sz="1000" dirty="0"/>
          </a:p>
        </p:txBody>
      </p:sp>
      <p:sp>
        <p:nvSpPr>
          <p:cNvPr id="21562" name="AutoShape 58"/>
          <p:cNvSpPr>
            <a:spLocks noChangeArrowheads="1"/>
          </p:cNvSpPr>
          <p:nvPr/>
        </p:nvSpPr>
        <p:spPr bwMode="auto">
          <a:xfrm>
            <a:off x="5003800" y="4221163"/>
            <a:ext cx="719138" cy="574675"/>
          </a:xfrm>
          <a:prstGeom prst="cube">
            <a:avLst>
              <a:gd name="adj" fmla="val 9019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/>
              <a:t>13</a:t>
            </a:r>
            <a:endParaRPr lang="ru-RU" altLang="ru-RU" sz="1000"/>
          </a:p>
        </p:txBody>
      </p:sp>
      <p:sp>
        <p:nvSpPr>
          <p:cNvPr id="21566" name="AutoShape 62"/>
          <p:cNvSpPr>
            <a:spLocks noChangeArrowheads="1"/>
          </p:cNvSpPr>
          <p:nvPr/>
        </p:nvSpPr>
        <p:spPr bwMode="auto">
          <a:xfrm>
            <a:off x="468313" y="5876925"/>
            <a:ext cx="719137" cy="574675"/>
          </a:xfrm>
          <a:prstGeom prst="cube">
            <a:avLst>
              <a:gd name="adj" fmla="val 9019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/>
              <a:t>1</a:t>
            </a:r>
            <a:endParaRPr lang="ru-RU" altLang="ru-RU" sz="1000"/>
          </a:p>
        </p:txBody>
      </p:sp>
      <p:sp>
        <p:nvSpPr>
          <p:cNvPr id="21567" name="AutoShape 63"/>
          <p:cNvSpPr>
            <a:spLocks noChangeArrowheads="1"/>
          </p:cNvSpPr>
          <p:nvPr/>
        </p:nvSpPr>
        <p:spPr bwMode="auto">
          <a:xfrm>
            <a:off x="1331913" y="5876925"/>
            <a:ext cx="719137" cy="574675"/>
          </a:xfrm>
          <a:prstGeom prst="cube">
            <a:avLst>
              <a:gd name="adj" fmla="val 9019"/>
            </a:avLst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dirty="0"/>
              <a:t>2</a:t>
            </a:r>
          </a:p>
          <a:p>
            <a:pPr algn="ctr"/>
            <a:r>
              <a:rPr lang="ru-RU" altLang="ru-RU" dirty="0"/>
              <a:t>3</a:t>
            </a:r>
          </a:p>
        </p:txBody>
      </p:sp>
      <p:sp>
        <p:nvSpPr>
          <p:cNvPr id="21568" name="AutoShape 64"/>
          <p:cNvSpPr>
            <a:spLocks noChangeArrowheads="1"/>
          </p:cNvSpPr>
          <p:nvPr/>
        </p:nvSpPr>
        <p:spPr bwMode="auto">
          <a:xfrm>
            <a:off x="2268538" y="5876925"/>
            <a:ext cx="719137" cy="574675"/>
          </a:xfrm>
          <a:prstGeom prst="cube">
            <a:avLst>
              <a:gd name="adj" fmla="val 9019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/>
              <a:t>7</a:t>
            </a:r>
            <a:endParaRPr lang="ru-RU" altLang="ru-RU" sz="1000"/>
          </a:p>
        </p:txBody>
      </p:sp>
      <p:sp>
        <p:nvSpPr>
          <p:cNvPr id="21569" name="AutoShape 65"/>
          <p:cNvSpPr>
            <a:spLocks noChangeArrowheads="1"/>
          </p:cNvSpPr>
          <p:nvPr/>
        </p:nvSpPr>
        <p:spPr bwMode="auto">
          <a:xfrm>
            <a:off x="3205163" y="5876925"/>
            <a:ext cx="719137" cy="574675"/>
          </a:xfrm>
          <a:prstGeom prst="cube">
            <a:avLst>
              <a:gd name="adj" fmla="val 9019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dirty="0"/>
              <a:t>9</a:t>
            </a:r>
            <a:endParaRPr lang="ru-RU" altLang="ru-RU" sz="1000" dirty="0"/>
          </a:p>
        </p:txBody>
      </p:sp>
      <p:sp>
        <p:nvSpPr>
          <p:cNvPr id="21570" name="AutoShape 66"/>
          <p:cNvSpPr>
            <a:spLocks noChangeArrowheads="1"/>
          </p:cNvSpPr>
          <p:nvPr/>
        </p:nvSpPr>
        <p:spPr bwMode="auto">
          <a:xfrm>
            <a:off x="4140200" y="5876925"/>
            <a:ext cx="719138" cy="574675"/>
          </a:xfrm>
          <a:prstGeom prst="cube">
            <a:avLst>
              <a:gd name="adj" fmla="val 9019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dirty="0"/>
              <a:t>10</a:t>
            </a:r>
            <a:endParaRPr lang="ru-RU" altLang="ru-RU" sz="1000" dirty="0"/>
          </a:p>
        </p:txBody>
      </p:sp>
      <p:sp>
        <p:nvSpPr>
          <p:cNvPr id="21571" name="AutoShape 67"/>
          <p:cNvSpPr>
            <a:spLocks noChangeArrowheads="1"/>
          </p:cNvSpPr>
          <p:nvPr/>
        </p:nvSpPr>
        <p:spPr bwMode="auto">
          <a:xfrm>
            <a:off x="5076825" y="5876925"/>
            <a:ext cx="719138" cy="574675"/>
          </a:xfrm>
          <a:prstGeom prst="cube">
            <a:avLst>
              <a:gd name="adj" fmla="val 9019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dirty="0"/>
              <a:t>13</a:t>
            </a:r>
            <a:endParaRPr lang="ru-RU" altLang="ru-RU" sz="1000" dirty="0"/>
          </a:p>
        </p:txBody>
      </p:sp>
      <p:sp>
        <p:nvSpPr>
          <p:cNvPr id="21574" name="Line 70"/>
          <p:cNvSpPr>
            <a:spLocks noChangeShapeType="1"/>
          </p:cNvSpPr>
          <p:nvPr/>
        </p:nvSpPr>
        <p:spPr bwMode="auto">
          <a:xfrm flipV="1">
            <a:off x="179388" y="4868863"/>
            <a:ext cx="8642350" cy="714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75" name="Line 71"/>
          <p:cNvSpPr>
            <a:spLocks noChangeShapeType="1"/>
          </p:cNvSpPr>
          <p:nvPr/>
        </p:nvSpPr>
        <p:spPr bwMode="auto">
          <a:xfrm flipV="1">
            <a:off x="250825" y="6597650"/>
            <a:ext cx="8642350" cy="714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76" name="Line 72"/>
          <p:cNvSpPr>
            <a:spLocks noChangeShapeType="1"/>
          </p:cNvSpPr>
          <p:nvPr/>
        </p:nvSpPr>
        <p:spPr bwMode="auto">
          <a:xfrm flipV="1">
            <a:off x="250825" y="3284538"/>
            <a:ext cx="8642350" cy="714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77" name="Rectangle 73"/>
          <p:cNvSpPr>
            <a:spLocks noChangeArrowheads="1"/>
          </p:cNvSpPr>
          <p:nvPr/>
        </p:nvSpPr>
        <p:spPr bwMode="auto">
          <a:xfrm>
            <a:off x="468313" y="3644900"/>
            <a:ext cx="8218487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ru-RU" alt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Учебное занятие </a:t>
            </a:r>
            <a:r>
              <a:rPr lang="ru-RU" alt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alt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типа</a:t>
            </a:r>
            <a:br>
              <a:rPr lang="ru-RU" alt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(обобщение и систематизация знаний и способов деятельности)</a:t>
            </a:r>
            <a:br>
              <a:rPr lang="ru-RU" alt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78" name="Rectangle 74"/>
          <p:cNvSpPr>
            <a:spLocks noChangeArrowheads="1"/>
          </p:cNvSpPr>
          <p:nvPr/>
        </p:nvSpPr>
        <p:spPr bwMode="auto">
          <a:xfrm>
            <a:off x="468313" y="5373688"/>
            <a:ext cx="82184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ru-RU" alt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Учебное занятие </a:t>
            </a:r>
            <a:r>
              <a:rPr lang="ru-RU" alt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5типа</a:t>
            </a:r>
            <a:r>
              <a:rPr lang="ru-RU" alt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(проверка и оценка знаний и способов деятельности учащихся)</a:t>
            </a:r>
            <a:br>
              <a:rPr lang="ru-RU" alt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79" name="Rectangle 75"/>
          <p:cNvSpPr>
            <a:spLocks noChangeArrowheads="1"/>
          </p:cNvSpPr>
          <p:nvPr/>
        </p:nvSpPr>
        <p:spPr bwMode="auto">
          <a:xfrm>
            <a:off x="0" y="0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ru-RU" alt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Линейная макроструктура учебных занятий разных типов</a:t>
            </a:r>
          </a:p>
        </p:txBody>
      </p:sp>
    </p:spTree>
    <p:extLst>
      <p:ext uri="{BB962C8B-B14F-4D97-AF65-F5344CB8AC3E}">
        <p14:creationId xmlns:p14="http://schemas.microsoft.com/office/powerpoint/2010/main" val="367314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719138" y="476672"/>
            <a:ext cx="7416800" cy="936104"/>
          </a:xfrm>
        </p:spPr>
        <p:txBody>
          <a:bodyPr>
            <a:normAutofit fontScale="90000"/>
          </a:bodyPr>
          <a:lstStyle/>
          <a:p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Разветвленная макроструктура </a:t>
            </a:r>
            <a:br>
              <a:rPr lang="ru-RU" alt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урока 1 </a:t>
            </a: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типа</a:t>
            </a:r>
            <a:br>
              <a:rPr lang="ru-RU" alt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( по изучению </a:t>
            </a: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первичному закреплению новых знаний </a:t>
            </a:r>
            <a:b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и способов деятельности)</a:t>
            </a:r>
            <a:r>
              <a:rPr lang="ru-RU" altLang="ru-RU" sz="1600" b="1" dirty="0"/>
              <a:t/>
            </a:r>
            <a:br>
              <a:rPr lang="ru-RU" altLang="ru-RU" sz="1600" b="1" dirty="0"/>
            </a:br>
            <a:endParaRPr lang="ru-RU" altLang="ru-RU" sz="1600" b="1" dirty="0"/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>
            <a:off x="539750" y="1844675"/>
            <a:ext cx="719138" cy="1214438"/>
          </a:xfrm>
          <a:prstGeom prst="cube">
            <a:avLst>
              <a:gd name="adj" fmla="val 9019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dirty="0"/>
              <a:t>1</a:t>
            </a:r>
          </a:p>
        </p:txBody>
      </p:sp>
      <p:sp>
        <p:nvSpPr>
          <p:cNvPr id="18439" name="AutoShape 7"/>
          <p:cNvSpPr>
            <a:spLocks noChangeArrowheads="1"/>
          </p:cNvSpPr>
          <p:nvPr/>
        </p:nvSpPr>
        <p:spPr bwMode="auto">
          <a:xfrm>
            <a:off x="2771775" y="3789363"/>
            <a:ext cx="1441450" cy="638175"/>
          </a:xfrm>
          <a:prstGeom prst="cube">
            <a:avLst>
              <a:gd name="adj" fmla="val 9019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dirty="0"/>
              <a:t>5</a:t>
            </a:r>
            <a:r>
              <a:rPr lang="ru-RU" altLang="ru-RU" sz="1000" dirty="0"/>
              <a:t>2-3</a:t>
            </a:r>
          </a:p>
        </p:txBody>
      </p:sp>
      <p:sp>
        <p:nvSpPr>
          <p:cNvPr id="18440" name="AutoShape 8"/>
          <p:cNvSpPr>
            <a:spLocks noChangeArrowheads="1"/>
          </p:cNvSpPr>
          <p:nvPr/>
        </p:nvSpPr>
        <p:spPr bwMode="auto">
          <a:xfrm>
            <a:off x="1476375" y="2924175"/>
            <a:ext cx="719138" cy="1214438"/>
          </a:xfrm>
          <a:prstGeom prst="cube">
            <a:avLst>
              <a:gd name="adj" fmla="val 9019"/>
            </a:avLst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dirty="0"/>
              <a:t>3</a:t>
            </a:r>
          </a:p>
          <a:p>
            <a:pPr algn="ctr"/>
            <a:endParaRPr lang="ru-RU" altLang="ru-RU" dirty="0"/>
          </a:p>
          <a:p>
            <a:pPr algn="ctr"/>
            <a:r>
              <a:rPr lang="ru-RU" altLang="ru-RU" dirty="0"/>
              <a:t>4</a:t>
            </a:r>
          </a:p>
        </p:txBody>
      </p:sp>
      <p:sp>
        <p:nvSpPr>
          <p:cNvPr id="18444" name="AutoShape 12"/>
          <p:cNvSpPr>
            <a:spLocks noChangeArrowheads="1"/>
          </p:cNvSpPr>
          <p:nvPr/>
        </p:nvSpPr>
        <p:spPr bwMode="auto">
          <a:xfrm>
            <a:off x="4427538" y="2852738"/>
            <a:ext cx="719137" cy="1439862"/>
          </a:xfrm>
          <a:prstGeom prst="cube">
            <a:avLst>
              <a:gd name="adj" fmla="val 9019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dirty="0"/>
              <a:t>6</a:t>
            </a:r>
          </a:p>
        </p:txBody>
      </p:sp>
      <p:sp>
        <p:nvSpPr>
          <p:cNvPr id="18448" name="AutoShape 16"/>
          <p:cNvSpPr>
            <a:spLocks noChangeArrowheads="1"/>
          </p:cNvSpPr>
          <p:nvPr/>
        </p:nvSpPr>
        <p:spPr bwMode="auto">
          <a:xfrm>
            <a:off x="6732588" y="4149725"/>
            <a:ext cx="719137" cy="574675"/>
          </a:xfrm>
          <a:prstGeom prst="cube">
            <a:avLst>
              <a:gd name="adj" fmla="val 9019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/>
              <a:t>11</a:t>
            </a:r>
            <a:r>
              <a:rPr lang="ru-RU" altLang="ru-RU" sz="1000"/>
              <a:t>3</a:t>
            </a:r>
          </a:p>
        </p:txBody>
      </p:sp>
      <p:sp>
        <p:nvSpPr>
          <p:cNvPr id="18449" name="AutoShape 17"/>
          <p:cNvSpPr>
            <a:spLocks noChangeArrowheads="1"/>
          </p:cNvSpPr>
          <p:nvPr/>
        </p:nvSpPr>
        <p:spPr bwMode="auto">
          <a:xfrm>
            <a:off x="6732588" y="3284538"/>
            <a:ext cx="719137" cy="576262"/>
          </a:xfrm>
          <a:prstGeom prst="cube">
            <a:avLst>
              <a:gd name="adj" fmla="val 9019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/>
              <a:t>11</a:t>
            </a:r>
            <a:r>
              <a:rPr lang="ru-RU" altLang="ru-RU" sz="1000"/>
              <a:t>2</a:t>
            </a:r>
          </a:p>
        </p:txBody>
      </p:sp>
      <p:sp>
        <p:nvSpPr>
          <p:cNvPr id="18450" name="AutoShape 18"/>
          <p:cNvSpPr>
            <a:spLocks noChangeArrowheads="1"/>
          </p:cNvSpPr>
          <p:nvPr/>
        </p:nvSpPr>
        <p:spPr bwMode="auto">
          <a:xfrm>
            <a:off x="6732588" y="2492375"/>
            <a:ext cx="719137" cy="576263"/>
          </a:xfrm>
          <a:prstGeom prst="cube">
            <a:avLst>
              <a:gd name="adj" fmla="val 9019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dirty="0"/>
              <a:t>11</a:t>
            </a:r>
            <a:r>
              <a:rPr lang="ru-RU" altLang="ru-RU" sz="1000" dirty="0"/>
              <a:t>1</a:t>
            </a:r>
          </a:p>
        </p:txBody>
      </p:sp>
      <p:sp>
        <p:nvSpPr>
          <p:cNvPr id="18451" name="AutoShape 19"/>
          <p:cNvSpPr>
            <a:spLocks noChangeArrowheads="1"/>
          </p:cNvSpPr>
          <p:nvPr/>
        </p:nvSpPr>
        <p:spPr bwMode="auto">
          <a:xfrm>
            <a:off x="7956550" y="2852738"/>
            <a:ext cx="719138" cy="1441450"/>
          </a:xfrm>
          <a:prstGeom prst="cube">
            <a:avLst>
              <a:gd name="adj" fmla="val 9019"/>
            </a:avLst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dirty="0"/>
              <a:t>2</a:t>
            </a:r>
          </a:p>
          <a:p>
            <a:pPr algn="ctr"/>
            <a:endParaRPr lang="ru-RU" altLang="ru-RU" dirty="0"/>
          </a:p>
          <a:p>
            <a:pPr algn="ctr"/>
            <a:endParaRPr lang="ru-RU" altLang="ru-RU" dirty="0"/>
          </a:p>
          <a:p>
            <a:pPr algn="ctr"/>
            <a:r>
              <a:rPr lang="ru-RU" altLang="ru-RU" dirty="0"/>
              <a:t>3</a:t>
            </a:r>
          </a:p>
        </p:txBody>
      </p:sp>
      <p:sp>
        <p:nvSpPr>
          <p:cNvPr id="18452" name="AutoShape 20"/>
          <p:cNvSpPr>
            <a:spLocks noChangeArrowheads="1"/>
          </p:cNvSpPr>
          <p:nvPr/>
        </p:nvSpPr>
        <p:spPr bwMode="auto">
          <a:xfrm>
            <a:off x="2195513" y="1628775"/>
            <a:ext cx="719137" cy="574675"/>
          </a:xfrm>
          <a:prstGeom prst="cube">
            <a:avLst>
              <a:gd name="adj" fmla="val 9019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dirty="0"/>
              <a:t>4</a:t>
            </a:r>
            <a:r>
              <a:rPr lang="ru-RU" altLang="ru-RU" sz="1000" dirty="0"/>
              <a:t>1</a:t>
            </a:r>
          </a:p>
        </p:txBody>
      </p:sp>
      <p:sp>
        <p:nvSpPr>
          <p:cNvPr id="18453" name="AutoShape 21"/>
          <p:cNvSpPr>
            <a:spLocks noChangeArrowheads="1"/>
          </p:cNvSpPr>
          <p:nvPr/>
        </p:nvSpPr>
        <p:spPr bwMode="auto">
          <a:xfrm>
            <a:off x="3419475" y="2708275"/>
            <a:ext cx="719138" cy="574675"/>
          </a:xfrm>
          <a:prstGeom prst="cube">
            <a:avLst>
              <a:gd name="adj" fmla="val 9019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/>
              <a:t>5</a:t>
            </a:r>
            <a:r>
              <a:rPr lang="ru-RU" altLang="ru-RU" sz="1000"/>
              <a:t>1</a:t>
            </a:r>
          </a:p>
        </p:txBody>
      </p:sp>
      <p:sp>
        <p:nvSpPr>
          <p:cNvPr id="18454" name="AutoShape 22"/>
          <p:cNvSpPr>
            <a:spLocks noChangeArrowheads="1"/>
          </p:cNvSpPr>
          <p:nvPr/>
        </p:nvSpPr>
        <p:spPr bwMode="auto">
          <a:xfrm>
            <a:off x="5508625" y="4149725"/>
            <a:ext cx="719138" cy="574675"/>
          </a:xfrm>
          <a:prstGeom prst="cube">
            <a:avLst>
              <a:gd name="adj" fmla="val 9019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dirty="0"/>
              <a:t>8</a:t>
            </a:r>
            <a:r>
              <a:rPr lang="ru-RU" altLang="ru-RU" sz="1000" dirty="0"/>
              <a:t>3</a:t>
            </a:r>
          </a:p>
        </p:txBody>
      </p:sp>
      <p:sp>
        <p:nvSpPr>
          <p:cNvPr id="18455" name="AutoShape 23"/>
          <p:cNvSpPr>
            <a:spLocks noChangeArrowheads="1"/>
          </p:cNvSpPr>
          <p:nvPr/>
        </p:nvSpPr>
        <p:spPr bwMode="auto">
          <a:xfrm>
            <a:off x="5508625" y="3284538"/>
            <a:ext cx="719138" cy="574675"/>
          </a:xfrm>
          <a:prstGeom prst="cube">
            <a:avLst>
              <a:gd name="adj" fmla="val 9019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dirty="0"/>
              <a:t>8</a:t>
            </a:r>
            <a:r>
              <a:rPr lang="ru-RU" altLang="ru-RU" sz="1000" dirty="0"/>
              <a:t>2</a:t>
            </a:r>
          </a:p>
        </p:txBody>
      </p:sp>
      <p:sp>
        <p:nvSpPr>
          <p:cNvPr id="18456" name="AutoShape 24"/>
          <p:cNvSpPr>
            <a:spLocks noChangeArrowheads="1"/>
          </p:cNvSpPr>
          <p:nvPr/>
        </p:nvSpPr>
        <p:spPr bwMode="auto">
          <a:xfrm>
            <a:off x="5508625" y="2492375"/>
            <a:ext cx="719138" cy="574675"/>
          </a:xfrm>
          <a:prstGeom prst="cube">
            <a:avLst>
              <a:gd name="adj" fmla="val 9019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dirty="0"/>
              <a:t>8</a:t>
            </a:r>
            <a:r>
              <a:rPr lang="ru-RU" altLang="ru-RU" sz="1000" dirty="0"/>
              <a:t>1</a:t>
            </a:r>
          </a:p>
        </p:txBody>
      </p:sp>
      <p:sp>
        <p:nvSpPr>
          <p:cNvPr id="18457" name="Line 25"/>
          <p:cNvSpPr>
            <a:spLocks noChangeShapeType="1"/>
          </p:cNvSpPr>
          <p:nvPr/>
        </p:nvSpPr>
        <p:spPr bwMode="auto">
          <a:xfrm flipV="1">
            <a:off x="250825" y="5373688"/>
            <a:ext cx="8642350" cy="714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58" name="Line 26"/>
          <p:cNvSpPr>
            <a:spLocks noChangeShapeType="1"/>
          </p:cNvSpPr>
          <p:nvPr/>
        </p:nvSpPr>
        <p:spPr bwMode="auto">
          <a:xfrm>
            <a:off x="2843213" y="1989138"/>
            <a:ext cx="60499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59" name="Line 27"/>
          <p:cNvSpPr>
            <a:spLocks noChangeShapeType="1"/>
          </p:cNvSpPr>
          <p:nvPr/>
        </p:nvSpPr>
        <p:spPr bwMode="auto">
          <a:xfrm>
            <a:off x="1258888" y="1989138"/>
            <a:ext cx="9731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60" name="Line 28"/>
          <p:cNvSpPr>
            <a:spLocks noChangeShapeType="1"/>
          </p:cNvSpPr>
          <p:nvPr/>
        </p:nvSpPr>
        <p:spPr bwMode="auto">
          <a:xfrm flipH="1" flipV="1">
            <a:off x="250825" y="1989138"/>
            <a:ext cx="0" cy="34559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61" name="Line 29"/>
          <p:cNvSpPr>
            <a:spLocks noChangeShapeType="1"/>
          </p:cNvSpPr>
          <p:nvPr/>
        </p:nvSpPr>
        <p:spPr bwMode="auto">
          <a:xfrm>
            <a:off x="250825" y="1989138"/>
            <a:ext cx="288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62" name="Line 30"/>
          <p:cNvSpPr>
            <a:spLocks noChangeShapeType="1"/>
          </p:cNvSpPr>
          <p:nvPr/>
        </p:nvSpPr>
        <p:spPr bwMode="auto">
          <a:xfrm>
            <a:off x="8893175" y="1989138"/>
            <a:ext cx="0" cy="3384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63" name="Line 31"/>
          <p:cNvSpPr>
            <a:spLocks noChangeShapeType="1"/>
          </p:cNvSpPr>
          <p:nvPr/>
        </p:nvSpPr>
        <p:spPr bwMode="auto">
          <a:xfrm>
            <a:off x="5148263" y="4005263"/>
            <a:ext cx="39687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64" name="Line 32"/>
          <p:cNvSpPr>
            <a:spLocks noChangeShapeType="1"/>
          </p:cNvSpPr>
          <p:nvPr/>
        </p:nvSpPr>
        <p:spPr bwMode="auto">
          <a:xfrm>
            <a:off x="7451725" y="2781300"/>
            <a:ext cx="504825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65" name="Line 33"/>
          <p:cNvSpPr>
            <a:spLocks noChangeShapeType="1"/>
          </p:cNvSpPr>
          <p:nvPr/>
        </p:nvSpPr>
        <p:spPr bwMode="auto">
          <a:xfrm>
            <a:off x="7451725" y="3500438"/>
            <a:ext cx="5413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66" name="Line 34"/>
          <p:cNvSpPr>
            <a:spLocks noChangeShapeType="1"/>
          </p:cNvSpPr>
          <p:nvPr/>
        </p:nvSpPr>
        <p:spPr bwMode="auto">
          <a:xfrm flipV="1">
            <a:off x="7451725" y="3788569"/>
            <a:ext cx="504825" cy="64849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67" name="Line 35"/>
          <p:cNvSpPr>
            <a:spLocks noChangeShapeType="1"/>
          </p:cNvSpPr>
          <p:nvPr/>
        </p:nvSpPr>
        <p:spPr bwMode="auto">
          <a:xfrm>
            <a:off x="5148263" y="3573463"/>
            <a:ext cx="3968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68" name="Line 36"/>
          <p:cNvSpPr>
            <a:spLocks noChangeShapeType="1"/>
          </p:cNvSpPr>
          <p:nvPr/>
        </p:nvSpPr>
        <p:spPr bwMode="auto">
          <a:xfrm flipV="1">
            <a:off x="5148263" y="2781300"/>
            <a:ext cx="396875" cy="5032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69" name="Line 37"/>
          <p:cNvSpPr>
            <a:spLocks noChangeShapeType="1"/>
          </p:cNvSpPr>
          <p:nvPr/>
        </p:nvSpPr>
        <p:spPr bwMode="auto">
          <a:xfrm>
            <a:off x="6227763" y="4437063"/>
            <a:ext cx="5413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70" name="Line 38"/>
          <p:cNvSpPr>
            <a:spLocks noChangeShapeType="1"/>
          </p:cNvSpPr>
          <p:nvPr/>
        </p:nvSpPr>
        <p:spPr bwMode="auto">
          <a:xfrm>
            <a:off x="6227763" y="2781300"/>
            <a:ext cx="5413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71" name="Line 39"/>
          <p:cNvSpPr>
            <a:spLocks noChangeShapeType="1"/>
          </p:cNvSpPr>
          <p:nvPr/>
        </p:nvSpPr>
        <p:spPr bwMode="auto">
          <a:xfrm>
            <a:off x="6227763" y="3573463"/>
            <a:ext cx="5413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72" name="Line 40"/>
          <p:cNvSpPr>
            <a:spLocks noChangeShapeType="1"/>
          </p:cNvSpPr>
          <p:nvPr/>
        </p:nvSpPr>
        <p:spPr bwMode="auto">
          <a:xfrm>
            <a:off x="971550" y="3068638"/>
            <a:ext cx="5048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73" name="Line 41"/>
          <p:cNvSpPr>
            <a:spLocks noChangeShapeType="1"/>
          </p:cNvSpPr>
          <p:nvPr/>
        </p:nvSpPr>
        <p:spPr bwMode="auto">
          <a:xfrm>
            <a:off x="2195513" y="3500438"/>
            <a:ext cx="576262" cy="5762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74" name="Line 42"/>
          <p:cNvSpPr>
            <a:spLocks noChangeShapeType="1"/>
          </p:cNvSpPr>
          <p:nvPr/>
        </p:nvSpPr>
        <p:spPr bwMode="auto">
          <a:xfrm flipV="1">
            <a:off x="2195513" y="2205038"/>
            <a:ext cx="576262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75" name="Line 43"/>
          <p:cNvSpPr>
            <a:spLocks noChangeShapeType="1"/>
          </p:cNvSpPr>
          <p:nvPr/>
        </p:nvSpPr>
        <p:spPr bwMode="auto">
          <a:xfrm flipV="1">
            <a:off x="4211638" y="3644900"/>
            <a:ext cx="21590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76" name="Line 44"/>
          <p:cNvSpPr>
            <a:spLocks noChangeShapeType="1"/>
          </p:cNvSpPr>
          <p:nvPr/>
        </p:nvSpPr>
        <p:spPr bwMode="auto">
          <a:xfrm>
            <a:off x="4140200" y="2997200"/>
            <a:ext cx="325438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77" name="Line 45"/>
          <p:cNvSpPr>
            <a:spLocks noChangeShapeType="1"/>
          </p:cNvSpPr>
          <p:nvPr/>
        </p:nvSpPr>
        <p:spPr bwMode="auto">
          <a:xfrm>
            <a:off x="1476375" y="3500438"/>
            <a:ext cx="6477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79" name="Line 47"/>
          <p:cNvSpPr>
            <a:spLocks noChangeShapeType="1"/>
          </p:cNvSpPr>
          <p:nvPr/>
        </p:nvSpPr>
        <p:spPr bwMode="auto">
          <a:xfrm>
            <a:off x="7956550" y="3500438"/>
            <a:ext cx="6477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81" name="Rectangle 49"/>
          <p:cNvSpPr>
            <a:spLocks noChangeArrowheads="1"/>
          </p:cNvSpPr>
          <p:nvPr/>
        </p:nvSpPr>
        <p:spPr bwMode="auto">
          <a:xfrm>
            <a:off x="250825" y="5445125"/>
            <a:ext cx="4321175" cy="1223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ru-RU" alt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– организационный этап;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– этап проверки домашнего задания;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– этап актуализации субъектного опыта учащихся;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– этап изучения новых знаний и способов деятельности;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– этап первичной проверки понимания изученного;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– этап закрепления изученного;</a:t>
            </a:r>
          </a:p>
        </p:txBody>
      </p:sp>
      <p:sp>
        <p:nvSpPr>
          <p:cNvPr id="18482" name="Text Box 50"/>
          <p:cNvSpPr txBox="1">
            <a:spLocks noChangeArrowheads="1"/>
          </p:cNvSpPr>
          <p:nvPr/>
        </p:nvSpPr>
        <p:spPr bwMode="auto">
          <a:xfrm>
            <a:off x="4643438" y="5429900"/>
            <a:ext cx="3551237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– этап применения изученного;</a:t>
            </a:r>
          </a:p>
          <a:p>
            <a:r>
              <a:rPr lang="ru-RU" alt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– этап обобщения и систематизации;</a:t>
            </a:r>
          </a:p>
          <a:p>
            <a:r>
              <a:rPr lang="ru-RU" alt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 – этап контроля и самоконтроля;</a:t>
            </a:r>
          </a:p>
          <a:p>
            <a:r>
              <a:rPr lang="ru-RU" alt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– этап коррекции;</a:t>
            </a:r>
          </a:p>
          <a:p>
            <a:r>
              <a:rPr lang="ru-RU" alt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– этап информации о домашнем задании;</a:t>
            </a:r>
          </a:p>
          <a:p>
            <a:r>
              <a:rPr lang="ru-RU" alt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– этап подведения итогов учебного занятия;</a:t>
            </a:r>
          </a:p>
          <a:p>
            <a:r>
              <a:rPr lang="ru-RU" alt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 – рефлексия.</a:t>
            </a:r>
          </a:p>
        </p:txBody>
      </p:sp>
    </p:spTree>
    <p:extLst>
      <p:ext uri="{BB962C8B-B14F-4D97-AF65-F5344CB8AC3E}">
        <p14:creationId xmlns:p14="http://schemas.microsoft.com/office/powerpoint/2010/main" val="410564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922114"/>
          </a:xfrm>
        </p:spPr>
        <p:txBody>
          <a:bodyPr>
            <a:noAutofit/>
          </a:bodyPr>
          <a:lstStyle/>
          <a:p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Разветвленная макроструктура </a:t>
            </a:r>
            <a:b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урока </a:t>
            </a: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типа</a:t>
            </a:r>
            <a:b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по изучению и первичному закреплению новых знаний </a:t>
            </a: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способов деятельности)</a:t>
            </a:r>
            <a:b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468313" y="2420938"/>
            <a:ext cx="719137" cy="1214437"/>
          </a:xfrm>
          <a:prstGeom prst="cube">
            <a:avLst>
              <a:gd name="adj" fmla="val 9019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/>
              <a:t>1</a:t>
            </a:r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3348038" y="4005263"/>
            <a:ext cx="1439862" cy="576262"/>
          </a:xfrm>
          <a:prstGeom prst="cube">
            <a:avLst>
              <a:gd name="adj" fmla="val 9019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/>
              <a:t>5</a:t>
            </a:r>
            <a:r>
              <a:rPr lang="ru-RU" altLang="ru-RU" sz="1000"/>
              <a:t>1</a:t>
            </a:r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1476375" y="2924175"/>
            <a:ext cx="719138" cy="1214438"/>
          </a:xfrm>
          <a:prstGeom prst="cube">
            <a:avLst>
              <a:gd name="adj" fmla="val 9019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altLang="ru-RU" dirty="0"/>
          </a:p>
          <a:p>
            <a:pPr algn="ctr"/>
            <a:endParaRPr lang="ru-RU" altLang="ru-RU" dirty="0"/>
          </a:p>
          <a:p>
            <a:pPr algn="ctr"/>
            <a:r>
              <a:rPr lang="ru-RU" altLang="ru-RU" dirty="0"/>
              <a:t>3</a:t>
            </a:r>
          </a:p>
          <a:p>
            <a:pPr algn="ctr"/>
            <a:endParaRPr lang="ru-RU" altLang="ru-RU" dirty="0"/>
          </a:p>
          <a:p>
            <a:pPr algn="ctr"/>
            <a:endParaRPr lang="ru-RU" altLang="ru-RU" dirty="0"/>
          </a:p>
        </p:txBody>
      </p:sp>
      <p:sp>
        <p:nvSpPr>
          <p:cNvPr id="20487" name="AutoShape 7"/>
          <p:cNvSpPr>
            <a:spLocks noChangeArrowheads="1"/>
          </p:cNvSpPr>
          <p:nvPr/>
        </p:nvSpPr>
        <p:spPr bwMode="auto">
          <a:xfrm>
            <a:off x="3348038" y="3213100"/>
            <a:ext cx="1368425" cy="576263"/>
          </a:xfrm>
          <a:prstGeom prst="cube">
            <a:avLst>
              <a:gd name="adj" fmla="val 9019"/>
            </a:avLst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dirty="0"/>
              <a:t>4</a:t>
            </a:r>
            <a:r>
              <a:rPr lang="ru-RU" altLang="ru-RU" sz="1000" dirty="0"/>
              <a:t>2</a:t>
            </a:r>
            <a:r>
              <a:rPr lang="ru-RU" altLang="ru-RU" dirty="0"/>
              <a:t>,  5</a:t>
            </a:r>
            <a:r>
              <a:rPr lang="ru-RU" altLang="ru-RU" sz="1000" dirty="0"/>
              <a:t>2</a:t>
            </a:r>
          </a:p>
        </p:txBody>
      </p:sp>
      <p:sp>
        <p:nvSpPr>
          <p:cNvPr id="20491" name="AutoShape 11"/>
          <p:cNvSpPr>
            <a:spLocks noChangeArrowheads="1"/>
          </p:cNvSpPr>
          <p:nvPr/>
        </p:nvSpPr>
        <p:spPr bwMode="auto">
          <a:xfrm>
            <a:off x="7956550" y="2924175"/>
            <a:ext cx="719138" cy="1225550"/>
          </a:xfrm>
          <a:prstGeom prst="cube">
            <a:avLst>
              <a:gd name="adj" fmla="val 9019"/>
            </a:avLst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dirty="0"/>
              <a:t>12</a:t>
            </a:r>
          </a:p>
          <a:p>
            <a:pPr algn="ctr"/>
            <a:endParaRPr lang="ru-RU" altLang="ru-RU" dirty="0"/>
          </a:p>
          <a:p>
            <a:pPr algn="ctr"/>
            <a:endParaRPr lang="ru-RU" altLang="ru-RU" dirty="0"/>
          </a:p>
          <a:p>
            <a:pPr algn="ctr"/>
            <a:r>
              <a:rPr lang="ru-RU" altLang="ru-RU" dirty="0"/>
              <a:t>13</a:t>
            </a:r>
          </a:p>
        </p:txBody>
      </p:sp>
      <p:sp>
        <p:nvSpPr>
          <p:cNvPr id="20492" name="AutoShape 12"/>
          <p:cNvSpPr>
            <a:spLocks noChangeArrowheads="1"/>
          </p:cNvSpPr>
          <p:nvPr/>
        </p:nvSpPr>
        <p:spPr bwMode="auto">
          <a:xfrm>
            <a:off x="2339975" y="2924175"/>
            <a:ext cx="719138" cy="1225550"/>
          </a:xfrm>
          <a:prstGeom prst="cube">
            <a:avLst>
              <a:gd name="adj" fmla="val 9019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/>
              <a:t>4</a:t>
            </a:r>
            <a:r>
              <a:rPr lang="ru-RU" altLang="ru-RU" sz="1000"/>
              <a:t>1</a:t>
            </a:r>
          </a:p>
        </p:txBody>
      </p:sp>
      <p:sp>
        <p:nvSpPr>
          <p:cNvPr id="20493" name="AutoShape 13"/>
          <p:cNvSpPr>
            <a:spLocks noChangeArrowheads="1"/>
          </p:cNvSpPr>
          <p:nvPr/>
        </p:nvSpPr>
        <p:spPr bwMode="auto">
          <a:xfrm>
            <a:off x="3348038" y="2420938"/>
            <a:ext cx="1368425" cy="574675"/>
          </a:xfrm>
          <a:prstGeom prst="cube">
            <a:avLst>
              <a:gd name="adj" fmla="val 9019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dirty="0"/>
              <a:t>5</a:t>
            </a:r>
            <a:r>
              <a:rPr lang="ru-RU" altLang="ru-RU" sz="1000" dirty="0"/>
              <a:t>1</a:t>
            </a:r>
          </a:p>
        </p:txBody>
      </p:sp>
      <p:sp>
        <p:nvSpPr>
          <p:cNvPr id="20494" name="AutoShape 14"/>
          <p:cNvSpPr>
            <a:spLocks noChangeArrowheads="1"/>
          </p:cNvSpPr>
          <p:nvPr/>
        </p:nvSpPr>
        <p:spPr bwMode="auto">
          <a:xfrm>
            <a:off x="5292725" y="2924175"/>
            <a:ext cx="719138" cy="1225550"/>
          </a:xfrm>
          <a:prstGeom prst="cube">
            <a:avLst>
              <a:gd name="adj" fmla="val 9019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/>
              <a:t>6</a:t>
            </a:r>
          </a:p>
        </p:txBody>
      </p:sp>
      <p:sp>
        <p:nvSpPr>
          <p:cNvPr id="20495" name="AutoShape 15"/>
          <p:cNvSpPr>
            <a:spLocks noChangeArrowheads="1"/>
          </p:cNvSpPr>
          <p:nvPr/>
        </p:nvSpPr>
        <p:spPr bwMode="auto">
          <a:xfrm>
            <a:off x="6227763" y="2924175"/>
            <a:ext cx="719137" cy="1225550"/>
          </a:xfrm>
          <a:prstGeom prst="cube">
            <a:avLst>
              <a:gd name="adj" fmla="val 9019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/>
              <a:t>8</a:t>
            </a:r>
            <a:endParaRPr lang="ru-RU" altLang="ru-RU" sz="1000"/>
          </a:p>
        </p:txBody>
      </p:sp>
      <p:sp>
        <p:nvSpPr>
          <p:cNvPr id="20496" name="AutoShape 16"/>
          <p:cNvSpPr>
            <a:spLocks noChangeArrowheads="1"/>
          </p:cNvSpPr>
          <p:nvPr/>
        </p:nvSpPr>
        <p:spPr bwMode="auto">
          <a:xfrm>
            <a:off x="7103027" y="2888456"/>
            <a:ext cx="719138" cy="1225550"/>
          </a:xfrm>
          <a:prstGeom prst="cube">
            <a:avLst>
              <a:gd name="adj" fmla="val 9019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/>
              <a:t>11</a:t>
            </a:r>
            <a:endParaRPr lang="ru-RU" altLang="ru-RU" sz="1000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>
            <a:off x="468313" y="1989138"/>
            <a:ext cx="84248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 flipH="1" flipV="1">
            <a:off x="250825" y="1989138"/>
            <a:ext cx="0" cy="30956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>
            <a:off x="250825" y="1989138"/>
            <a:ext cx="288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02" name="Line 22"/>
          <p:cNvSpPr>
            <a:spLocks noChangeShapeType="1"/>
          </p:cNvSpPr>
          <p:nvPr/>
        </p:nvSpPr>
        <p:spPr bwMode="auto">
          <a:xfrm>
            <a:off x="8893175" y="1989138"/>
            <a:ext cx="0" cy="30241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03" name="Line 23"/>
          <p:cNvSpPr>
            <a:spLocks noChangeShapeType="1"/>
          </p:cNvSpPr>
          <p:nvPr/>
        </p:nvSpPr>
        <p:spPr bwMode="auto">
          <a:xfrm flipV="1">
            <a:off x="4787900" y="3644900"/>
            <a:ext cx="50482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06" name="Line 26"/>
          <p:cNvSpPr>
            <a:spLocks noChangeShapeType="1"/>
          </p:cNvSpPr>
          <p:nvPr/>
        </p:nvSpPr>
        <p:spPr bwMode="auto">
          <a:xfrm flipV="1">
            <a:off x="3059113" y="2708275"/>
            <a:ext cx="288925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07" name="Line 27"/>
          <p:cNvSpPr>
            <a:spLocks noChangeShapeType="1"/>
          </p:cNvSpPr>
          <p:nvPr/>
        </p:nvSpPr>
        <p:spPr bwMode="auto">
          <a:xfrm>
            <a:off x="4716463" y="3500438"/>
            <a:ext cx="5762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08" name="Line 28"/>
          <p:cNvSpPr>
            <a:spLocks noChangeShapeType="1"/>
          </p:cNvSpPr>
          <p:nvPr/>
        </p:nvSpPr>
        <p:spPr bwMode="auto">
          <a:xfrm>
            <a:off x="4716463" y="2708275"/>
            <a:ext cx="576262" cy="6492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12" name="Line 32"/>
          <p:cNvSpPr>
            <a:spLocks noChangeShapeType="1"/>
          </p:cNvSpPr>
          <p:nvPr/>
        </p:nvSpPr>
        <p:spPr bwMode="auto">
          <a:xfrm>
            <a:off x="1187450" y="3357563"/>
            <a:ext cx="288925" cy="714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13" name="Line 33"/>
          <p:cNvSpPr>
            <a:spLocks noChangeShapeType="1"/>
          </p:cNvSpPr>
          <p:nvPr/>
        </p:nvSpPr>
        <p:spPr bwMode="auto">
          <a:xfrm>
            <a:off x="7740650" y="3500438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15" name="Line 35"/>
          <p:cNvSpPr>
            <a:spLocks noChangeShapeType="1"/>
          </p:cNvSpPr>
          <p:nvPr/>
        </p:nvSpPr>
        <p:spPr bwMode="auto">
          <a:xfrm flipV="1">
            <a:off x="6877050" y="3500438"/>
            <a:ext cx="2873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16" name="Line 36"/>
          <p:cNvSpPr>
            <a:spLocks noChangeShapeType="1"/>
          </p:cNvSpPr>
          <p:nvPr/>
        </p:nvSpPr>
        <p:spPr bwMode="auto">
          <a:xfrm>
            <a:off x="6011863" y="3500438"/>
            <a:ext cx="288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17" name="Line 37"/>
          <p:cNvSpPr>
            <a:spLocks noChangeShapeType="1"/>
          </p:cNvSpPr>
          <p:nvPr/>
        </p:nvSpPr>
        <p:spPr bwMode="auto">
          <a:xfrm>
            <a:off x="3059113" y="3500438"/>
            <a:ext cx="288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19" name="Line 39"/>
          <p:cNvSpPr>
            <a:spLocks noChangeShapeType="1"/>
          </p:cNvSpPr>
          <p:nvPr/>
        </p:nvSpPr>
        <p:spPr bwMode="auto">
          <a:xfrm>
            <a:off x="2195513" y="3500438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20" name="Line 40"/>
          <p:cNvSpPr>
            <a:spLocks noChangeShapeType="1"/>
          </p:cNvSpPr>
          <p:nvPr/>
        </p:nvSpPr>
        <p:spPr bwMode="auto">
          <a:xfrm>
            <a:off x="2987675" y="3500438"/>
            <a:ext cx="360363" cy="792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 flipV="1">
            <a:off x="250825" y="5013325"/>
            <a:ext cx="8642350" cy="714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24" name="Rectangle 44"/>
          <p:cNvSpPr>
            <a:spLocks noChangeArrowheads="1"/>
          </p:cNvSpPr>
          <p:nvPr/>
        </p:nvSpPr>
        <p:spPr bwMode="auto">
          <a:xfrm>
            <a:off x="250825" y="5373688"/>
            <a:ext cx="4321175" cy="1223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ru-RU" alt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– организационный этап;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– этап проверки домашнего задания;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– этап актуализации субъектного опыта учащихся;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– этап изучения новых знаний и способов деятельности;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– этап первичной проверки понимания изученного;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– этап закрепления изученного;</a:t>
            </a:r>
          </a:p>
        </p:txBody>
      </p:sp>
      <p:sp>
        <p:nvSpPr>
          <p:cNvPr id="20525" name="Text Box 45"/>
          <p:cNvSpPr txBox="1">
            <a:spLocks noChangeArrowheads="1"/>
          </p:cNvSpPr>
          <p:nvPr/>
        </p:nvSpPr>
        <p:spPr bwMode="auto">
          <a:xfrm>
            <a:off x="5004048" y="5229200"/>
            <a:ext cx="3551237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1200" b="1" dirty="0">
                <a:latin typeface="Times New Roman" pitchFamily="18" charset="0"/>
                <a:cs typeface="Times New Roman" pitchFamily="18" charset="0"/>
              </a:rPr>
              <a:t>7 – этап применения изученного;</a:t>
            </a:r>
          </a:p>
          <a:p>
            <a:r>
              <a:rPr lang="ru-RU" altLang="ru-RU" sz="1200" b="1" dirty="0">
                <a:latin typeface="Times New Roman" pitchFamily="18" charset="0"/>
                <a:cs typeface="Times New Roman" pitchFamily="18" charset="0"/>
              </a:rPr>
              <a:t>8 – этап обобщения и систематизации;</a:t>
            </a:r>
          </a:p>
          <a:p>
            <a:r>
              <a:rPr lang="ru-RU" altLang="ru-RU" sz="1200" b="1" dirty="0">
                <a:latin typeface="Times New Roman" pitchFamily="18" charset="0"/>
                <a:cs typeface="Times New Roman" pitchFamily="18" charset="0"/>
              </a:rPr>
              <a:t>9 – этап контроля и самоконтроля;</a:t>
            </a:r>
          </a:p>
          <a:p>
            <a:r>
              <a:rPr lang="ru-RU" altLang="ru-RU" sz="1200" b="1" dirty="0">
                <a:latin typeface="Times New Roman" pitchFamily="18" charset="0"/>
                <a:cs typeface="Times New Roman" pitchFamily="18" charset="0"/>
              </a:rPr>
              <a:t>10 – этап коррекции;</a:t>
            </a:r>
          </a:p>
          <a:p>
            <a:r>
              <a:rPr lang="ru-RU" altLang="ru-RU" sz="1200" b="1" dirty="0">
                <a:latin typeface="Times New Roman" pitchFamily="18" charset="0"/>
                <a:cs typeface="Times New Roman" pitchFamily="18" charset="0"/>
              </a:rPr>
              <a:t>11 – этап информации о домашнем задании;</a:t>
            </a:r>
          </a:p>
          <a:p>
            <a:r>
              <a:rPr lang="ru-RU" altLang="ru-RU" sz="1200" b="1" dirty="0">
                <a:latin typeface="Times New Roman" pitchFamily="18" charset="0"/>
                <a:cs typeface="Times New Roman" pitchFamily="18" charset="0"/>
              </a:rPr>
              <a:t>12 – этап подведения итогов учебного занятия;</a:t>
            </a:r>
          </a:p>
          <a:p>
            <a:r>
              <a:rPr lang="ru-RU" altLang="ru-RU" sz="1200" b="1" dirty="0">
                <a:latin typeface="Times New Roman" pitchFamily="18" charset="0"/>
                <a:cs typeface="Times New Roman" pitchFamily="18" charset="0"/>
              </a:rPr>
              <a:t>13 – рефлексия.</a:t>
            </a:r>
          </a:p>
        </p:txBody>
      </p:sp>
    </p:spTree>
    <p:extLst>
      <p:ext uri="{BB962C8B-B14F-4D97-AF65-F5344CB8AC3E}">
        <p14:creationId xmlns:p14="http://schemas.microsoft.com/office/powerpoint/2010/main" val="408511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АЛГОРИТМ ПОДГОТОВКИ УРОКА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1.Определить и сформулировать тему урока.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2.Определить место данного урока в системе уроков(тип).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3.Определить и сформулировать целевые установки в действиях учащихся.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4.Спланировать учебный материал.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5.Подобрать учебные задания.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6.Сгруппировать отобранный материал, определить последовательность его предъявления.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7.Найти адекватные целям и содержанию учебного материала методы обучения и формы организации деятельности учащихся.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8.Спланировать контроль за деятельностью учащихся(вид урока – технологичность).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9.Подготовить оборудование для урока.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10.Продумать формы подведения итогов урока.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11.Продумать домашнее задание и инструктаж по его выполнению.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12.Составить технологическую карту урока.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ПРИМЕРНАЯ СТРУКТУРА ТЕХНОЛОГИЧЕСКОЙ КАРТЫ УРОКА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Тема урока: ___________________________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Цель урока: ___________________________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Тип урока : ____________________________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10" y="3571876"/>
          <a:ext cx="8001054" cy="276035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33509"/>
                <a:gridCol w="1333509"/>
                <a:gridCol w="1333509"/>
                <a:gridCol w="1333509"/>
                <a:gridCol w="1333509"/>
                <a:gridCol w="1333509"/>
              </a:tblGrid>
              <a:tr h="785818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Этап урока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Время, мин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Деятельность учителя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Деятельность обучающихся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Способы обучения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Формируемые УУД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8581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8581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МАТРИЦА ОЦЕНКИ РАЗРАБОТКИ УРОКА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(приложение 2)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214422"/>
          <a:ext cx="9144000" cy="597791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572000"/>
                <a:gridCol w="4572000"/>
              </a:tblGrid>
              <a:tr h="587514">
                <a:tc>
                  <a:txBody>
                    <a:bodyPr/>
                    <a:lstStyle/>
                    <a:p>
                      <a:r>
                        <a:rPr lang="ru-RU" dirty="0" smtClean="0"/>
                        <a:t>КРИТЕРИИ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ПОКАЗАТЕЛИ</a:t>
                      </a:r>
                      <a:endParaRPr lang="ru-RU" dirty="0"/>
                    </a:p>
                  </a:txBody>
                  <a:tcPr/>
                </a:tc>
              </a:tr>
              <a:tr h="412618">
                <a:tc>
                  <a:txBody>
                    <a:bodyPr/>
                    <a:lstStyle/>
                    <a:p>
                      <a:r>
                        <a:rPr lang="ru-RU" dirty="0" smtClean="0"/>
                        <a:t>1.ЦЕЛЕПОЛАГАНИЕ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ru-RU" dirty="0" smtClean="0"/>
                        <a:t>2.СТРУКТУРА</a:t>
                      </a:r>
                      <a:r>
                        <a:rPr lang="ru-RU" baseline="0" dirty="0" smtClean="0"/>
                        <a:t> УРОКА.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0058">
                <a:tc>
                  <a:txBody>
                    <a:bodyPr/>
                    <a:lstStyle/>
                    <a:p>
                      <a:r>
                        <a:rPr lang="ru-RU" dirty="0" smtClean="0"/>
                        <a:t>3.СОДЕРЖАНИЕ</a:t>
                      </a:r>
                      <a:r>
                        <a:rPr lang="ru-RU" baseline="0" dirty="0" smtClean="0"/>
                        <a:t> УРОКА.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ru-RU" dirty="0" smtClean="0"/>
                        <a:t>4.МЕТОДИКА</a:t>
                      </a:r>
                      <a:r>
                        <a:rPr lang="ru-RU" baseline="0" dirty="0" smtClean="0"/>
                        <a:t> ПРОВЕДЕНИЯ УРОКА.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r>
                        <a:rPr lang="ru-RU" dirty="0" smtClean="0"/>
                        <a:t>5.ОРГАНИЗАЦИЯ</a:t>
                      </a:r>
                      <a:r>
                        <a:rPr lang="ru-RU" baseline="0" dirty="0" smtClean="0"/>
                        <a:t> УЧЕБНОЙ ДЕЯТЕЛЬНОСТИ НА УРОКЕ.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14064">
                <a:tc>
                  <a:txBody>
                    <a:bodyPr/>
                    <a:lstStyle/>
                    <a:p>
                      <a:r>
                        <a:rPr lang="ru-RU" dirty="0" smtClean="0"/>
                        <a:t>6.ИННОВАЦИОННЫЙ</a:t>
                      </a:r>
                      <a:r>
                        <a:rPr lang="ru-RU" baseline="0" dirty="0" smtClean="0"/>
                        <a:t> ХАРАКТЕР УРОКА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1.Идея, лежащая в основе инновационной деятельности.</a:t>
                      </a:r>
                    </a:p>
                    <a:p>
                      <a:r>
                        <a:rPr lang="ru-RU" dirty="0" smtClean="0"/>
                        <a:t>2.Степень оригинальности и новизны методики(технологии) урока.</a:t>
                      </a:r>
                    </a:p>
                    <a:p>
                      <a:r>
                        <a:rPr lang="ru-RU" dirty="0" smtClean="0"/>
                        <a:t>3.Гибкость сочетания традиционных и</a:t>
                      </a:r>
                      <a:r>
                        <a:rPr lang="ru-RU" baseline="0" dirty="0" smtClean="0"/>
                        <a:t> инновационных форм, методов обучения, содержания урока.</a:t>
                      </a:r>
                    </a:p>
                    <a:p>
                      <a:r>
                        <a:rPr lang="ru-RU" baseline="0" dirty="0" smtClean="0"/>
                        <a:t>4.Технологичность, возможности для воспроизведения педагогической инновации другими учителями.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r"/>
            <a:r>
              <a:rPr lang="ru-RU" b="1" dirty="0" smtClean="0"/>
              <a:t>СПАСИБО ЗА ВНИМАНИЕ!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ПОДХОДЫ К ТИПОЛОГИЗАЦИИ УРОКОВ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400600"/>
          </a:xfrm>
        </p:spPr>
        <p:txBody>
          <a:bodyPr>
            <a:noAutofit/>
          </a:bodyPr>
          <a:lstStyle/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Типологизация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уроков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деятельностной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направленности в дидактической системе «Школа 2100» по Л.Г.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Петерсон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Типологизация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 А.К.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Дусавицкому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Типологизация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уроков по структуре учебной деятельности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Эльконина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Давыдова с учётом требований ФГОС ООО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Типологизация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уроков в соответствии с авторской системой эвристического обучения Хуторского А.В.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Уроки в системе технологии развития критического мышления с учётом требований ФГОС ООО(Крылова О.Н.,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Муштавинская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Урок как функционирование процессов целеполагания  и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целеосуществления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(Шамова Т.И.,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Конаржевский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Ю.А., Давыденко Т.М.)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Система адаптивной школы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Шамовой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Т.И.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28596" y="4429132"/>
            <a:ext cx="4214842" cy="178595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ПОСТАНОВКА ЦЕЛИ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572000" y="1571612"/>
            <a:ext cx="4286280" cy="178595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ОСУЩЕСТВЛЕНИЕ ЦЕЛИ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 rot="19574081">
            <a:off x="1358703" y="2518916"/>
            <a:ext cx="3447882" cy="1822696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АКТИВИЗАЦИЯ ПОЗНАВАТЕЛЬНОЙ ДЕЯТЕЛЬНОСТИ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 rot="19630439">
            <a:off x="1302015" y="959580"/>
            <a:ext cx="1032267" cy="2395481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 rot="16200000">
            <a:off x="6119632" y="3810194"/>
            <a:ext cx="1389896" cy="484632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4857752" y="4857760"/>
            <a:ext cx="3857652" cy="178595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ДИДАКТИЧЕСКАЯ КОНЦЕПЦИЯ НА ОСНОВЕ ПРИНЦИПА АКТИВНОСТИ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ПОЗНАВАТЕЛЬНАЯ АКТИВНОСТЬ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2500298" y="1428736"/>
            <a:ext cx="6286544" cy="2543179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ru-RU" sz="4400" dirty="0" smtClean="0">
                <a:solidFill>
                  <a:schemeClr val="tx1"/>
                </a:solidFill>
              </a:rPr>
              <a:t>ДЕЯТЕЛЬНОЕ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 rot="16200000">
            <a:off x="-1500230" y="2928934"/>
            <a:ext cx="5929354" cy="150019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НАПРАВЛЕНИЯ РАЗВИТИЯ 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0" name="Содержимое 7"/>
          <p:cNvSpPr txBox="1">
            <a:spLocks/>
          </p:cNvSpPr>
          <p:nvPr/>
        </p:nvSpPr>
        <p:spPr>
          <a:xfrm>
            <a:off x="2500298" y="4314821"/>
            <a:ext cx="6286544" cy="2543179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4400" dirty="0" smtClean="0">
                <a:solidFill>
                  <a:schemeClr val="tx1"/>
                </a:solidFill>
              </a:rPr>
              <a:t>ЛИЧНОСТНОЕ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54" y="0"/>
            <a:ext cx="8358246" cy="185736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dirty="0" smtClean="0"/>
              <a:t>УРОВНИ ПОЗНАВАТЕЛЬНОЙ АКТИВНОСТИ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143240" y="2071678"/>
            <a:ext cx="4929222" cy="150019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АКТИВНОСТЬ ВНИМАНИЯ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одержимое 4"/>
          <p:cNvSpPr txBox="1">
            <a:spLocks/>
          </p:cNvSpPr>
          <p:nvPr/>
        </p:nvSpPr>
        <p:spPr>
          <a:xfrm>
            <a:off x="2428860" y="3643314"/>
            <a:ext cx="4929222" cy="150019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3200" dirty="0" smtClean="0">
                <a:solidFill>
                  <a:schemeClr val="tx1"/>
                </a:solidFill>
              </a:rPr>
              <a:t>ИССЛЕДОВАТЕЛЬСКАЯ ПОЗНАВАТЕЛЬНАЯ АКТИВНОСТЬ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4"/>
          <p:cNvSpPr txBox="1">
            <a:spLocks/>
          </p:cNvSpPr>
          <p:nvPr/>
        </p:nvSpPr>
        <p:spPr>
          <a:xfrm>
            <a:off x="1714480" y="5214950"/>
            <a:ext cx="4929222" cy="150019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800100" lvl="1" indent="-342900" algn="ctr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ЛИЧНОСТНАЯ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АКТИВНОСТЬ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Выгнутая влево стрелка 5"/>
          <p:cNvSpPr/>
          <p:nvPr/>
        </p:nvSpPr>
        <p:spPr>
          <a:xfrm>
            <a:off x="1714480" y="2000240"/>
            <a:ext cx="1285884" cy="1571636"/>
          </a:xfrm>
          <a:prstGeom prst="curved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Выгнутая влево стрелка 8"/>
          <p:cNvSpPr/>
          <p:nvPr/>
        </p:nvSpPr>
        <p:spPr>
          <a:xfrm>
            <a:off x="857224" y="3500438"/>
            <a:ext cx="1285884" cy="1571636"/>
          </a:xfrm>
          <a:prstGeom prst="curved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Выгнутая влево стрелка 9"/>
          <p:cNvSpPr/>
          <p:nvPr/>
        </p:nvSpPr>
        <p:spPr>
          <a:xfrm>
            <a:off x="142844" y="5072074"/>
            <a:ext cx="1285884" cy="1571636"/>
          </a:xfrm>
          <a:prstGeom prst="curved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0"/>
            <a:ext cx="8501090" cy="1214422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pPr algn="r"/>
            <a:r>
              <a:rPr lang="ru-RU" b="1" dirty="0" smtClean="0"/>
              <a:t>ДИДАКТИЧЕСКИЕ УСЛОВИЯ</a:t>
            </a:r>
            <a:endParaRPr lang="ru-RU" b="1" dirty="0"/>
          </a:p>
        </p:txBody>
      </p:sp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214282" y="1428736"/>
            <a:ext cx="5500726" cy="1643074"/>
          </a:xfrm>
          <a:prstGeom prst="snip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1.   МОТИВ ДЕЯТЕЛЬНОСТИ, ПОЗНАВАТЕЛЬНОЙ ПОТРЕБНОСТИ, ПОЗНАВАТЕЛЬНЫЕ ИНТЕРЕСЫ, СОЧЕТАНИЕ ЭМОЦИОНАЛЬНОГО И РАЦИОНАЛЬНОГО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с двумя вырезанными противолежащими углами 5"/>
          <p:cNvSpPr/>
          <p:nvPr/>
        </p:nvSpPr>
        <p:spPr>
          <a:xfrm>
            <a:off x="3643306" y="4643446"/>
            <a:ext cx="5214974" cy="1928826"/>
          </a:xfrm>
          <a:prstGeom prst="snip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3.    ВКЛЮЧЕНИЕ КАЖДОГО В ПРОЦЕСС АКТИВНОГО УЧЕНИЯ, ИНДИВИДУАЛЬНЫЙ ПОДХОД, КОНТРОЛЬ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с двумя вырезанными противолежащими углами 6"/>
          <p:cNvSpPr/>
          <p:nvPr/>
        </p:nvSpPr>
        <p:spPr>
          <a:xfrm>
            <a:off x="1000100" y="3000372"/>
            <a:ext cx="6072230" cy="1785950"/>
          </a:xfrm>
          <a:prstGeom prst="snip2Diag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2.   СИСТЕМА ЗНАНИЙ НА ОСНОВЕ САМОУПРАПВЛЕНИЯ, ПЕРЕРАБОТКА УСВАИВАЕМОЙ ИНФОРМАЦИИ, ПЛАНИРОВАНИЕ, САМООРГАНИЗАЦИЯ, САМОКОНТРОЛЬ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8143900" cy="1142984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pPr algn="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ЭТАПЫ РАЗРАБОТКИ УРОКА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r>
              <a:rPr lang="ru-RU" i="1" dirty="0" smtClean="0"/>
              <a:t>ПРЕДВАРИТЕЛЬНЫЙ </a:t>
            </a:r>
          </a:p>
          <a:p>
            <a:pPr>
              <a:buNone/>
            </a:pPr>
            <a:r>
              <a:rPr lang="ru-RU" dirty="0" smtClean="0"/>
              <a:t>(тематическое планирование и </a:t>
            </a:r>
            <a:r>
              <a:rPr lang="ru-RU" dirty="0" err="1" smtClean="0"/>
              <a:t>логико</a:t>
            </a:r>
            <a:r>
              <a:rPr lang="ru-RU" dirty="0" smtClean="0"/>
              <a:t> – дидактический анализ учебной темы)</a:t>
            </a:r>
          </a:p>
          <a:p>
            <a:r>
              <a:rPr lang="ru-RU" dirty="0" smtClean="0"/>
              <a:t>НЕПОСРЕДСТВЕННЫЙ (построение очередного урока)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1643050"/>
            <a:ext cx="582211" cy="28575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vert="wordArtVert"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ЭТАПЫ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ТЕХНОЛОГИЧЕСКАЯ КАРТА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2357422" y="1571612"/>
            <a:ext cx="6572264" cy="2114552"/>
          </a:xfrm>
          <a:prstGeom prst="snip2Diag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buNone/>
            </a:pPr>
            <a:r>
              <a:rPr lang="ru-RU" dirty="0" smtClean="0">
                <a:solidFill>
                  <a:schemeClr val="tx1"/>
                </a:solidFill>
              </a:rPr>
              <a:t>ТЕХНОЛОГИЧЕСКАЯ КАРТА КУРСА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Содержимое 8"/>
          <p:cNvSpPr txBox="1">
            <a:spLocks/>
          </p:cNvSpPr>
          <p:nvPr/>
        </p:nvSpPr>
        <p:spPr>
          <a:xfrm>
            <a:off x="2357422" y="3786190"/>
            <a:ext cx="6572264" cy="2928958"/>
          </a:xfrm>
          <a:prstGeom prst="snip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chemeClr val="tx1"/>
                </a:solidFill>
              </a:rPr>
              <a:t>ТЕХНОЛОГИЧЕСКАЯ КАРТА УРОКА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Стрелка вправо 10"/>
          <p:cNvSpPr/>
          <p:nvPr/>
        </p:nvSpPr>
        <p:spPr>
          <a:xfrm rot="19849271">
            <a:off x="902568" y="2865863"/>
            <a:ext cx="1742340" cy="932576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ПЕРВЫЙ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" name="Стрелка вправо 11"/>
          <p:cNvSpPr/>
          <p:nvPr/>
        </p:nvSpPr>
        <p:spPr>
          <a:xfrm rot="2024885">
            <a:off x="847357" y="4407789"/>
            <a:ext cx="1774803" cy="101719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ВТОРОЙ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4283" y="1785926"/>
            <a:ext cx="847348" cy="41434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vert="wordArtVert"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УРОВНИ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2308</TotalTime>
  <Words>1523</Words>
  <Application>Microsoft Office PowerPoint</Application>
  <PresentationFormat>Экран (4:3)</PresentationFormat>
  <Paragraphs>423</Paragraphs>
  <Slides>29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Презентация PowerPoint</vt:lpstr>
      <vt:lpstr>Шамова Татьяна Ивановна</vt:lpstr>
      <vt:lpstr>ПОДХОДЫ К ТИПОЛОГИЗАЦИИ УРОКОВ</vt:lpstr>
      <vt:lpstr>Система адаптивной школы Шамовой Т.И.</vt:lpstr>
      <vt:lpstr>ПОЗНАВАТЕЛЬНАЯ АКТИВНОСТЬ</vt:lpstr>
      <vt:lpstr>УРОВНИ ПОЗНАВАТЕЛЬНОЙ АКТИВНОСТИ</vt:lpstr>
      <vt:lpstr>ДИДАКТИЧЕСКИЕ УСЛОВИЯ</vt:lpstr>
      <vt:lpstr>ЭТАПЫ РАЗРАБОТКИ УРОКА</vt:lpstr>
      <vt:lpstr>ТЕХНОЛОГИЧЕСКАЯ КАРТА</vt:lpstr>
      <vt:lpstr>Презентация PowerPoint</vt:lpstr>
      <vt:lpstr>Презентация PowerPoint</vt:lpstr>
      <vt:lpstr>АЛГОРИТМ ПОСТРОЕНИЯ ТЕХНОЛОГИЧЕСКОЙ КАРТЫ КУРСА</vt:lpstr>
      <vt:lpstr>ПРИМЕРНАЯ СТРУКТУРА ТЕХНОЛОГИЧЕСКОЙ КАРТЫ ТЕМЫ</vt:lpstr>
      <vt:lpstr>ТИПЫ УРОКОВ (Т.И. ШАМОВА)</vt:lpstr>
      <vt:lpstr>ДЕЯТЕЛЬНОСТЬ УЧИТЕЛЯ ПРИ РАЗРАБОТКЕ УРОКА</vt:lpstr>
      <vt:lpstr>РАБОТА С ЦЕЛЬЮ</vt:lpstr>
      <vt:lpstr>ДЕЙСТВИЯ УЧИТЕЛЯ</vt:lpstr>
      <vt:lpstr>1. Моделирование урока (макроструктура):</vt:lpstr>
      <vt:lpstr>                                                                                           2. Проектирование урока (микроструктура): 1. Формирование «дерева целей» - последовательная декомпозиция  главной цели в иерархическую структуру подцелей  - образовательных задач (ОЗ) 2. Определение способов их достижения путём отбора: - содержания учебного материала (СУМ); - методов обучения (МО); - форм организации деятельности учащихся (ФОД); - описание планируемых результатов (ПР).   1 этап    2 этап  - - - - - - - - - - - - - - - - - - - - - - - - - - - - - - - - - - - - - - -- - -  - - - - - - - - - - - - - - - - - - - - - -    N этап                        </vt:lpstr>
      <vt:lpstr>МАКРОСТРУКТУРА    УРОКА  (Т.И. Шамова –Т.М.  Давыденко)</vt:lpstr>
      <vt:lpstr>3. Конструирование урока </vt:lpstr>
      <vt:lpstr>Презентация PowerPoint</vt:lpstr>
      <vt:lpstr>Учебное занятие 2 типа (закрепление знаний и способов деятельности) </vt:lpstr>
      <vt:lpstr>Разветвленная макроструктура  урока 1 типа ( по изучению и первичному закреплению новых знаний  и способов деятельности) </vt:lpstr>
      <vt:lpstr>Разветвленная макроструктура  урока 1 типа ( по изучению и первичному закреплению новых знаний и способов деятельности) </vt:lpstr>
      <vt:lpstr>АЛГОРИТМ ПОДГОТОВКИ УРОКА</vt:lpstr>
      <vt:lpstr>ПРИМЕРНАЯ СТРУКТУРА ТЕХНОЛОГИЧЕСКОЙ КАРТЫ УРОКА</vt:lpstr>
      <vt:lpstr>МАТРИЦА ОЦЕНКИ РАЗРАБОТКИ УРОКА (приложение 2)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Конструирование инновационного урока на основе групповых способов действий</dc:title>
  <dc:creator>Котлярова В Ф</dc:creator>
  <cp:lastModifiedBy>Татьяна Копылова</cp:lastModifiedBy>
  <cp:revision>61</cp:revision>
  <dcterms:created xsi:type="dcterms:W3CDTF">2016-02-08T06:15:22Z</dcterms:created>
  <dcterms:modified xsi:type="dcterms:W3CDTF">2019-02-12T04:30:07Z</dcterms:modified>
</cp:coreProperties>
</file>