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74" r:id="rId9"/>
    <p:sldId id="265" r:id="rId10"/>
    <p:sldId id="266" r:id="rId11"/>
    <p:sldId id="267" r:id="rId12"/>
    <p:sldId id="269" r:id="rId13"/>
    <p:sldId id="270" r:id="rId14"/>
    <p:sldId id="276" r:id="rId15"/>
    <p:sldId id="275" r:id="rId16"/>
    <p:sldId id="271" r:id="rId17"/>
    <p:sldId id="277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8B3483-B179-490D-AC61-BAA39A627477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5316C0-52B6-4F4B-B5B5-49A393839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77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01A1F9-4D5B-4082-91D0-177A7E39719B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altLang="ru-RU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defTabSz="449263" eaLnBrk="1" hangingPunct="1">
              <a:spcBef>
                <a:spcPct val="0"/>
              </a:spcBef>
            </a:pPr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0E1BD-4182-456B-87DC-5AA17B9BF9E9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F0874-DCA1-4204-8BF8-003CE8D9F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09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EE73-964F-48BC-AE63-8FEC40A9AD8D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E2998-390E-4C8B-AC4D-AB3FEF71D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88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CBA62-0E62-457E-B2FE-5EEE3818E30D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5841F-5CB3-4B80-A769-197441E31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3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E1E15-A136-4DAC-8C55-63452D99C749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B8F4-7269-4417-93E3-1650EFC2F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44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28825-2A43-4511-B84F-ACC592BA240C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B7B22-59DF-40AB-9849-8D7B2A6452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23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9C94B-5899-4E54-AF98-EECCA0C370B7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610A3-30F4-44F4-B5F5-322E70C7B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71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4D28C-18B3-4FF8-921E-AC0761355C2D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B7030-B86E-4181-8A14-4DCB4C7CF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39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E076F-15FE-40E1-A986-54F0906119AF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5D8A3-F090-4294-8636-A3F1215E5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88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1EC2A-A8AF-4EE3-B42C-95833D487B48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A0541-BC3E-4DDB-A808-FB79405DD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71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23E57-144E-40E2-B3B4-059BC2874D60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800A6-E59A-44CF-BEFF-1E147BEAF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86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45CF1-DC67-4410-BDD9-F216E4233967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2FF4-2A42-407A-A36E-781EAA49E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69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DDA1C8-8583-4E96-B68F-949F7E48C7E7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384D20-636A-4FAE-819E-6D0217F38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kuharenko@univers.s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.org/pisa/aboutpisa/Global-competency-for-an-inclusive-world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57188" y="1428750"/>
            <a:ext cx="7772400" cy="3000375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Дебаты как образовательная технология</a:t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>Ирина Анатольевна Кухаренко</a:t>
            </a:r>
            <a:b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>гимназия №1 «</a:t>
            </a:r>
            <a:r>
              <a:rPr lang="ru-RU" altLang="ru-RU" sz="2700" b="1" dirty="0" err="1" smtClean="0">
                <a:latin typeface="Times New Roman" pitchFamily="18" charset="0"/>
                <a:cs typeface="Times New Roman" pitchFamily="18" charset="0"/>
              </a:rPr>
              <a:t>Универс</a:t>
            </a:r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>», г. Красноярск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5" y="4933950"/>
            <a:ext cx="7429500" cy="10668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Рефлексивно-аналитический форум «ФГОС ООО: новые практики»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Секция «Организационно-содержательные изменения в старшей школе»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11-12 февраля 2019г.</a:t>
            </a:r>
          </a:p>
        </p:txBody>
      </p:sp>
      <p:pic>
        <p:nvPicPr>
          <p:cNvPr id="2052" name="Picture 15" descr="полоса с ромбом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5" y="0"/>
            <a:ext cx="2124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142875"/>
            <a:ext cx="9144000" cy="785813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Обществознание как учебный предмет в школе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5500687"/>
          </a:xfrm>
        </p:spPr>
        <p:txBody>
          <a:bodyPr/>
          <a:lstStyle/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Ключевые умения связаны с определением понятий и умением выражать и аргументировать </a:t>
            </a:r>
            <a:r>
              <a:rPr lang="ru-RU" altLang="ru-RU" sz="2400" i="1" smtClean="0">
                <a:latin typeface="Times New Roman" pitchFamily="18" charset="0"/>
                <a:cs typeface="Times New Roman" pitchFamily="18" charset="0"/>
              </a:rPr>
              <a:t>свою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позицию по поводу значимых социальных проблем (обществоведческое эссе)</a:t>
            </a:r>
          </a:p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Требует развернутых письменных и устных высказываний</a:t>
            </a:r>
          </a:p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Вопросы и темы выражены в форме неоднозначного высказывания – нужно уметь выявить проблему, которая «стоит за…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(темой/суждением/утверждением)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1"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анализировать социальные ситуации</a:t>
            </a:r>
          </a:p>
          <a:p>
            <a:pPr lvl="1"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выделить и сформулировать проблему</a:t>
            </a:r>
          </a:p>
          <a:p>
            <a:pPr lvl="1"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рассмотреть проблему в обществоведческом контексте (выдвинуть суждение и построить его доказательство)</a:t>
            </a:r>
          </a:p>
          <a:p>
            <a:pPr lvl="1" eaLnBrk="1" hangingPunct="1">
              <a:buFont typeface="Arial" charset="0"/>
              <a:buNone/>
            </a:pPr>
            <a:endParaRPr lang="ru-RU" alt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altLang="ru-RU" sz="24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43000" y="5929313"/>
            <a:ext cx="7215188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Нужны коммуникативные </a:t>
            </a:r>
            <a:r>
              <a:rPr lang="ru-RU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практики</a:t>
            </a:r>
            <a:endParaRPr lang="ru-RU" sz="3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Дебаты как образовательная технология</a:t>
            </a:r>
            <a:b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(опыт гимназии «Универс»)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1428750"/>
            <a:ext cx="4038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1900" b="1" smtClean="0">
                <a:latin typeface="Times New Roman" pitchFamily="18" charset="0"/>
                <a:cs typeface="Times New Roman" pitchFamily="18" charset="0"/>
              </a:rPr>
              <a:t>Подростковая школа</a:t>
            </a:r>
          </a:p>
          <a:p>
            <a:pPr eaLnBrk="1" hangingPunct="1"/>
            <a:r>
              <a:rPr lang="ru-RU" altLang="ru-RU" sz="1900" smtClean="0">
                <a:latin typeface="Times New Roman" pitchFamily="18" charset="0"/>
                <a:cs typeface="Times New Roman" pitchFamily="18" charset="0"/>
              </a:rPr>
              <a:t>Курс по выбору «Дебаты»</a:t>
            </a:r>
          </a:p>
          <a:p>
            <a:pPr eaLnBrk="1" hangingPunct="1"/>
            <a:r>
              <a:rPr lang="ru-RU" altLang="ru-RU" sz="1900" smtClean="0">
                <a:latin typeface="Times New Roman" pitchFamily="18" charset="0"/>
                <a:cs typeface="Times New Roman" pitchFamily="18" charset="0"/>
              </a:rPr>
              <a:t>Публичные дебаты в подростковой школе</a:t>
            </a:r>
          </a:p>
          <a:p>
            <a:pPr eaLnBrk="1" hangingPunct="1"/>
            <a:r>
              <a:rPr lang="ru-RU" altLang="ru-RU" sz="1900" smtClean="0">
                <a:latin typeface="Times New Roman" pitchFamily="18" charset="0"/>
                <a:cs typeface="Times New Roman" pitchFamily="18" charset="0"/>
              </a:rPr>
              <a:t>Интеллектуально-творческие игры (ИТИ). Парный тур «Коммуникативные бои»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57313"/>
            <a:ext cx="4038600" cy="5072062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Старшая школа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Публичный экзамен по обществознанию в форме дебатов (10 класс)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Учебные модули в программе курса «Обществознание»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Метапредметное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погружение «Аргументы и факты» (выездная школа для 11 класса «Интеллектуальная выносливость: шаг 3»)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Конференция старшей школы; Научные бои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3" y="4357688"/>
            <a:ext cx="4214812" cy="2000250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Форматы: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Дебаты Линкольна-Дугласа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Британские парламентские дебаты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Американские парламентские дебаты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Дебаты Карла Поппера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Всемирный школьный формат дебатов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Формат школьных проектов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642937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Старшая школа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0" y="857250"/>
            <a:ext cx="9144000" cy="60007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Публичный экзамен по обществознанию в форме дебатов</a:t>
            </a:r>
          </a:p>
          <a:p>
            <a:pPr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10ый класс, профильные группы - необходимое условие освоения программы по обществознанию</a:t>
            </a:r>
          </a:p>
          <a:p>
            <a:pPr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Этапы</a:t>
            </a:r>
          </a:p>
          <a:p>
            <a:pPr lvl="1" eaLnBrk="1" hangingPunct="1">
              <a:buFont typeface="Arial" charset="0"/>
              <a:buChar char="•"/>
            </a:pPr>
            <a:r>
              <a:rPr lang="ru-RU" altLang="ru-RU" sz="1400" u="sng" smtClean="0">
                <a:latin typeface="Times New Roman" pitchFamily="18" charset="0"/>
                <a:cs typeface="Times New Roman" pitchFamily="18" charset="0"/>
              </a:rPr>
              <a:t>Отборочный тур </a:t>
            </a:r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(в учебных группах): команды 3-5 человек; победители проходят в следующий этап (Публичный экзамен)</a:t>
            </a:r>
          </a:p>
          <a:p>
            <a:pPr lvl="1" eaLnBrk="1" hangingPunct="1">
              <a:buFont typeface="Arial" charset="0"/>
              <a:buChar char="•"/>
            </a:pPr>
            <a:r>
              <a:rPr lang="ru-RU" altLang="ru-RU" sz="1400" u="sng" smtClean="0">
                <a:latin typeface="Times New Roman" pitchFamily="18" charset="0"/>
                <a:cs typeface="Times New Roman" pitchFamily="18" charset="0"/>
              </a:rPr>
              <a:t>Публичный экзамен</a:t>
            </a:r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: команды из разных учебных групп, успешно выступившие в Отборочном туре</a:t>
            </a: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Ведущий процедуры – учитель, ведущий в данной группе либо другой по приглашению</a:t>
            </a: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Судьи Отборочного этапа: не могут быть учителя, ведущие уроки по обществознанию в данной группе (общий согласованный набор критериев и формат судейского протокола).</a:t>
            </a: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Судьи финального этапа – администрация СШ, учителя других предметов, имеющие опыт участия в дебатах, коммуникативных боях и пр., учителя истории, обществознания, человековедения</a:t>
            </a: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Участие в Публичном экзамене – обязательное условие получения отметки за четверть (ученик не может получить «5», если не участвовал в Публичном экзамене).</a:t>
            </a: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Отметка каждому ученику в команде выставляется в соответствии с результатом выступления всей команды</a:t>
            </a:r>
          </a:p>
          <a:p>
            <a:pPr lvl="1" algn="just" eaLnBrk="1" hangingPunct="1"/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Система оценивания предъявляется на 1ом этапе; открыта,  обсуждаема, конвенциональна,  строится на основе критериального оценивания</a:t>
            </a:r>
          </a:p>
          <a:p>
            <a:pPr algn="just" eaLnBrk="1" hangingPunct="1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642937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Старшая школа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0" y="857250"/>
            <a:ext cx="9144000" cy="60007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Публичный экзамен по обществознанию в форме дебатов</a:t>
            </a: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Темы формулируются на основании материала, который изучается на уроках обществознания и права в течение года 10 класса</a:t>
            </a: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Группируются в несколько блоков: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ru-RU" altLang="ru-RU" sz="1600" b="1" smtClean="0">
                <a:latin typeface="Times New Roman" pitchFamily="18" charset="0"/>
                <a:cs typeface="Times New Roman" pitchFamily="18" charset="0"/>
              </a:rPr>
              <a:t>Программный материал</a:t>
            </a:r>
          </a:p>
          <a:p>
            <a:pPr lvl="2" algn="just"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Общество и природа;</a:t>
            </a:r>
          </a:p>
          <a:p>
            <a:pPr lvl="2"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Общество и культура;</a:t>
            </a:r>
          </a:p>
          <a:p>
            <a:pPr lvl="2"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Общество и человек;</a:t>
            </a:r>
          </a:p>
          <a:p>
            <a:pPr lvl="2"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Человек и его деятельность;</a:t>
            </a:r>
          </a:p>
          <a:p>
            <a:pPr lvl="2"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Многообразие общественного развития;</a:t>
            </a:r>
          </a:p>
          <a:p>
            <a:pPr lvl="2"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Типы социальной динамики;</a:t>
            </a:r>
          </a:p>
          <a:p>
            <a:pPr lvl="2"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Современный мир и его основные характеристики;</a:t>
            </a:r>
          </a:p>
          <a:p>
            <a:pPr lvl="2"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Глобализация.</a:t>
            </a:r>
          </a:p>
          <a:p>
            <a:pPr lvl="1" eaLnBrk="1" hangingPunct="1">
              <a:buFont typeface="Arial" charset="0"/>
              <a:buChar char="•"/>
            </a:pPr>
            <a:r>
              <a:rPr lang="ru-RU" altLang="ru-RU" sz="1600" b="1" smtClean="0">
                <a:latin typeface="Times New Roman" pitchFamily="18" charset="0"/>
                <a:cs typeface="Times New Roman" pitchFamily="18" charset="0"/>
              </a:rPr>
              <a:t>Социальные проблемы (вопросы) актуальные для нашего города, края, страны</a:t>
            </a:r>
          </a:p>
          <a:p>
            <a:pPr algn="just" eaLnBrk="1" hangingPunct="1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Объявляются последовательно; заранее</a:t>
            </a:r>
          </a:p>
          <a:p>
            <a:pPr algn="just" eaLnBrk="1" hangingPunct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Задачи учителей – организация подготовки учеников к экзамену и проведение Отборочного тура в своей группе</a:t>
            </a:r>
          </a:p>
          <a:p>
            <a:pPr algn="just" eaLnBrk="1" hangingPunct="1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1285875"/>
            <a:ext cx="4357688" cy="4929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Примеры тем: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Сохранность окружающей среды важнее экономического роста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Безопасность важнее свободы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Старая Европа должна закрыть границы // Миграция – катастрофа для современного мира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Экономические санкции со стороны Запада приносят России больше пользы, чем вреда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век принес здоровью человека больше вреда, чем пользы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Война – двигатель прогресса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любая тема может быть «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дебатной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 Формулировка тем – специальная задача и важный этап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214313"/>
            <a:ext cx="7777163" cy="1084262"/>
          </a:xfrm>
        </p:spPr>
        <p:txBody>
          <a:bodyPr/>
          <a:lstStyle/>
          <a:p>
            <a:pPr>
              <a:defRPr/>
            </a:pPr>
            <a:r>
              <a:rPr lang="ru-RU" sz="3200" b="1" kern="50" dirty="0">
                <a:latin typeface="Times New Roman" panose="02020603050405020304" pitchFamily="18" charset="0"/>
                <a:ea typeface="SimSun" panose="02010600030101010101" pitchFamily="2" charset="-122"/>
              </a:rPr>
              <a:t>Задачи и требования, которые ставит данная процедура перед </a:t>
            </a:r>
            <a:r>
              <a:rPr lang="ru-RU" sz="3200" b="1" kern="5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учениками</a:t>
            </a:r>
            <a:endParaRPr lang="ru-RU" sz="3200" b="1" dirty="0"/>
          </a:p>
        </p:txBody>
      </p:sp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214313" y="1500188"/>
            <a:ext cx="8786812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Необходимость построить свое рассуждение на обществоведческом материале и предъявить его устно. Высказывание должно быть развернутым, иметь определенную структуру, раскрывать тему.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endParaRPr lang="ru-RU" altLang="ru-RU" sz="8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Учащийся должен говорить на предметную тему обществоведческого характера более 1 минуты.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endParaRPr lang="ru-RU" altLang="ru-RU" sz="8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Различать такие формы, как тезис (утверждение), объяснение тезиса, аргумент, факт и применять их в своем высказывании.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endParaRPr lang="ru-RU" altLang="ru-RU" sz="8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Обнаруживать и объяснить обществоведческую проблему, которая скрывается за определенной темой, вопросом, тезисом.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endParaRPr lang="ru-RU" altLang="ru-RU" sz="8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Самостоятельно в течение недели подготовиться по теме: поставить себе задачу, организовать свою работу, найти материал и переработать его; скооперироваться с членами группы/команды.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79388" y="122238"/>
            <a:ext cx="8607425" cy="949325"/>
          </a:xfrm>
        </p:spPr>
        <p:txBody>
          <a:bodyPr/>
          <a:lstStyle/>
          <a:p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Почему Публичный экзамен – это важно, или Преимущества нового образовательного решения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Публичность оценки - ситуация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принятия ответственности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(педагогами и учениками) за достижение результата.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Делает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очевидным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и понятным для учеников, учителей и администрации достижение или недостаток компетентностных результатов.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Это ситуация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публичного признания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тех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, которые овладевают умениями аргументации в коммуникации. А также - ситуация публичного признания самих этих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умений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Содержит критериальное оценивание, которое позволяет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объективировать требования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педагогов и трудности в достижении результата.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Это ситуация независимого оценивания в событийной форме; формирует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важные установки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на необходимость кооперации со своим педагогом, а не на «выпрашивание» отметки,</a:t>
            </a:r>
          </a:p>
          <a:p>
            <a:pPr lvl="1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ключ к учебному успеху – это достижение умелости, а не просто выполнение заданий: «не для школы, а для жизни учимся».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Вовлекает широкий круг учителей в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обсуждение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сформированных или несформированных компетентностей и разработку путей их формирования.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642937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Старшая школа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50"/>
            <a:ext cx="9144000" cy="6000750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 показал экзамен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Дефициты 10-тиклассников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ситуации, когда им предлагается задание на построение развернутого рассуждения: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организационно-мотивационные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(умение работать самостоятельно, способность организовать себя и организоваться в группе для подготовки, сформулировать затруднение в содержании и/или материале, поставить для себя задачу на преодоление затруднения и пр.);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инструментальные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(владение способами и приемами построения рассуждения по теме: выделение проблемы, формулирование тезиса (утверждения) в той или иной позиции, умение объяснить тезис, построить систему доказательства тезиса)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Учебные модули – средство развития ключевых умений в обществознании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направлены на развитие таких умений (образовательных результатов) школьников, как умение строить и предъявлять (собственное) рассуждение и умение читать и понимать разного рода тексты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Свобода и необходимость»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анализ кейсов, понимание текстов, работа с определениями, проба построения рассуждения в группе («Гайд-парк), написание эссе (индивидуальная работа)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«Деятельность и способы познания мира. Научное познание»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анализ кейсов («Изготовление черепа инопланетянина своими руками»), определение и различение понятий (работа с теоретическими материалами), тренировка (анализ видеосюжетов из выпусков программ «НЕФАКТ», «Ученые против мифов»; «Критический сеанс «Верю – не верю»), демонстрация умений критического анализа («экспертиза» идей, утверждений)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Материалы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Описание процедуры Публичного экзамена дебаты.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Процедура, правила и схема игр отборочного и финального туров.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Темы игр отборочного и финального туров.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Правила построения утверждающего и отрицающего кейса.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Судейские протоколы (оценочные листы) игр отборочного и финального туров.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Кейсы к темам игр отборочного и финального тура.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Материалы для проведения консультаций.</a:t>
            </a:r>
          </a:p>
          <a:p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Материалы двух модулей для программы курса «Обществознание».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00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Контакты: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Ирина Анатольевна Кухаренко</a:t>
            </a:r>
          </a:p>
          <a:p>
            <a:pPr algn="ctr" eaLnBrk="1" hangingPunct="1">
              <a:buFont typeface="Arial" charset="0"/>
              <a:buNone/>
            </a:pPr>
            <a:r>
              <a:rPr lang="en-US" altLang="ru-RU" sz="2800" b="1" smtClean="0">
                <a:latin typeface="Times New Roman" pitchFamily="18" charset="0"/>
                <a:cs typeface="Times New Roman" pitchFamily="18" charset="0"/>
                <a:hlinkClick r:id="rId2"/>
              </a:rPr>
              <a:t>kuharenko@univers.su</a:t>
            </a:r>
            <a:endParaRPr lang="en-US" altLang="ru-RU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7812087" cy="1050925"/>
          </a:xfrm>
        </p:spPr>
        <p:txBody>
          <a:bodyPr lIns="90000" tIns="46800" rIns="90000" bIns="46800" rtlCol="0" anchorCtr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Вопрос о результатах образования - новый ФГОС: откуда ноги растут?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36838"/>
            <a:ext cx="8104188" cy="3078162"/>
          </a:xfrm>
        </p:spPr>
        <p:txBody>
          <a:bodyPr lIns="90000" tIns="46800" rIns="90000" bIns="46800" rtlCol="0">
            <a:normAutofit fontScale="92500" lnSpcReduction="10000"/>
          </a:bodyPr>
          <a:lstStyle/>
          <a:p>
            <a:pPr marL="338138" indent="-338138" eaLnBrk="1" fontAlgn="auto" hangingPunct="1">
              <a:spcAft>
                <a:spcPts val="0"/>
              </a:spcAft>
              <a:buClr>
                <a:srgbClr val="666633"/>
              </a:buClr>
              <a:buSzPct val="80000"/>
              <a:buFont typeface="Wingdings" pitchFamily="2" charset="2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ТРИ РАМКИ:</a:t>
            </a:r>
          </a:p>
          <a:p>
            <a:pPr marL="338138" indent="-338138" eaLnBrk="1" fontAlgn="auto" hangingPunct="1">
              <a:spcAft>
                <a:spcPts val="0"/>
              </a:spcAft>
              <a:buClr>
                <a:srgbClr val="666633"/>
              </a:buClr>
              <a:buSzPct val="80000"/>
              <a:buFont typeface="Wingdings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вызовы времени (1)</a:t>
            </a:r>
          </a:p>
          <a:p>
            <a:pPr marL="338138" indent="-338138" eaLnBrk="1" fontAlgn="auto" hangingPunct="1">
              <a:spcAft>
                <a:spcPts val="0"/>
              </a:spcAft>
              <a:buClr>
                <a:srgbClr val="666633"/>
              </a:buClr>
              <a:buSzPct val="80000"/>
              <a:buFont typeface="Wingdings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тенденции и результаты национальных систем образования (2)</a:t>
            </a:r>
          </a:p>
          <a:p>
            <a:pPr marL="338138" indent="-338138" eaLnBrk="1" fontAlgn="auto" hangingPunct="1">
              <a:spcAft>
                <a:spcPts val="0"/>
              </a:spcAft>
              <a:buClr>
                <a:srgbClr val="666633"/>
              </a:buClr>
              <a:buSzPct val="80000"/>
              <a:buFont typeface="Wingdings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психолого-педагогическая концепция «Школа возраста» (3)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142875"/>
            <a:ext cx="6072187" cy="1071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200" i="1" dirty="0" smtClean="0">
                <a:solidFill>
                  <a:srgbClr val="002060"/>
                </a:solidFill>
              </a:rPr>
              <a:t>Новый взгляд на образование и его результаты.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dirty="0" smtClean="0"/>
              <a:t>Чему должны научиться дети </a:t>
            </a:r>
            <a:br>
              <a:rPr lang="ru-RU" sz="2200" dirty="0" smtClean="0"/>
            </a:br>
            <a:r>
              <a:rPr lang="ru-RU" sz="2200" dirty="0" smtClean="0"/>
              <a:t>(</a:t>
            </a:r>
            <a:r>
              <a:rPr lang="en-US" sz="2200" dirty="0" smtClean="0"/>
              <a:t>OECD 2030</a:t>
            </a:r>
            <a:r>
              <a:rPr lang="ru-RU" sz="2200" dirty="0" smtClean="0"/>
              <a:t>)</a:t>
            </a:r>
            <a:endParaRPr lang="ru-RU" sz="2200" dirty="0"/>
          </a:p>
        </p:txBody>
      </p:sp>
      <p:pic>
        <p:nvPicPr>
          <p:cNvPr id="4099" name="Изображение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68438" y="1430338"/>
            <a:ext cx="7508875" cy="3997325"/>
          </a:xfrm>
        </p:spPr>
      </p:pic>
      <p:sp>
        <p:nvSpPr>
          <p:cNvPr id="4100" name="Прямоугольник 4"/>
          <p:cNvSpPr>
            <a:spLocks noChangeArrowheads="1"/>
          </p:cNvSpPr>
          <p:nvPr/>
        </p:nvSpPr>
        <p:spPr bwMode="auto">
          <a:xfrm>
            <a:off x="714375" y="6253163"/>
            <a:ext cx="8135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1200">
                <a:solidFill>
                  <a:srgbClr val="002060"/>
                </a:solidFill>
                <a:latin typeface="Calibri" pitchFamily="34" charset="0"/>
              </a:rPr>
              <a:t>Schleicher A., Ramos G. Global competency for an inclusive world // OECD, 2016. </a:t>
            </a:r>
            <a:r>
              <a:rPr lang="ru-RU" altLang="ru-RU" sz="1200">
                <a:latin typeface="Calibri" pitchFamily="34" charset="0"/>
              </a:rPr>
              <a:t>URL: </a:t>
            </a:r>
            <a:r>
              <a:rPr lang="ru-RU" altLang="ru-RU" sz="1200" u="sng">
                <a:latin typeface="Calibri" pitchFamily="34" charset="0"/>
                <a:hlinkClick r:id="rId3"/>
              </a:rPr>
              <a:t>https://www.oecd.org/pisa/aboutpisa/Global-competency-for-an-inclusive-world.pdf</a:t>
            </a:r>
            <a:endParaRPr lang="ru-RU" altLang="ru-RU" sz="1200">
              <a:latin typeface="Calibri" pitchFamily="34" charset="0"/>
            </a:endParaRPr>
          </a:p>
        </p:txBody>
      </p:sp>
      <p:pic>
        <p:nvPicPr>
          <p:cNvPr id="4101" name="Рисунок 4" descr="PISA_WebBanner6-01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0" y="120650"/>
            <a:ext cx="13493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3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13" y="155575"/>
            <a:ext cx="135731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вальная выноска 6"/>
          <p:cNvSpPr/>
          <p:nvPr/>
        </p:nvSpPr>
        <p:spPr>
          <a:xfrm>
            <a:off x="7429500" y="1430338"/>
            <a:ext cx="1714500" cy="1239837"/>
          </a:xfrm>
          <a:prstGeom prst="wedgeEllipseCallout">
            <a:avLst>
              <a:gd name="adj1" fmla="val -20257"/>
              <a:gd name="adj2" fmla="val 123522"/>
            </a:avLst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76828" tIns="38414" rIns="76828" bIns="384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/>
              <a:t>Как дети способны действовать</a:t>
            </a:r>
          </a:p>
        </p:txBody>
      </p:sp>
      <p:sp>
        <p:nvSpPr>
          <p:cNvPr id="8" name="Овальная выноска 7"/>
          <p:cNvSpPr/>
          <p:nvPr/>
        </p:nvSpPr>
        <p:spPr>
          <a:xfrm>
            <a:off x="0" y="1763707"/>
            <a:ext cx="2000232" cy="950913"/>
          </a:xfrm>
          <a:prstGeom prst="wedgeEllipseCallout">
            <a:avLst>
              <a:gd name="adj1" fmla="val 56230"/>
              <a:gd name="adj2" fmla="val 66156"/>
            </a:avLst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76828" tIns="38414" rIns="76828" bIns="384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/>
              <a:t>Предметные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/>
              <a:t>Межпредметные</a:t>
            </a:r>
            <a:endParaRPr lang="ru-RU" sz="13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50" dirty="0"/>
              <a:t>Практические</a:t>
            </a:r>
          </a:p>
        </p:txBody>
      </p:sp>
      <p:sp>
        <p:nvSpPr>
          <p:cNvPr id="9" name="Овальная выноска 8"/>
          <p:cNvSpPr/>
          <p:nvPr/>
        </p:nvSpPr>
        <p:spPr>
          <a:xfrm>
            <a:off x="0" y="3635374"/>
            <a:ext cx="1785918" cy="1793890"/>
          </a:xfrm>
          <a:prstGeom prst="wedgeEllipseCallout">
            <a:avLst>
              <a:gd name="adj1" fmla="val 64059"/>
              <a:gd name="adj2" fmla="val -29126"/>
            </a:avLst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76828" tIns="38414" rIns="76828" bIns="384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Когнитивные 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 </a:t>
            </a:r>
            <a:r>
              <a:rPr lang="ru-RU" sz="1200" dirty="0" err="1"/>
              <a:t>мета-когнитивные</a:t>
            </a:r>
            <a:endParaRPr lang="ru-RU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Социальные и эмоциональные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Физические и практические</a:t>
            </a:r>
          </a:p>
        </p:txBody>
      </p:sp>
      <p:sp>
        <p:nvSpPr>
          <p:cNvPr id="10" name="Овальная выноска 9"/>
          <p:cNvSpPr/>
          <p:nvPr/>
        </p:nvSpPr>
        <p:spPr>
          <a:xfrm>
            <a:off x="3286116" y="5151438"/>
            <a:ext cx="5429288" cy="1135082"/>
          </a:xfrm>
          <a:prstGeom prst="wedgeEllipseCallout">
            <a:avLst>
              <a:gd name="adj1" fmla="val -12010"/>
              <a:gd name="adj2" fmla="val -149747"/>
            </a:avLst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76828" tIns="38414" rIns="76828" bIns="384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/>
              <a:t>Способность мобилизовать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/>
              <a:t>знания, умения, отношения и ценности, а также проявлять  рефлексивный подход к процессу обучения, обеспечивающая возможность взаимодействовать  и действовать в мире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>
          <a:xfrm>
            <a:off x="500063" y="2643188"/>
            <a:ext cx="8229600" cy="25003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Ключевая цель образования – создание условий для взросления школьника через:</a:t>
            </a:r>
          </a:p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altLang="ru-RU" sz="2400" i="1" smtClean="0">
                <a:latin typeface="Times New Roman" pitchFamily="18" charset="0"/>
                <a:cs typeface="Times New Roman" pitchFamily="18" charset="0"/>
              </a:rPr>
              <a:t>умений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altLang="ru-RU" sz="2400" i="1" smtClean="0">
                <a:latin typeface="Times New Roman" pitchFamily="18" charset="0"/>
                <a:cs typeface="Times New Roman" pitchFamily="18" charset="0"/>
              </a:rPr>
              <a:t>способностей к освоению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деятельностей разного рода,</a:t>
            </a:r>
          </a:p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altLang="ru-RU" sz="2400" i="1" smtClean="0">
                <a:latin typeface="Times New Roman" pitchFamily="18" charset="0"/>
                <a:cs typeface="Times New Roman" pitchFamily="18" charset="0"/>
              </a:rPr>
              <a:t>готовности быть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активным, осознанным, умелым.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500" y="5643563"/>
            <a:ext cx="8001000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Методологическая основа ФГОС –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системно-</a:t>
            </a:r>
            <a:r>
              <a:rPr lang="ru-RU" sz="20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подход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50" y="357188"/>
            <a:ext cx="6858000" cy="1071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результатов образования – измерять инструментальный, действенный характер знаний и умений</a:t>
            </a:r>
          </a:p>
        </p:txBody>
      </p:sp>
      <p:sp>
        <p:nvSpPr>
          <p:cNvPr id="11" name="Пятиугольник 10"/>
          <p:cNvSpPr/>
          <p:nvPr/>
        </p:nvSpPr>
        <p:spPr>
          <a:xfrm rot="17159687">
            <a:off x="4891088" y="2060575"/>
            <a:ext cx="746125" cy="4286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Нашивка 11"/>
          <p:cNvSpPr/>
          <p:nvPr/>
        </p:nvSpPr>
        <p:spPr>
          <a:xfrm rot="17180569">
            <a:off x="5178426" y="1581150"/>
            <a:ext cx="488950" cy="42862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Что посеешь, то и пожнешь…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625" y="3357563"/>
            <a:ext cx="4038600" cy="3125787"/>
          </a:xfrm>
        </p:spPr>
        <p:txBody>
          <a:bodyPr/>
          <a:lstStyle/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Цели образования – на языке умений и компетентностей</a:t>
            </a:r>
          </a:p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Контрольно-измерительные материалы – компетентностного характера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500" y="1357313"/>
            <a:ext cx="82296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  <a:ea typeface="+mj-ea"/>
                <a:cs typeface="Times New Roman" pitchFamily="18" charset="0"/>
              </a:rPr>
              <a:t>Основное противоречие современной ситуации школы:</a:t>
            </a:r>
          </a:p>
        </p:txBody>
      </p:sp>
      <p:sp>
        <p:nvSpPr>
          <p:cNvPr id="10" name="Выноска 2 9"/>
          <p:cNvSpPr/>
          <p:nvPr/>
        </p:nvSpPr>
        <p:spPr>
          <a:xfrm>
            <a:off x="5429250" y="2143125"/>
            <a:ext cx="3286125" cy="2071688"/>
          </a:xfrm>
          <a:prstGeom prst="border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Почему не удается перейти к практике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умений?</a:t>
            </a:r>
          </a:p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Дефициты старшеклассников и недавних выпускников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29050"/>
          </a:xfrm>
        </p:spPr>
        <p:txBody>
          <a:bodyPr/>
          <a:lstStyle/>
          <a:p>
            <a:pPr eaLnBrk="1" hangingPunct="1"/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не могут </a:t>
            </a:r>
            <a:r>
              <a:rPr lang="ru-RU" altLang="ru-RU" sz="2200" u="sng" smtClean="0">
                <a:latin typeface="Times New Roman" pitchFamily="18" charset="0"/>
                <a:cs typeface="Times New Roman" pitchFamily="18" charset="0"/>
              </a:rPr>
              <a:t>построить</a:t>
            </a:r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 рассуждение и предъявить его устно: высказывания не развернуты, не имеют структуры, являются набором слов, более или менее относящихся к теме…</a:t>
            </a:r>
          </a:p>
          <a:p>
            <a:pPr eaLnBrk="1" hangingPunct="1">
              <a:buFont typeface="Arial" charset="0"/>
              <a:buNone/>
            </a:pPr>
            <a:endParaRPr lang="ru-RU" altLang="ru-RU" sz="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зачастую не могут говорить на предметную тему, например, обществоведческого характера, более 1 минуты…</a:t>
            </a:r>
          </a:p>
          <a:p>
            <a:pPr eaLnBrk="1" hangingPunct="1">
              <a:buFont typeface="Arial" charset="0"/>
              <a:buNone/>
            </a:pPr>
            <a:endParaRPr lang="ru-RU" altLang="ru-RU" sz="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200" smtClean="0">
                <a:latin typeface="Times New Roman" pitchFamily="18" charset="0"/>
                <a:cs typeface="Times New Roman" pitchFamily="18" charset="0"/>
              </a:rPr>
              <a:t>не различают такие формы, как тезис (утверждение), объяснение тезиса, аргумент, факт; не могут их применить в своем высказывании…</a:t>
            </a:r>
          </a:p>
          <a:p>
            <a:pPr eaLnBrk="1" hangingPunct="1">
              <a:buFont typeface="Arial" charset="0"/>
              <a:buNone/>
            </a:pPr>
            <a:endParaRPr lang="ru-RU" altLang="ru-RU" sz="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85875" y="5643563"/>
            <a:ext cx="7572375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Пора думать не только об оценке, но и о формировании оцениваемых умений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3714750" cy="785812"/>
          </a:xfrm>
        </p:spPr>
        <p:txBody>
          <a:bodyPr/>
          <a:lstStyle/>
          <a:p>
            <a:pPr algn="l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Нужны изменения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2614613"/>
          </a:xfrm>
        </p:spPr>
        <p:txBody>
          <a:bodyPr/>
          <a:lstStyle/>
          <a:p>
            <a:pPr algn="just"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Классно-урочная система не формирует умения и компетентности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Нужно менять образовательное пространство и учебный план (формы учебной работы и занятий, учебные материалы и пр.</a:t>
            </a:r>
            <a:r>
              <a:rPr lang="ru-RU" altLang="ru-RU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НО</a:t>
            </a:r>
          </a:p>
          <a:p>
            <a:pPr algn="just"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Разового изменения формы учебного занятия мало</a:t>
            </a:r>
          </a:p>
          <a:p>
            <a:pPr algn="just" eaLnBrk="1" hangingPunct="1"/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3714750" cy="785812"/>
          </a:xfrm>
        </p:spPr>
        <p:txBody>
          <a:bodyPr/>
          <a:lstStyle/>
          <a:p>
            <a:pPr algn="l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Нужны изменения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261461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Классно-урочная система не формирует умения и компетентности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Нужно менять образовательное пространство и учебный план (формы учебной работы и занятий, учебные материалы и пр.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Разового изменения формы учебного занятия мало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214313" y="3214688"/>
            <a:ext cx="3286125" cy="17145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Формирование любого умения невозможно развернуть в одно действие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214313" y="4857750"/>
            <a:ext cx="3286125" cy="178593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Мы говорим о таких умениях, способностях, которые не могут сложиться в рамках одного предмета</a:t>
            </a:r>
          </a:p>
        </p:txBody>
      </p:sp>
      <p:sp>
        <p:nvSpPr>
          <p:cNvPr id="6" name="Овал 5"/>
          <p:cNvSpPr/>
          <p:nvPr/>
        </p:nvSpPr>
        <p:spPr>
          <a:xfrm>
            <a:off x="3643313" y="4357688"/>
            <a:ext cx="2643187" cy="1785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Регулярные места практики, опыта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Учебные событийные пространства</a:t>
            </a:r>
          </a:p>
        </p:txBody>
      </p:sp>
      <p:sp>
        <p:nvSpPr>
          <p:cNvPr id="7" name="Овал 6"/>
          <p:cNvSpPr/>
          <p:nvPr/>
        </p:nvSpPr>
        <p:spPr>
          <a:xfrm>
            <a:off x="5143500" y="3143250"/>
            <a:ext cx="178593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совершать пробы</a:t>
            </a:r>
          </a:p>
        </p:txBody>
      </p:sp>
      <p:sp>
        <p:nvSpPr>
          <p:cNvPr id="8" name="Овал 7"/>
          <p:cNvSpPr/>
          <p:nvPr/>
        </p:nvSpPr>
        <p:spPr>
          <a:xfrm rot="20084841">
            <a:off x="7051675" y="2973388"/>
            <a:ext cx="2112963" cy="1044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осмысливать свое действие</a:t>
            </a:r>
          </a:p>
        </p:txBody>
      </p:sp>
      <p:sp>
        <p:nvSpPr>
          <p:cNvPr id="9" name="Овал 8"/>
          <p:cNvSpPr/>
          <p:nvPr/>
        </p:nvSpPr>
        <p:spPr>
          <a:xfrm rot="20434360">
            <a:off x="6977063" y="4389438"/>
            <a:ext cx="2071687" cy="928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понимать и восполнять дефициты</a:t>
            </a:r>
          </a:p>
        </p:txBody>
      </p:sp>
      <p:sp>
        <p:nvSpPr>
          <p:cNvPr id="10" name="Овал 9"/>
          <p:cNvSpPr/>
          <p:nvPr/>
        </p:nvSpPr>
        <p:spPr>
          <a:xfrm rot="21176465">
            <a:off x="6118225" y="5776913"/>
            <a:ext cx="2832100" cy="911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находить ошибки, опробовать новые способы</a:t>
            </a:r>
          </a:p>
        </p:txBody>
      </p:sp>
      <p:sp>
        <p:nvSpPr>
          <p:cNvPr id="12" name="Блок-схема: узел 11"/>
          <p:cNvSpPr/>
          <p:nvPr/>
        </p:nvSpPr>
        <p:spPr>
          <a:xfrm flipH="1">
            <a:off x="5357813" y="4286250"/>
            <a:ext cx="71437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 flipH="1">
            <a:off x="5500688" y="4000500"/>
            <a:ext cx="71437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 flipH="1">
            <a:off x="5429250" y="4143375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 flipH="1">
            <a:off x="6000750" y="4500563"/>
            <a:ext cx="71438" cy="714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 flipH="1">
            <a:off x="6286500" y="4357688"/>
            <a:ext cx="71438" cy="714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 flipH="1">
            <a:off x="6572250" y="4214813"/>
            <a:ext cx="71438" cy="714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 flipH="1">
            <a:off x="6858000" y="4071938"/>
            <a:ext cx="71438" cy="714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 flipH="1">
            <a:off x="6357938" y="4857750"/>
            <a:ext cx="71437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 flipH="1">
            <a:off x="6929438" y="4857750"/>
            <a:ext cx="71437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 flipH="1">
            <a:off x="6643688" y="4857750"/>
            <a:ext cx="71437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 flipH="1">
            <a:off x="6143625" y="5715000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 flipH="1">
            <a:off x="6357938" y="5786438"/>
            <a:ext cx="71437" cy="714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 flipH="1">
            <a:off x="6572250" y="5857875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357688" y="285750"/>
            <a:ext cx="4143375" cy="7858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Дать задание = научить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6572250" y="571501"/>
            <a:ext cx="357187" cy="214312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8786813" cy="9398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Что позволит нам увидеть реальную картину становления умений?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56435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Публичная* демонстрация результатов учения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Публичные места/процедуры демонстрации образовательных результатов должны: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быть выстроены в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компетентностном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деятельностном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виде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(связывать предметные 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умения);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содержать в себе необходимость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самостоятельной работы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учащихся при подготовке (т.е. должны быть развернуты во времени);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иметь набор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критериев оценки в специальных формах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для учителей и учеников (критерии должны быть сформулированы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на языке предметных умений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включать в себя формы и/или процедуры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развернутой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(качественной)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обратной связи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(экспертные мнения, рефлексия и анализ пробы и пр.);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получить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высокий статус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относительно существующих (традиционных) форм оценивания;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встроены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 учебную программу, тематическое планирование, учебный процесс ступени (школы).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Публичные – т.е. предъявленные не только для тех, кто учит; не только в рамках ситуации формирования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1645</Words>
  <Application>Microsoft Office PowerPoint</Application>
  <PresentationFormat>Экран (4:3)</PresentationFormat>
  <Paragraphs>184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SimSun</vt:lpstr>
      <vt:lpstr>Тема Office</vt:lpstr>
      <vt:lpstr>Дебаты как образовательная технология  Ирина Анатольевна Кухаренко гимназия №1 «Универс», г. Красноярск</vt:lpstr>
      <vt:lpstr>Вопрос о результатах образования - новый ФГОС: откуда ноги растут?</vt:lpstr>
      <vt:lpstr>Новый взгляд на образование и его результаты. Чему должны научиться дети  (OECD 2030)</vt:lpstr>
      <vt:lpstr>Презентация PowerPoint</vt:lpstr>
      <vt:lpstr>Что посеешь, то и пожнешь…</vt:lpstr>
      <vt:lpstr>Дефициты старшеклассников и недавних выпускников</vt:lpstr>
      <vt:lpstr>Нужны изменения</vt:lpstr>
      <vt:lpstr>Нужны изменения</vt:lpstr>
      <vt:lpstr>Что позволит нам увидеть реальную картину становления умений?</vt:lpstr>
      <vt:lpstr>Обществознание как учебный предмет в школе</vt:lpstr>
      <vt:lpstr>Дебаты как образовательная технология (опыт гимназии «Универс»)</vt:lpstr>
      <vt:lpstr>Старшая школа</vt:lpstr>
      <vt:lpstr>Старшая школа</vt:lpstr>
      <vt:lpstr>Задачи и требования, которые ставит данная процедура перед учениками</vt:lpstr>
      <vt:lpstr>Почему Публичный экзамен – это важно, или Преимущества нового образовательного решения</vt:lpstr>
      <vt:lpstr>Старшая школа</vt:lpstr>
      <vt:lpstr>Материалы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Дебаты как образовательная технология</dc:title>
  <dc:creator>1</dc:creator>
  <cp:lastModifiedBy>Татьяна Копылова</cp:lastModifiedBy>
  <cp:revision>69</cp:revision>
  <dcterms:created xsi:type="dcterms:W3CDTF">2018-11-25T11:42:06Z</dcterms:created>
  <dcterms:modified xsi:type="dcterms:W3CDTF">2019-02-12T04:34:08Z</dcterms:modified>
</cp:coreProperties>
</file>