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80" r:id="rId4"/>
    <p:sldId id="289" r:id="rId5"/>
    <p:sldId id="281" r:id="rId6"/>
    <p:sldId id="282" r:id="rId7"/>
    <p:sldId id="290" r:id="rId8"/>
    <p:sldId id="285" r:id="rId9"/>
    <p:sldId id="283" r:id="rId10"/>
    <p:sldId id="268" r:id="rId11"/>
    <p:sldId id="269" r:id="rId12"/>
    <p:sldId id="284" r:id="rId13"/>
    <p:sldId id="287" r:id="rId14"/>
    <p:sldId id="288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9" autoAdjust="0"/>
  </p:normalViewPr>
  <p:slideViewPr>
    <p:cSldViewPr>
      <p:cViewPr varScale="1">
        <p:scale>
          <a:sx n="84" d="100"/>
          <a:sy n="84" d="100"/>
        </p:scale>
        <p:origin x="-8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1F54C-356D-43A1-87A7-4EB6A2CF1E4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C5F5B-241D-4A5E-B5C1-83207EF1A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289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C5F5B-241D-4A5E-B5C1-83207EF1A457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28600" y="152400"/>
            <a:ext cx="8686800" cy="38100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Рефлексивно –аналитический форум ФГОС СОО: новые практики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28800" y="6172200"/>
            <a:ext cx="5638800" cy="4572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Красноярск, 2019 г.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2000" y="990600"/>
            <a:ext cx="7467600" cy="3200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Смыслы и проблемы понимания индивидуального проекта, организация проектной деятельности.</a:t>
            </a:r>
          </a:p>
          <a:p>
            <a:pPr algn="ctr"/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Матрица выбора темы для ИП</a:t>
            </a:r>
            <a:endParaRPr lang="ru-RU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258503"/>
          <a:ext cx="7979392" cy="3140452"/>
        </p:xfrm>
        <a:graphic>
          <a:graphicData uri="http://schemas.openxmlformats.org/drawingml/2006/table">
            <a:tbl>
              <a:tblPr/>
              <a:tblGrid>
                <a:gridCol w="425688"/>
                <a:gridCol w="3438252"/>
                <a:gridCol w="1955539"/>
                <a:gridCol w="2159913"/>
              </a:tblGrid>
              <a:tr h="493764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200" b="1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200" b="1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Тема ИП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Привлекательность (от 0 до 4)</a:t>
                      </a: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Соответствие ресурсам (от 0 до 4)</a:t>
                      </a: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97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Новостной сайт и бизнес в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Инстаграм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97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"Велопарковка </a:t>
                      </a: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 лицее"</a:t>
                      </a: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947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"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Убер-кидс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" (современное безопасное такси для детей)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947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"Торговые отношения: РФ/Китай" (поиск оптимальных путей, интерактивные разработки)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947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Бизнес «из ничего»: как заработать на мусоре?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253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Идея и целесообразность оценки экологического состояния почв рекреационных зон г. Красноярска</a:t>
                      </a: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0"/>
            <a:ext cx="4237955" cy="3548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Анализ тем</a:t>
            </a:r>
            <a:endParaRPr lang="ru-RU" sz="16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3429000"/>
            <a:ext cx="5171119" cy="5459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</a:t>
            </a:r>
            <a:r>
              <a:rPr lang="ru-RU" sz="1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Суммирование полученных результатов (6 анкет)</a:t>
            </a:r>
            <a:endParaRPr lang="ru-RU" sz="16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600" y="3733800"/>
          <a:ext cx="8001000" cy="2591042"/>
        </p:xfrm>
        <a:graphic>
          <a:graphicData uri="http://schemas.openxmlformats.org/drawingml/2006/table">
            <a:tbl>
              <a:tblPr/>
              <a:tblGrid>
                <a:gridCol w="433066"/>
                <a:gridCol w="3497844"/>
                <a:gridCol w="1932143"/>
                <a:gridCol w="2137947"/>
              </a:tblGrid>
              <a:tr h="307074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200" b="1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200" b="1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Тема ИП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ИТОГО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ИТОГО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Новостной сайт и бизнес в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Инстаграм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24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"Велопарковка в лицее"</a:t>
                      </a: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18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"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Убер-кидс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" (современное безопасное такси для детей)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"Торговые отношения: РФ/Китай" (поиск оптимальных путей, интерактивные разработки)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Бизнес «из ничего»: как заработать на мусоре?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150"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404" marR="6404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Идея и целесообразность оценки экологического состояния почв рекреационных зон г. Красноярска</a:t>
                      </a: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fontAlgn="b" latinLnBrk="0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04" marR="6404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9600" y="305373"/>
          <a:ext cx="7848599" cy="6020364"/>
        </p:xfrm>
        <a:graphic>
          <a:graphicData uri="http://schemas.openxmlformats.org/drawingml/2006/table">
            <a:tbl>
              <a:tblPr/>
              <a:tblGrid>
                <a:gridCol w="725882"/>
                <a:gridCol w="908310"/>
                <a:gridCol w="1439464"/>
                <a:gridCol w="1655918"/>
                <a:gridCol w="1667261"/>
                <a:gridCol w="725882"/>
                <a:gridCol w="725882"/>
              </a:tblGrid>
              <a:tr h="277726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2-я 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48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Соответствие ресурсам организации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сильное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5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2-я 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3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среднее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5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5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слабое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слабая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сильная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привлекательность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16200000" flipV="1">
            <a:off x="12884" y="2882717"/>
            <a:ext cx="4404390" cy="10557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2209800" y="5105400"/>
            <a:ext cx="4876800" cy="13648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6391" y="183652"/>
            <a:ext cx="4684916" cy="498735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Построение матрицы указанных ИП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7-конечная звезда 8"/>
          <p:cNvSpPr/>
          <p:nvPr/>
        </p:nvSpPr>
        <p:spPr>
          <a:xfrm>
            <a:off x="5977721" y="900754"/>
            <a:ext cx="470847" cy="436727"/>
          </a:xfrm>
          <a:prstGeom prst="star7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1</a:t>
            </a:r>
          </a:p>
        </p:txBody>
      </p:sp>
      <p:sp>
        <p:nvSpPr>
          <p:cNvPr id="10" name="7-конечная звезда 9"/>
          <p:cNvSpPr/>
          <p:nvPr/>
        </p:nvSpPr>
        <p:spPr>
          <a:xfrm>
            <a:off x="5201342" y="928049"/>
            <a:ext cx="437457" cy="418601"/>
          </a:xfrm>
          <a:prstGeom prst="star7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2</a:t>
            </a:r>
          </a:p>
        </p:txBody>
      </p:sp>
      <p:sp>
        <p:nvSpPr>
          <p:cNvPr id="11" name="7-конечная звезда 10"/>
          <p:cNvSpPr/>
          <p:nvPr/>
        </p:nvSpPr>
        <p:spPr>
          <a:xfrm>
            <a:off x="5559597" y="1498908"/>
            <a:ext cx="397651" cy="439074"/>
          </a:xfrm>
          <a:prstGeom prst="star7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4</a:t>
            </a:r>
          </a:p>
        </p:txBody>
      </p:sp>
      <p:sp>
        <p:nvSpPr>
          <p:cNvPr id="12" name="7-конечная звезда 11"/>
          <p:cNvSpPr/>
          <p:nvPr/>
        </p:nvSpPr>
        <p:spPr>
          <a:xfrm>
            <a:off x="4876800" y="2729554"/>
            <a:ext cx="404884" cy="459545"/>
          </a:xfrm>
          <a:prstGeom prst="star7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5</a:t>
            </a:r>
          </a:p>
        </p:txBody>
      </p:sp>
      <p:sp>
        <p:nvSpPr>
          <p:cNvPr id="13" name="7-конечная звезда 12"/>
          <p:cNvSpPr/>
          <p:nvPr/>
        </p:nvSpPr>
        <p:spPr>
          <a:xfrm>
            <a:off x="5467474" y="4051040"/>
            <a:ext cx="387416" cy="411779"/>
          </a:xfrm>
          <a:prstGeom prst="star7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6</a:t>
            </a:r>
          </a:p>
        </p:txBody>
      </p:sp>
      <p:sp>
        <p:nvSpPr>
          <p:cNvPr id="14" name="7-конечная звезда 13"/>
          <p:cNvSpPr/>
          <p:nvPr/>
        </p:nvSpPr>
        <p:spPr>
          <a:xfrm>
            <a:off x="3962400" y="4542360"/>
            <a:ext cx="418531" cy="398131"/>
          </a:xfrm>
          <a:prstGeom prst="star7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62000" y="990600"/>
            <a:ext cx="7467600" cy="3200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«Единственный путь, ведущий к знаниям это деятельность»</a:t>
            </a:r>
          </a:p>
          <a:p>
            <a:pPr algn="ctr"/>
            <a:endParaRPr lang="ru-RU" sz="3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(Бернард Шоу)</a:t>
            </a:r>
            <a:endParaRPr lang="ru-RU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52400"/>
            <a:ext cx="8763000" cy="4572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формирования темы индивидуального проекта согласно типа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81000" y="838200"/>
            <a:ext cx="3733800" cy="5791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90600" y="3048000"/>
            <a:ext cx="2362200" cy="13716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Поиск дефицитов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90600" y="4953000"/>
            <a:ext cx="2362200" cy="1066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Идея</a:t>
            </a:r>
          </a:p>
        </p:txBody>
      </p:sp>
      <p:sp>
        <p:nvSpPr>
          <p:cNvPr id="7" name="Овал 6"/>
          <p:cNvSpPr/>
          <p:nvPr/>
        </p:nvSpPr>
        <p:spPr>
          <a:xfrm>
            <a:off x="1219200" y="1143000"/>
            <a:ext cx="2057400" cy="457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</a:p>
        </p:txBody>
      </p:sp>
      <p:sp>
        <p:nvSpPr>
          <p:cNvPr id="8" name="Овал 7"/>
          <p:cNvSpPr/>
          <p:nvPr/>
        </p:nvSpPr>
        <p:spPr>
          <a:xfrm>
            <a:off x="4724400" y="838200"/>
            <a:ext cx="3733800" cy="5791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562600" y="1219200"/>
            <a:ext cx="2133600" cy="457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410200" y="3048000"/>
            <a:ext cx="2362200" cy="1676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Изучение источников литературы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10200" y="5181600"/>
            <a:ext cx="2362200" cy="914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Гипотеза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477000" y="4800600"/>
            <a:ext cx="228600" cy="3048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334000" y="1752600"/>
            <a:ext cx="2362200" cy="8382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Гипотеза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верх 13"/>
          <p:cNvSpPr/>
          <p:nvPr/>
        </p:nvSpPr>
        <p:spPr>
          <a:xfrm>
            <a:off x="6477000" y="2667000"/>
            <a:ext cx="228600" cy="3048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66800" y="1676400"/>
            <a:ext cx="2362200" cy="8382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Идея</a:t>
            </a:r>
          </a:p>
        </p:txBody>
      </p:sp>
      <p:sp>
        <p:nvSpPr>
          <p:cNvPr id="16" name="Стрелка вверх 15"/>
          <p:cNvSpPr/>
          <p:nvPr/>
        </p:nvSpPr>
        <p:spPr>
          <a:xfrm>
            <a:off x="2057400" y="2590800"/>
            <a:ext cx="228600" cy="3048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2057400" y="4572000"/>
            <a:ext cx="228600" cy="3048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09600" y="228600"/>
            <a:ext cx="7620000" cy="5105400"/>
            <a:chOff x="1148" y="1156"/>
            <a:chExt cx="9600" cy="6001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2776" y="1156"/>
              <a:ext cx="6135" cy="85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Особенности реализации ФГОС нового поколения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1148" y="2358"/>
              <a:ext cx="4403" cy="21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Планируемые личностные, предметные и метапредметные результаты</a:t>
              </a:r>
              <a:b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</a:b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>
              <a:off x="1148" y="4925"/>
              <a:ext cx="4403" cy="223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Инструментом достижения данных результатов являются универсальные учебные действия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6282" y="2358"/>
              <a:ext cx="4466" cy="21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Основным подходом формирования УУД, согласно новым Стандартам, является системно-деятельностный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-52"/>
                </a:rPr>
                <a:t> 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подход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>
              <a:off x="6282" y="4925"/>
              <a:ext cx="4466" cy="223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Одним из методов (возможно наиболее эффективным) реализации данного подхода является</a:t>
              </a: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-52"/>
                </a:rPr>
                <a:t> </a:t>
              </a: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ПРОЕКТНАЯ ДЕЯТЕЛЬНОСТЬ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>
              <a:off x="5906" y="2012"/>
              <a:ext cx="0" cy="38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5551" y="3757"/>
              <a:ext cx="73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5551" y="5906"/>
              <a:ext cx="73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12" name="Овал 11"/>
          <p:cNvSpPr/>
          <p:nvPr/>
        </p:nvSpPr>
        <p:spPr>
          <a:xfrm>
            <a:off x="4495800" y="3200400"/>
            <a:ext cx="4114800" cy="22098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3400" y="5791200"/>
            <a:ext cx="7391400" cy="4572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Рисунок 1. Основные особенности реализации ФГОС нового поколения</a:t>
            </a:r>
          </a:p>
          <a:p>
            <a:endParaRPr lang="ru-RU" sz="1600" b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52400"/>
            <a:ext cx="8763000" cy="4572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Смыслы понимания индивидуального проекта в СОО 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57200" y="685800"/>
            <a:ext cx="8305800" cy="5715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667000" y="762000"/>
            <a:ext cx="3810000" cy="1828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shade val="95000"/>
                <a:satMod val="105000"/>
                <a:alpha val="43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СОО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индивидуальный проект представляет собой особую форму организации деятельности обучающихся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33400" y="2362200"/>
            <a:ext cx="3733800" cy="2057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shade val="95000"/>
                <a:satMod val="105000"/>
                <a:alpha val="43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Н.В. Ивочкина: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— это метод обучения, который может быть использован в изучении любого предмета, может применяться на уроках и во внеклассной работе </a:t>
            </a:r>
          </a:p>
        </p:txBody>
      </p:sp>
      <p:sp>
        <p:nvSpPr>
          <p:cNvPr id="8" name="Овал 7"/>
          <p:cNvSpPr/>
          <p:nvPr/>
        </p:nvSpPr>
        <p:spPr>
          <a:xfrm>
            <a:off x="4800600" y="2362200"/>
            <a:ext cx="3733800" cy="21336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shade val="95000"/>
                <a:satMod val="105000"/>
                <a:alpha val="43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Рязанова В.Н., Солопова Н.К.,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И.С. Сергеев: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– это «пять П»: Проблема – Проектирование (планирование) – Поиск информации — Продукт – Презентация. Шестое «П» проекта – его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т.е. папка, в которой собраны все рабочие материалы проекта, в том числе черновики, дневные планы, отчеты и др.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14600" y="4267200"/>
            <a:ext cx="4114800" cy="19812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shade val="95000"/>
                <a:satMod val="105000"/>
                <a:alpha val="43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Г.В. Нарыкова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определяет проект, как самостоятельную, творческую, завершенную работу учащегося, которая соответствует его возрастным возможностям и выполнена в соответствии с обобщенным алгоритмом проектирования от идеи до ее воплощения в реальность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52400"/>
            <a:ext cx="8763000" cy="5334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 психологической готовности обучающегося к выполнению  индивидуального проекта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2400" y="990600"/>
            <a:ext cx="2133600" cy="17526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Формирование обратной личностной связи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62200" y="990600"/>
            <a:ext cx="2133600" cy="17526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Снятие эмоциональной закрепощенности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990600"/>
            <a:ext cx="2133600" cy="17526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 ораторского искусства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81800" y="990600"/>
            <a:ext cx="2133600" cy="17526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Снятие тревожности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143000" y="838200"/>
            <a:ext cx="6629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962400" y="762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1067594" y="91360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277394" y="91360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5487194" y="91360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7696994" y="91360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228600" y="3276600"/>
            <a:ext cx="2133600" cy="2667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"Ты думаешь...", "Ты говоришь..."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38400" y="3276600"/>
            <a:ext cx="2133600" cy="2667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«Без маски»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48200" y="3276600"/>
            <a:ext cx="2133600" cy="2667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«Дебаты»,</a:t>
            </a:r>
          </a:p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«Связанные слова»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858000" y="3276600"/>
            <a:ext cx="2133600" cy="2667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«Продумай заранее»,</a:t>
            </a:r>
          </a:p>
          <a:p>
            <a:pPr algn="ctr"/>
            <a:r>
              <a:rPr lang="ru-RU" b="1" i="1" u="sng" dirty="0" smtClean="0">
                <a:solidFill>
                  <a:schemeClr val="accent2">
                    <a:lumMod val="50000"/>
                  </a:schemeClr>
                </a:solidFill>
              </a:rPr>
              <a:t>«Расслабление под музыку»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верх 22"/>
          <p:cNvSpPr/>
          <p:nvPr/>
        </p:nvSpPr>
        <p:spPr>
          <a:xfrm>
            <a:off x="1066800" y="2819400"/>
            <a:ext cx="152400" cy="3048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>
            <a:off x="7848600" y="2819400"/>
            <a:ext cx="152400" cy="3048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верх 24"/>
          <p:cNvSpPr/>
          <p:nvPr/>
        </p:nvSpPr>
        <p:spPr>
          <a:xfrm>
            <a:off x="5638800" y="2819400"/>
            <a:ext cx="152400" cy="3048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>
            <a:off x="3352800" y="2819400"/>
            <a:ext cx="152400" cy="3048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4572000" y="2286000"/>
            <a:ext cx="381000" cy="7772400"/>
          </a:xfrm>
          <a:prstGeom prst="leftBrace">
            <a:avLst/>
          </a:prstGeom>
          <a:ln w="19050">
            <a:solidFill>
              <a:srgbClr val="FF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28600" y="6400800"/>
            <a:ext cx="8763000" cy="3048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Способствует повышению мотивации обучающегося к выполнению  ИП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52400"/>
            <a:ext cx="8763000" cy="4572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Типология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индивидуального проекта в соответствии с ФГОС СОО 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5800" y="1143000"/>
            <a:ext cx="3276600" cy="12954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Учебный проект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00600" y="1143000"/>
            <a:ext cx="3352800" cy="12954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Учебное исследование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4305300" y="7239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33600" y="838200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2019300" y="952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896894" y="951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04800" y="274320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информационный</a:t>
            </a:r>
          </a:p>
          <a:p>
            <a:pPr algn="ctr"/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4800" y="403860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творческий</a:t>
            </a:r>
          </a:p>
          <a:p>
            <a:pPr algn="ctr"/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971800" y="548640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социальный</a:t>
            </a:r>
          </a:p>
          <a:p>
            <a:pPr algn="ctr"/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971800" y="274320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прикладной</a:t>
            </a:r>
          </a:p>
          <a:p>
            <a:pPr algn="ctr"/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71800" y="411480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инновационный</a:t>
            </a:r>
          </a:p>
          <a:p>
            <a:pPr algn="ctr"/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38800" y="403860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конструкторский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638800" y="274320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инженерный</a:t>
            </a:r>
          </a:p>
          <a:p>
            <a:pPr algn="ctr"/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2133600" y="25146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209800" y="2590800"/>
            <a:ext cx="327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1828800" y="35814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3771900" y="4305300"/>
            <a:ext cx="3429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3" idx="3"/>
            <a:endCxn id="16" idx="1"/>
          </p:cNvCxnSpPr>
          <p:nvPr/>
        </p:nvCxnSpPr>
        <p:spPr>
          <a:xfrm>
            <a:off x="2667000" y="33147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667000" y="45720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334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334000" y="45720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>
            <a:off x="5334000" y="60198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0"/>
            <a:ext cx="8763000" cy="6096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Сравнительная характеристика  основных типов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индивидуальных проектов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6200" y="762000"/>
          <a:ext cx="8915401" cy="59086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1828800"/>
                <a:gridCol w="3372531"/>
                <a:gridCol w="3104470"/>
              </a:tblGrid>
              <a:tr h="34322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Параметр/критерий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Учебный ПРОЕКТ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Учебное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ИССЛЕДОВАНИЕ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2927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Субъективизация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Объективизация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49772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Проблематика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ситуации </a:t>
                      </a:r>
                      <a:r>
                        <a:rPr lang="ru-RU" sz="1200" kern="12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социо</a:t>
                      </a:r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культурного характера, как неудовлетворительной; обозначение проблем, порождающих напряженность ситуации; выделение причин</a:t>
                      </a:r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ситуации как познавательной проблемы, связанной с отсутствием объяснения причин того или иного явления, события</a:t>
                      </a:r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34322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latinLnBrk="0"/>
                      <a:r>
                        <a:rPr lang="ru-RU" sz="14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Исследовательские процедуры</a:t>
                      </a:r>
                      <a:endParaRPr lang="ru-RU" sz="1400" b="1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latinLnBrk="0"/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Аналитика – оценка сложившейся ситуации для понимания того, как ситуация может быть преобразована в нужном направлении</a:t>
                      </a:r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latinLnBrk="0"/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Наблюдение, опыт, эксперимент, интерпретация. Процедуры направлены на изучение окружающего мира, для ответа на вопрос «Как устроен мир сам по себе»</a:t>
                      </a:r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114299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что направлен?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у учащихся готовности относиться к миру человеческой цивилизации как к «проекту»; к тому, что создается по воле людей.</a:t>
                      </a:r>
                    </a:p>
                    <a:p>
                      <a:pPr marL="0" algn="l" defTabSz="914400" rtl="0" latinLnBrk="0"/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у учащихся познавательной установки на то, что «мир познаваем» и готовности исследовать мир «как он есть на самом деле»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6435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latinLnBrk="0"/>
                      <a:r>
                        <a:rPr lang="ru-RU" sz="14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Категория времени</a:t>
                      </a:r>
                      <a:endParaRPr lang="ru-RU" sz="1400" b="1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latinLnBrk="0"/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– это умение работать с настоящим, преобразовывая его в «будущее» за счет контекстной проблематиками текущей ситуации. Проект создает «будущее»</a:t>
                      </a:r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Исследование – это умение извлекать новые знания из «ставшего» (в гуманитарных областях осуществляется реконструкция прошлого; в физике изучается мир с момента «большого взрыва», в биологии – мир, сложившийся за последние 4 млрд. лет)</a:t>
                      </a:r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110007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latinLnBrk="0"/>
                      <a:r>
                        <a:rPr lang="ru-RU" sz="14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 и продукт</a:t>
                      </a:r>
                    </a:p>
                    <a:p>
                      <a:pPr marL="0" algn="ctr" defTabSz="914400" rtl="0" latinLnBrk="0"/>
                      <a:r>
                        <a:rPr lang="ru-RU" sz="14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деятельности</a:t>
                      </a:r>
                      <a:endParaRPr lang="ru-RU" sz="1400" b="1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latinLnBrk="0"/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Продукт деятельности –  реальные объекты (и эффекты) с заданными функциональными, технико-экономическими, экологическими и потребительскими качествами</a:t>
                      </a:r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latinLnBrk="0"/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 деятельности – новое знание теоретического или прикладного характера</a:t>
                      </a:r>
                      <a:endParaRPr lang="ru-RU" sz="1200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52400"/>
            <a:ext cx="8763000" cy="4572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Этапы выполнения индивидуального проекта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" y="1143000"/>
            <a:ext cx="4114800" cy="55626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Определение темы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Анализ проблемы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Постановка цели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Формулирование задач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Обсуждение возможных вариантов проектирования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Выбор способов, сбор и изучение информации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Определение формы продукта и требований к продукту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Составление плана работы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Подготовка презентации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Защита результатов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Анализ  полученных результатов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Реализация проекта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95800" y="1143000"/>
            <a:ext cx="4343400" cy="55626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Формулирование проблемы, гипотезы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Обоснование актуальности выбранной темы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Постановка целей и конкретных задач исследования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Определение объекта и предмета исследования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Выбор методов (методик) проведения исследования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Описание процесса исследования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Оформление полученных результатов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Подготовка презентации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Представление полученных результатов, апробация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5800" y="762000"/>
            <a:ext cx="3276600" cy="3048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Учебный проект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05400" y="762000"/>
            <a:ext cx="3276600" cy="3048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Учебное исследование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52400"/>
            <a:ext cx="8763000" cy="5334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Выбор направления, тематики ИП может осуществляться через: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0" y="838200"/>
            <a:ext cx="8991600" cy="5486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895600" y="914400"/>
            <a:ext cx="3733800" cy="1905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Учебный предмет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52400" y="2362200"/>
            <a:ext cx="3886200" cy="2286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Курсы урочной/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внеурочной деятельности </a:t>
            </a:r>
          </a:p>
        </p:txBody>
      </p:sp>
      <p:sp>
        <p:nvSpPr>
          <p:cNvPr id="6" name="Овал 5"/>
          <p:cNvSpPr/>
          <p:nvPr/>
        </p:nvSpPr>
        <p:spPr>
          <a:xfrm>
            <a:off x="4191000" y="2743200"/>
            <a:ext cx="4495800" cy="25146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Деятельность, осуществляемая вне ОУ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52400"/>
            <a:ext cx="8763000" cy="5334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Выбор направления, тематики индивидуального проекта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38200" y="381000"/>
          <a:ext cx="7924802" cy="6124383"/>
        </p:xfrm>
        <a:graphic>
          <a:graphicData uri="http://schemas.openxmlformats.org/drawingml/2006/table">
            <a:tbl>
              <a:tblPr/>
              <a:tblGrid>
                <a:gridCol w="732931"/>
                <a:gridCol w="917128"/>
                <a:gridCol w="1453439"/>
                <a:gridCol w="1671995"/>
                <a:gridCol w="1683447"/>
                <a:gridCol w="732931"/>
                <a:gridCol w="732931"/>
              </a:tblGrid>
              <a:tr h="524480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2-я 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896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Соответствие ресурсам организации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сильное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2-я 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4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среднее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4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слабое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слабая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сильная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привлекательность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3"/>
          <p:cNvSpPr>
            <a:spLocks noChangeArrowheads="1"/>
          </p:cNvSpPr>
          <p:nvPr/>
        </p:nvSpPr>
        <p:spPr bwMode="auto">
          <a:xfrm>
            <a:off x="609600" y="6488668"/>
            <a:ext cx="8305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МАТРИЦА ЭКРАНИРОВАНИЯ (К. Ушаков,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М.Дрямбян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 flipH="1" flipV="1">
            <a:off x="457199" y="3200401"/>
            <a:ext cx="4114802" cy="1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514600" y="5257800"/>
            <a:ext cx="4876800" cy="1588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802</Words>
  <Application>Microsoft Office PowerPoint</Application>
  <PresentationFormat>Экран (4:3)</PresentationFormat>
  <Paragraphs>215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 Копылова</cp:lastModifiedBy>
  <cp:revision>252</cp:revision>
  <dcterms:modified xsi:type="dcterms:W3CDTF">2019-02-12T11:17:41Z</dcterms:modified>
</cp:coreProperties>
</file>