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62" r:id="rId3"/>
    <p:sldId id="280" r:id="rId4"/>
    <p:sldId id="289" r:id="rId5"/>
    <p:sldId id="281" r:id="rId6"/>
    <p:sldId id="282" r:id="rId7"/>
    <p:sldId id="290" r:id="rId8"/>
    <p:sldId id="285" r:id="rId9"/>
    <p:sldId id="283" r:id="rId10"/>
    <p:sldId id="268" r:id="rId11"/>
    <p:sldId id="269" r:id="rId12"/>
    <p:sldId id="284" r:id="rId13"/>
    <p:sldId id="287" r:id="rId14"/>
    <p:sldId id="288" r:id="rId15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BBB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59" autoAdjust="0"/>
  </p:normalViewPr>
  <p:slideViewPr>
    <p:cSldViewPr>
      <p:cViewPr varScale="1">
        <p:scale>
          <a:sx n="84" d="100"/>
          <a:sy n="84" d="100"/>
        </p:scale>
        <p:origin x="-87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41F54C-356D-43A1-87A7-4EB6A2CF1E4D}" type="datetimeFigureOut">
              <a:rPr lang="ru-RU" smtClean="0"/>
              <a:t>12.02.2019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CC5F5B-241D-4A5E-B5C1-83207EF1A4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52893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CC5F5B-241D-4A5E-B5C1-83207EF1A457}" type="slidenum">
              <a:rPr lang="ru-RU" smtClean="0"/>
              <a:t>12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2/12/2019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228600" y="152400"/>
            <a:ext cx="8686800" cy="381000"/>
          </a:xfrm>
          <a:prstGeom prst="roundRect">
            <a:avLst/>
          </a:prstGeom>
          <a:solidFill>
            <a:schemeClr val="bg1">
              <a:alpha val="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Рефлексивно –аналитический форум ФГОС СОО: новые практики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828800" y="6172200"/>
            <a:ext cx="5638800" cy="457200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Красноярск, 2019 г.</a:t>
            </a:r>
            <a:endParaRPr lang="ru-RU" sz="11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762000" y="990600"/>
            <a:ext cx="7467600" cy="3200400"/>
          </a:xfrm>
          <a:prstGeom prst="roundRect">
            <a:avLst/>
          </a:prstGeom>
          <a:solidFill>
            <a:schemeClr val="bg1"/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Смыслы и проблемы понимания индивидуального проекта, организация проектной деятельности.</a:t>
            </a:r>
          </a:p>
          <a:p>
            <a:pPr algn="ctr"/>
            <a:r>
              <a:rPr lang="ru-RU" sz="3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Матрица выбора темы для ИП</a:t>
            </a:r>
            <a:endParaRPr lang="ru-RU" sz="36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28600" y="258503"/>
          <a:ext cx="7979392" cy="3140452"/>
        </p:xfrm>
        <a:graphic>
          <a:graphicData uri="http://schemas.openxmlformats.org/drawingml/2006/table">
            <a:tbl>
              <a:tblPr/>
              <a:tblGrid>
                <a:gridCol w="425688"/>
                <a:gridCol w="3438252"/>
                <a:gridCol w="1955539"/>
                <a:gridCol w="2159913"/>
              </a:tblGrid>
              <a:tr h="493764">
                <a:tc>
                  <a:txBody>
                    <a:bodyPr/>
                    <a:lstStyle/>
                    <a:p>
                      <a:pPr marL="0" algn="ctr" defTabSz="914400" rtl="0" fontAlgn="b" latinLnBrk="0"/>
                      <a:r>
                        <a:rPr lang="ru-RU" sz="1200" b="1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№ </a:t>
                      </a:r>
                      <a:r>
                        <a:rPr lang="ru-RU" sz="1200" b="1" i="0" u="none" strike="noStrike" kern="1200" dirty="0" err="1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п</a:t>
                      </a:r>
                      <a:r>
                        <a:rPr lang="ru-RU" sz="1200" b="1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/</a:t>
                      </a:r>
                      <a:r>
                        <a:rPr lang="ru-RU" sz="1200" b="1" i="0" u="none" strike="noStrike" kern="1200" dirty="0" err="1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п</a:t>
                      </a:r>
                      <a:endParaRPr lang="ru-RU" sz="1200" b="1" i="0" u="none" strike="noStrike" kern="1200" dirty="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6404" marR="6404" marT="85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fontAlgn="b" latinLnBrk="0"/>
                      <a:r>
                        <a:rPr lang="ru-RU" sz="1200" b="1" i="0" u="none" strike="noStrike" kern="1200" dirty="0" smtClean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Тема ИП</a:t>
                      </a:r>
                      <a:endParaRPr lang="ru-RU" sz="1200" b="1" i="0" u="none" strike="noStrike" kern="1200" dirty="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6404" marR="6404" marT="85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fontAlgn="b" latinLnBrk="0"/>
                      <a:r>
                        <a:rPr lang="ru-RU" sz="1200" b="1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Привлекательность (от 0 до 4)</a:t>
                      </a:r>
                    </a:p>
                  </a:txBody>
                  <a:tcPr marL="6404" marR="6404" marT="85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fontAlgn="b" latinLnBrk="0"/>
                      <a:r>
                        <a:rPr lang="ru-RU" sz="1200" b="1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Соответствие ресурсам (от 0 до 4)</a:t>
                      </a:r>
                    </a:p>
                  </a:txBody>
                  <a:tcPr marL="6404" marR="6404" marT="85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9297">
                <a:tc>
                  <a:txBody>
                    <a:bodyPr/>
                    <a:lstStyle/>
                    <a:p>
                      <a:pPr marL="0" algn="ctr" defTabSz="914400" rtl="0" fontAlgn="b" latinLnBrk="0"/>
                      <a:r>
                        <a:rPr lang="ru-RU" sz="1200" b="1" i="0" u="none" strike="noStrike" kern="120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6404" marR="6404" marT="85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fontAlgn="b" latinLnBrk="0"/>
                      <a:r>
                        <a:rPr lang="ru-RU" sz="1200" b="1" i="0" u="none" strike="noStrike" kern="1200" dirty="0" smtClean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Новостной сайт и бизнес в </a:t>
                      </a:r>
                      <a:r>
                        <a:rPr lang="ru-RU" sz="1200" b="1" i="0" u="none" strike="noStrike" kern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Инстаграм</a:t>
                      </a:r>
                      <a:endParaRPr lang="ru-RU" sz="1200" b="1" i="0" u="none" strike="noStrike" kern="1200" dirty="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6404" marR="6404" marT="85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fontAlgn="b" latinLnBrk="0"/>
                      <a:r>
                        <a:rPr lang="ru-RU" sz="1200" b="1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 </a:t>
                      </a:r>
                      <a:r>
                        <a:rPr lang="ru-RU" sz="1200" b="1" i="0" u="none" strike="noStrike" kern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х</a:t>
                      </a:r>
                      <a:endParaRPr lang="ru-RU" sz="1200" b="1" i="0" u="none" strike="noStrike" kern="1200" dirty="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6404" marR="6404" marT="85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fontAlgn="b" latinLnBrk="0"/>
                      <a:r>
                        <a:rPr lang="ru-RU" sz="1200" b="1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 </a:t>
                      </a:r>
                      <a:r>
                        <a:rPr lang="ru-RU" sz="1200" b="1" i="0" u="none" strike="noStrike" kern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х</a:t>
                      </a:r>
                      <a:endParaRPr lang="ru-RU" sz="1200" b="1" i="0" u="none" strike="noStrike" kern="1200" dirty="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6404" marR="6404" marT="85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9297">
                <a:tc>
                  <a:txBody>
                    <a:bodyPr/>
                    <a:lstStyle/>
                    <a:p>
                      <a:pPr marL="0" algn="ctr" defTabSz="914400" rtl="0" fontAlgn="b" latinLnBrk="0"/>
                      <a:r>
                        <a:rPr lang="ru-RU" sz="1200" b="1" i="0" u="none" strike="noStrike" kern="120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6404" marR="6404" marT="85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fontAlgn="b" latinLnBrk="0"/>
                      <a:r>
                        <a:rPr lang="ru-RU" sz="1200" b="1" i="0" u="none" strike="noStrike" kern="1200" dirty="0" smtClean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"Велопарковка </a:t>
                      </a:r>
                      <a:r>
                        <a:rPr lang="ru-RU" sz="1200" b="1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в лицее"</a:t>
                      </a:r>
                    </a:p>
                  </a:txBody>
                  <a:tcPr marL="6404" marR="6404" marT="85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fontAlgn="b" latinLnBrk="0"/>
                      <a:r>
                        <a:rPr lang="ru-RU" sz="1200" b="1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 </a:t>
                      </a:r>
                      <a:r>
                        <a:rPr lang="ru-RU" sz="1200" b="1" i="0" u="none" strike="noStrike" kern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х</a:t>
                      </a:r>
                      <a:endParaRPr lang="ru-RU" sz="1200" b="1" i="0" u="none" strike="noStrike" kern="1200" dirty="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6404" marR="6404" marT="85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fontAlgn="b" latinLnBrk="0"/>
                      <a:r>
                        <a:rPr lang="ru-RU" sz="1200" b="1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 </a:t>
                      </a:r>
                      <a:r>
                        <a:rPr lang="ru-RU" sz="1200" b="1" i="0" u="none" strike="noStrike" kern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х</a:t>
                      </a:r>
                      <a:endParaRPr lang="ru-RU" sz="1200" b="1" i="0" u="none" strike="noStrike" kern="1200" dirty="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6404" marR="6404" marT="85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4947">
                <a:tc>
                  <a:txBody>
                    <a:bodyPr/>
                    <a:lstStyle/>
                    <a:p>
                      <a:pPr marL="0" algn="ctr" defTabSz="914400" rtl="0" fontAlgn="b" latinLnBrk="0"/>
                      <a:r>
                        <a:rPr lang="ru-RU" sz="1200" b="1" i="0" u="none" strike="noStrike" kern="120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6404" marR="6404" marT="85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fontAlgn="b" latinLnBrk="0"/>
                      <a:r>
                        <a:rPr lang="ru-RU" sz="1200" b="1" i="0" u="none" strike="noStrike" kern="1200" dirty="0" smtClean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 "</a:t>
                      </a:r>
                      <a:r>
                        <a:rPr lang="ru-RU" sz="1200" b="1" i="0" u="none" strike="noStrike" kern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Убер-кидс</a:t>
                      </a:r>
                      <a:r>
                        <a:rPr lang="ru-RU" sz="1200" b="1" i="0" u="none" strike="noStrike" kern="1200" dirty="0" smtClean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" (современное безопасное такси для детей)</a:t>
                      </a:r>
                      <a:endParaRPr lang="ru-RU" sz="1200" b="1" i="0" u="none" strike="noStrike" kern="1200" dirty="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6404" marR="6404" marT="85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fontAlgn="b" latinLnBrk="0"/>
                      <a:r>
                        <a:rPr lang="ru-RU" sz="1200" b="1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 </a:t>
                      </a:r>
                      <a:r>
                        <a:rPr lang="ru-RU" sz="1200" b="1" i="0" u="none" strike="noStrike" kern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х</a:t>
                      </a:r>
                      <a:endParaRPr lang="ru-RU" sz="1200" b="1" i="0" u="none" strike="noStrike" kern="1200" dirty="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6404" marR="6404" marT="85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fontAlgn="b" latinLnBrk="0"/>
                      <a:r>
                        <a:rPr lang="ru-RU" sz="1200" b="1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 </a:t>
                      </a:r>
                      <a:r>
                        <a:rPr lang="ru-RU" sz="1200" b="1" i="0" u="none" strike="noStrike" kern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х</a:t>
                      </a:r>
                      <a:endParaRPr lang="ru-RU" sz="1200" b="1" i="0" u="none" strike="noStrike" kern="1200" dirty="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6404" marR="6404" marT="85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4947">
                <a:tc>
                  <a:txBody>
                    <a:bodyPr/>
                    <a:lstStyle/>
                    <a:p>
                      <a:pPr marL="0" algn="ctr" defTabSz="914400" rtl="0" fontAlgn="b" latinLnBrk="0"/>
                      <a:r>
                        <a:rPr lang="ru-RU" sz="1200" b="1" i="0" u="none" strike="noStrike" kern="120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6404" marR="6404" marT="85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fontAlgn="b" latinLnBrk="0"/>
                      <a:r>
                        <a:rPr lang="ru-RU" sz="1200" b="1" i="0" u="none" strike="noStrike" kern="1200" dirty="0" smtClean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"Торговые отношения: РФ/Китай" (поиск оптимальных путей, интерактивные разработки)</a:t>
                      </a:r>
                      <a:endParaRPr lang="ru-RU" sz="1200" b="1" i="0" u="none" strike="noStrike" kern="1200" dirty="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6404" marR="6404" marT="85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fontAlgn="b" latinLnBrk="0"/>
                      <a:r>
                        <a:rPr lang="ru-RU" sz="1200" b="1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 </a:t>
                      </a:r>
                      <a:r>
                        <a:rPr lang="ru-RU" sz="1200" b="1" i="0" u="none" strike="noStrike" kern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х</a:t>
                      </a:r>
                      <a:endParaRPr lang="ru-RU" sz="1200" b="1" i="0" u="none" strike="noStrike" kern="1200" dirty="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6404" marR="6404" marT="85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fontAlgn="b" latinLnBrk="0"/>
                      <a:r>
                        <a:rPr lang="ru-RU" sz="1200" b="1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 </a:t>
                      </a:r>
                      <a:r>
                        <a:rPr lang="ru-RU" sz="1200" b="1" i="0" u="none" strike="noStrike" kern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х</a:t>
                      </a:r>
                      <a:endParaRPr lang="ru-RU" sz="1200" b="1" i="0" u="none" strike="noStrike" kern="1200" dirty="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6404" marR="6404" marT="85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4947">
                <a:tc>
                  <a:txBody>
                    <a:bodyPr/>
                    <a:lstStyle/>
                    <a:p>
                      <a:pPr marL="0" algn="ctr" defTabSz="914400" rtl="0" fontAlgn="b" latinLnBrk="0"/>
                      <a:r>
                        <a:rPr lang="ru-RU" sz="1200" b="1" i="0" u="none" strike="noStrike" kern="120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6404" marR="6404" marT="85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fontAlgn="b" latinLnBrk="0"/>
                      <a:r>
                        <a:rPr lang="ru-RU" sz="1200" b="1" i="0" u="none" strike="noStrike" kern="1200" dirty="0" smtClean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Бизнес «из ничего»: как заработать на мусоре?</a:t>
                      </a:r>
                      <a:endParaRPr lang="ru-RU" sz="1200" b="1" i="0" u="none" strike="noStrike" kern="1200" dirty="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6404" marR="6404" marT="85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fontAlgn="b" latinLnBrk="0"/>
                      <a:r>
                        <a:rPr lang="ru-RU" sz="1200" b="1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 </a:t>
                      </a:r>
                      <a:r>
                        <a:rPr lang="ru-RU" sz="1200" b="1" i="0" u="none" strike="noStrike" kern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х</a:t>
                      </a:r>
                      <a:endParaRPr lang="ru-RU" sz="1200" b="1" i="0" u="none" strike="noStrike" kern="1200" dirty="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6404" marR="6404" marT="85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fontAlgn="b" latinLnBrk="0"/>
                      <a:r>
                        <a:rPr lang="ru-RU" sz="1200" b="1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 </a:t>
                      </a:r>
                      <a:r>
                        <a:rPr lang="ru-RU" sz="1200" b="1" i="0" u="none" strike="noStrike" kern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х</a:t>
                      </a:r>
                      <a:endParaRPr lang="ru-RU" sz="1200" b="1" i="0" u="none" strike="noStrike" kern="1200" dirty="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6404" marR="6404" marT="85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3253">
                <a:tc>
                  <a:txBody>
                    <a:bodyPr/>
                    <a:lstStyle/>
                    <a:p>
                      <a:pPr marL="0" algn="ctr" defTabSz="914400" rtl="0" fontAlgn="b" latinLnBrk="0"/>
                      <a:r>
                        <a:rPr lang="ru-RU" sz="1200" b="1" i="0" u="none" strike="noStrike" kern="120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6404" marR="6404" marT="85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fontAlgn="b" latinLnBrk="0"/>
                      <a:r>
                        <a:rPr lang="ru-RU" sz="1200" b="1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Идея и целесообразность оценки экологического состояния почв рекреационных зон г. Красноярска</a:t>
                      </a:r>
                    </a:p>
                  </a:txBody>
                  <a:tcPr marL="6404" marR="6404" marT="85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fontAlgn="b" latinLnBrk="0"/>
                      <a:r>
                        <a:rPr lang="ru-RU" sz="1200" b="1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 </a:t>
                      </a:r>
                      <a:r>
                        <a:rPr lang="ru-RU" sz="1200" b="1" i="0" u="none" strike="noStrike" kern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х</a:t>
                      </a:r>
                      <a:endParaRPr lang="ru-RU" sz="1200" b="1" i="0" u="none" strike="noStrike" kern="1200" dirty="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6404" marR="6404" marT="85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fontAlgn="b" latinLnBrk="0"/>
                      <a:r>
                        <a:rPr lang="ru-RU" sz="1200" b="1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 </a:t>
                      </a:r>
                      <a:r>
                        <a:rPr lang="ru-RU" sz="1200" b="1" i="0" u="none" strike="noStrike" kern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х</a:t>
                      </a:r>
                      <a:endParaRPr lang="ru-RU" sz="1200" b="1" i="0" u="none" strike="noStrike" kern="1200" dirty="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6404" marR="6404" marT="85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457200" y="0"/>
            <a:ext cx="4237955" cy="35484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600" b="1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1. Анализ тем</a:t>
            </a:r>
            <a:endParaRPr lang="ru-RU" sz="1600" b="1" dirty="0"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304800" y="3429000"/>
            <a:ext cx="5171119" cy="54591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2. </a:t>
            </a:r>
            <a:r>
              <a:rPr lang="ru-RU" sz="1600" b="1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Суммирование полученных результатов (6 анкет)</a:t>
            </a:r>
            <a:endParaRPr lang="ru-RU" sz="1600" b="1" dirty="0"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28600" y="3733800"/>
          <a:ext cx="8001000" cy="2591042"/>
        </p:xfrm>
        <a:graphic>
          <a:graphicData uri="http://schemas.openxmlformats.org/drawingml/2006/table">
            <a:tbl>
              <a:tblPr/>
              <a:tblGrid>
                <a:gridCol w="433066"/>
                <a:gridCol w="3497844"/>
                <a:gridCol w="1932143"/>
                <a:gridCol w="2137947"/>
              </a:tblGrid>
              <a:tr h="307074">
                <a:tc>
                  <a:txBody>
                    <a:bodyPr/>
                    <a:lstStyle/>
                    <a:p>
                      <a:pPr marL="0" algn="ctr" defTabSz="914400" rtl="0" fontAlgn="b" latinLnBrk="0"/>
                      <a:r>
                        <a:rPr lang="ru-RU" sz="1200" b="1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№ </a:t>
                      </a:r>
                      <a:r>
                        <a:rPr lang="ru-RU" sz="1200" b="1" i="0" u="none" strike="noStrike" kern="1200" dirty="0" err="1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п</a:t>
                      </a:r>
                      <a:r>
                        <a:rPr lang="ru-RU" sz="1200" b="1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/</a:t>
                      </a:r>
                      <a:r>
                        <a:rPr lang="ru-RU" sz="1200" b="1" i="0" u="none" strike="noStrike" kern="1200" dirty="0" err="1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п</a:t>
                      </a:r>
                      <a:endParaRPr lang="ru-RU" sz="1200" b="1" i="0" u="none" strike="noStrike" kern="1200" dirty="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6404" marR="6404" marT="85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fontAlgn="b" latinLnBrk="0"/>
                      <a:r>
                        <a:rPr lang="ru-RU" sz="1200" b="1" i="0" u="none" strike="noStrike" kern="1200" dirty="0" smtClean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Тема ИП</a:t>
                      </a:r>
                      <a:endParaRPr lang="ru-RU" sz="1200" b="1" i="0" u="none" strike="noStrike" kern="1200" dirty="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6404" marR="6404" marT="85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fontAlgn="b" latinLnBrk="0"/>
                      <a:r>
                        <a:rPr lang="ru-RU" sz="1200" b="1" i="0" u="none" strike="noStrike" kern="1200" dirty="0" smtClean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ИТОГО</a:t>
                      </a:r>
                      <a:endParaRPr lang="ru-RU" sz="1200" b="1" i="0" u="none" strike="noStrike" kern="1200" dirty="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6404" marR="6404" marT="85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fontAlgn="b" latinLnBrk="0"/>
                      <a:r>
                        <a:rPr lang="ru-RU" sz="1200" b="1" i="0" u="none" strike="noStrike" kern="1200" dirty="0" smtClean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ИТОГО</a:t>
                      </a:r>
                      <a:endParaRPr lang="ru-RU" sz="1200" b="1" i="0" u="none" strike="noStrike" kern="1200" dirty="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6404" marR="6404" marT="85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7074">
                <a:tc>
                  <a:txBody>
                    <a:bodyPr/>
                    <a:lstStyle/>
                    <a:p>
                      <a:pPr marL="0" algn="ctr" defTabSz="914400" rtl="0" fontAlgn="b" latinLnBrk="0"/>
                      <a:r>
                        <a:rPr lang="ru-RU" sz="1200" b="1" i="0" u="none" strike="noStrike" kern="120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6404" marR="6404" marT="85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fontAlgn="b" latinLnBrk="0"/>
                      <a:r>
                        <a:rPr lang="ru-RU" sz="1200" b="1" i="0" u="none" strike="noStrike" kern="1200" dirty="0" smtClean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Новостной сайт и бизнес в </a:t>
                      </a:r>
                      <a:r>
                        <a:rPr lang="ru-RU" sz="1200" b="1" i="0" u="none" strike="noStrike" kern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Инстаграм</a:t>
                      </a:r>
                      <a:endParaRPr lang="ru-RU" sz="1200" b="1" i="0" u="none" strike="noStrike" kern="1200" dirty="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6404" marR="6404" marT="85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fontAlgn="b" latinLnBrk="0"/>
                      <a:r>
                        <a:rPr lang="ru-RU" sz="1200" b="1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 </a:t>
                      </a:r>
                      <a:r>
                        <a:rPr lang="ru-RU" sz="1200" b="1" i="0" u="none" strike="noStrike" kern="1200" dirty="0" smtClean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24</a:t>
                      </a:r>
                      <a:endParaRPr lang="ru-RU" sz="1200" b="1" i="0" u="none" strike="noStrike" kern="1200" dirty="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6404" marR="6404" marT="85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fontAlgn="b" latinLnBrk="0"/>
                      <a:r>
                        <a:rPr lang="ru-RU" sz="1200" b="1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 </a:t>
                      </a:r>
                      <a:r>
                        <a:rPr lang="ru-RU" sz="1200" b="1" i="0" u="none" strike="noStrike" kern="1200" dirty="0" smtClean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23</a:t>
                      </a:r>
                      <a:endParaRPr lang="ru-RU" sz="1200" b="1" i="0" u="none" strike="noStrike" kern="1200" dirty="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6404" marR="6404" marT="85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7074">
                <a:tc>
                  <a:txBody>
                    <a:bodyPr/>
                    <a:lstStyle/>
                    <a:p>
                      <a:pPr marL="0" algn="ctr" defTabSz="914400" rtl="0" fontAlgn="b" latinLnBrk="0"/>
                      <a:r>
                        <a:rPr lang="ru-RU" sz="1200" b="1" i="0" u="none" strike="noStrike" kern="120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6404" marR="6404" marT="85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fontAlgn="b" latinLnBrk="0"/>
                      <a:r>
                        <a:rPr lang="ru-RU" sz="1200" b="1" i="0" u="none" strike="noStrike" kern="1200" dirty="0" smtClean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200" b="1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"Велопарковка в лицее"</a:t>
                      </a:r>
                    </a:p>
                  </a:txBody>
                  <a:tcPr marL="6404" marR="6404" marT="85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fontAlgn="b" latinLnBrk="0"/>
                      <a:r>
                        <a:rPr lang="ru-RU" sz="1200" b="1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 </a:t>
                      </a:r>
                      <a:r>
                        <a:rPr lang="ru-RU" sz="1200" b="1" i="0" u="none" strike="noStrike" kern="1200" dirty="0" smtClean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18</a:t>
                      </a:r>
                      <a:endParaRPr lang="ru-RU" sz="1200" b="1" i="0" u="none" strike="noStrike" kern="1200" dirty="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6404" marR="6404" marT="85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fontAlgn="b" latinLnBrk="0"/>
                      <a:r>
                        <a:rPr lang="ru-RU" sz="1200" b="1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 </a:t>
                      </a:r>
                      <a:r>
                        <a:rPr lang="ru-RU" sz="1200" b="1" i="0" u="none" strike="noStrike" kern="1200" dirty="0" smtClean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23</a:t>
                      </a:r>
                      <a:endParaRPr lang="ru-RU" sz="1200" b="1" i="0" u="none" strike="noStrike" kern="1200" dirty="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6404" marR="6404" marT="85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7074">
                <a:tc>
                  <a:txBody>
                    <a:bodyPr/>
                    <a:lstStyle/>
                    <a:p>
                      <a:pPr marL="0" algn="ctr" defTabSz="914400" rtl="0" fontAlgn="b" latinLnBrk="0"/>
                      <a:r>
                        <a:rPr lang="ru-RU" sz="1200" b="1" i="0" u="none" strike="noStrike" kern="120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6404" marR="6404" marT="85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fontAlgn="b" latinLnBrk="0"/>
                      <a:r>
                        <a:rPr lang="ru-RU" sz="1200" b="1" i="0" u="none" strike="noStrike" kern="1200" dirty="0" smtClean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 "</a:t>
                      </a:r>
                      <a:r>
                        <a:rPr lang="ru-RU" sz="1200" b="1" i="0" u="none" strike="noStrike" kern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Убер-кидс</a:t>
                      </a:r>
                      <a:r>
                        <a:rPr lang="ru-RU" sz="1200" b="1" i="0" u="none" strike="noStrike" kern="1200" dirty="0" smtClean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" (современное безопасное такси для детей)</a:t>
                      </a:r>
                      <a:endParaRPr lang="ru-RU" sz="1200" b="1" i="0" u="none" strike="noStrike" kern="1200" dirty="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6404" marR="6404" marT="85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fontAlgn="b" latinLnBrk="0"/>
                      <a:r>
                        <a:rPr lang="ru-RU" sz="1200" b="1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 </a:t>
                      </a:r>
                      <a:r>
                        <a:rPr lang="ru-RU" sz="1200" b="1" i="0" u="none" strike="noStrike" kern="1200" dirty="0" smtClean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11</a:t>
                      </a:r>
                      <a:endParaRPr lang="ru-RU" sz="1200" b="1" i="0" u="none" strike="noStrike" kern="1200" dirty="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6404" marR="6404" marT="85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fontAlgn="b" latinLnBrk="0"/>
                      <a:r>
                        <a:rPr lang="ru-RU" sz="1200" b="1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 </a:t>
                      </a:r>
                      <a:r>
                        <a:rPr lang="ru-RU" sz="1200" b="1" i="0" u="none" strike="noStrike" kern="1200" dirty="0" smtClean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2</a:t>
                      </a:r>
                      <a:endParaRPr lang="ru-RU" sz="1200" b="1" i="0" u="none" strike="noStrike" kern="1200" dirty="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6404" marR="6404" marT="85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7074">
                <a:tc>
                  <a:txBody>
                    <a:bodyPr/>
                    <a:lstStyle/>
                    <a:p>
                      <a:pPr marL="0" algn="ctr" defTabSz="914400" rtl="0" fontAlgn="b" latinLnBrk="0"/>
                      <a:r>
                        <a:rPr lang="ru-RU" sz="1200" b="1" i="0" u="none" strike="noStrike" kern="120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6404" marR="6404" marT="85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fontAlgn="b" latinLnBrk="0"/>
                      <a:r>
                        <a:rPr lang="ru-RU" sz="1200" b="1" i="0" u="none" strike="noStrike" kern="1200" dirty="0" smtClean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"Торговые отношения: РФ/Китай" (поиск оптимальных путей, интерактивные разработки)</a:t>
                      </a:r>
                      <a:endParaRPr lang="ru-RU" sz="1200" b="1" i="0" u="none" strike="noStrike" kern="1200" dirty="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6404" marR="6404" marT="85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fontAlgn="b" latinLnBrk="0"/>
                      <a:r>
                        <a:rPr lang="ru-RU" sz="1200" b="1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 </a:t>
                      </a:r>
                      <a:r>
                        <a:rPr lang="ru-RU" sz="1200" b="1" i="0" u="none" strike="noStrike" kern="1200" dirty="0" smtClean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21</a:t>
                      </a:r>
                      <a:endParaRPr lang="ru-RU" sz="1200" b="1" i="0" u="none" strike="noStrike" kern="1200" dirty="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6404" marR="6404" marT="85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fontAlgn="b" latinLnBrk="0"/>
                      <a:r>
                        <a:rPr lang="ru-RU" sz="1200" b="1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 </a:t>
                      </a:r>
                      <a:r>
                        <a:rPr lang="ru-RU" sz="1200" b="1" i="0" u="none" strike="noStrike" kern="1200" dirty="0" smtClean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20</a:t>
                      </a:r>
                      <a:endParaRPr lang="ru-RU" sz="1200" b="1" i="0" u="none" strike="noStrike" kern="1200" dirty="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6404" marR="6404" marT="85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7074">
                <a:tc>
                  <a:txBody>
                    <a:bodyPr/>
                    <a:lstStyle/>
                    <a:p>
                      <a:pPr marL="0" algn="ctr" defTabSz="914400" rtl="0" fontAlgn="b" latinLnBrk="0"/>
                      <a:r>
                        <a:rPr lang="ru-RU" sz="1200" b="1" i="0" u="none" strike="noStrike" kern="120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6404" marR="6404" marT="85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fontAlgn="b" latinLnBrk="0"/>
                      <a:r>
                        <a:rPr lang="ru-RU" sz="1200" b="1" i="0" u="none" strike="noStrike" kern="1200" dirty="0" smtClean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Бизнес «из ничего»: как заработать на мусоре?</a:t>
                      </a:r>
                      <a:endParaRPr lang="ru-RU" sz="1200" b="1" i="0" u="none" strike="noStrike" kern="1200" dirty="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6404" marR="6404" marT="85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fontAlgn="b" latinLnBrk="0"/>
                      <a:r>
                        <a:rPr lang="ru-RU" sz="1200" b="1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 </a:t>
                      </a:r>
                      <a:r>
                        <a:rPr lang="ru-RU" sz="1200" b="1" i="0" u="none" strike="noStrike" kern="1200" dirty="0" smtClean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17</a:t>
                      </a:r>
                      <a:endParaRPr lang="ru-RU" sz="1200" b="1" i="0" u="none" strike="noStrike" kern="1200" dirty="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6404" marR="6404" marT="85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fontAlgn="b" latinLnBrk="0"/>
                      <a:r>
                        <a:rPr lang="ru-RU" sz="1200" b="1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 </a:t>
                      </a:r>
                      <a:r>
                        <a:rPr lang="ru-RU" sz="1200" b="1" i="0" u="none" strike="noStrike" kern="1200" dirty="0" smtClean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11</a:t>
                      </a:r>
                      <a:endParaRPr lang="ru-RU" sz="1200" b="1" i="0" u="none" strike="noStrike" kern="1200" dirty="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6404" marR="6404" marT="85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4150">
                <a:tc>
                  <a:txBody>
                    <a:bodyPr/>
                    <a:lstStyle/>
                    <a:p>
                      <a:pPr marL="0" algn="ctr" defTabSz="914400" rtl="0" fontAlgn="b" latinLnBrk="0"/>
                      <a:r>
                        <a:rPr lang="ru-RU" sz="1200" b="1" i="0" u="none" strike="noStrike" kern="120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6404" marR="6404" marT="85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fontAlgn="b" latinLnBrk="0"/>
                      <a:r>
                        <a:rPr lang="ru-RU" sz="1200" b="1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Идея и целесообразность оценки экологического состояния почв рекреационных зон г. Красноярска</a:t>
                      </a:r>
                    </a:p>
                  </a:txBody>
                  <a:tcPr marL="6404" marR="6404" marT="85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fontAlgn="b" latinLnBrk="0"/>
                      <a:r>
                        <a:rPr lang="ru-RU" sz="1200" b="1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 </a:t>
                      </a:r>
                      <a:r>
                        <a:rPr lang="ru-RU" sz="1200" b="1" i="0" u="none" strike="noStrike" kern="1200" dirty="0" smtClean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20</a:t>
                      </a:r>
                      <a:endParaRPr lang="ru-RU" sz="1200" b="1" i="0" u="none" strike="noStrike" kern="1200" dirty="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6404" marR="6404" marT="85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fontAlgn="b" latinLnBrk="0"/>
                      <a:r>
                        <a:rPr lang="ru-RU" sz="1200" b="1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 </a:t>
                      </a:r>
                      <a:r>
                        <a:rPr lang="ru-RU" sz="1200" b="1" i="0" u="none" strike="noStrike" kern="1200" dirty="0" smtClean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4</a:t>
                      </a:r>
                      <a:endParaRPr lang="ru-RU" sz="1200" b="1" i="0" u="none" strike="noStrike" kern="1200" dirty="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6404" marR="6404" marT="85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609600" y="305373"/>
          <a:ext cx="7848599" cy="6020364"/>
        </p:xfrm>
        <a:graphic>
          <a:graphicData uri="http://schemas.openxmlformats.org/drawingml/2006/table">
            <a:tbl>
              <a:tblPr/>
              <a:tblGrid>
                <a:gridCol w="725882"/>
                <a:gridCol w="908310"/>
                <a:gridCol w="1439464"/>
                <a:gridCol w="1655918"/>
                <a:gridCol w="1667261"/>
                <a:gridCol w="725882"/>
                <a:gridCol w="725882"/>
              </a:tblGrid>
              <a:tr h="277726">
                <a:tc>
                  <a:txBody>
                    <a:bodyPr/>
                    <a:lstStyle/>
                    <a:p>
                      <a:pPr algn="l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l" fontAlgn="b"/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2181">
                <a:tc>
                  <a:txBody>
                    <a:bodyPr/>
                    <a:lstStyle/>
                    <a:p>
                      <a:pPr algn="l" fontAlgn="b"/>
                      <a:endParaRPr lang="ru-RU" sz="20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1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1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1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2181">
                <a:tc>
                  <a:txBody>
                    <a:bodyPr/>
                    <a:lstStyle/>
                    <a:p>
                      <a:pPr algn="l" fontAlgn="b"/>
                      <a:endParaRPr lang="ru-RU" sz="20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Сомнительная идея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2-я лучшая идея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лучшая идея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5489">
                <a:tc rowSpan="7"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Соответствие ресурсам организации</a:t>
                      </a:r>
                    </a:p>
                  </a:txBody>
                  <a:tcPr marL="0" marR="0" marT="0" marB="0" vert="vert2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сильное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5543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218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неудачная идея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сомнительная идея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2-я лучшая идея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3325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среднее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5543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2214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неудачная идея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неудачная идея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сомнительная идея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5541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слабое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2181">
                <a:tc>
                  <a:txBody>
                    <a:bodyPr/>
                    <a:lstStyle/>
                    <a:p>
                      <a:pPr algn="l" fontAlgn="b"/>
                      <a:endParaRPr lang="ru-RU" sz="20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2181">
                <a:tc>
                  <a:txBody>
                    <a:bodyPr/>
                    <a:lstStyle/>
                    <a:p>
                      <a:pPr algn="l" fontAlgn="b"/>
                      <a:endParaRPr lang="ru-RU" sz="20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слабая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средняя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сильная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2181">
                <a:tc>
                  <a:txBody>
                    <a:bodyPr/>
                    <a:lstStyle/>
                    <a:p>
                      <a:pPr algn="l" fontAlgn="b"/>
                      <a:endParaRPr lang="ru-RU" sz="20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2181">
                <a:tc>
                  <a:txBody>
                    <a:bodyPr/>
                    <a:lstStyle/>
                    <a:p>
                      <a:pPr algn="l" fontAlgn="b"/>
                      <a:endParaRPr lang="ru-RU" sz="20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привлекательность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2181">
                <a:tc>
                  <a:txBody>
                    <a:bodyPr/>
                    <a:lstStyle/>
                    <a:p>
                      <a:pPr algn="l" fontAlgn="b"/>
                      <a:endParaRPr lang="ru-RU" sz="20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cxnSp>
        <p:nvCxnSpPr>
          <p:cNvPr id="6" name="Прямая со стрелкой 5"/>
          <p:cNvCxnSpPr/>
          <p:nvPr/>
        </p:nvCxnSpPr>
        <p:spPr>
          <a:xfrm rot="16200000" flipV="1">
            <a:off x="12884" y="2882717"/>
            <a:ext cx="4404390" cy="10557"/>
          </a:xfrm>
          <a:prstGeom prst="straightConnector1">
            <a:avLst/>
          </a:prstGeom>
          <a:ln w="41275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 flipV="1">
            <a:off x="2209800" y="5105400"/>
            <a:ext cx="4876800" cy="13648"/>
          </a:xfrm>
          <a:prstGeom prst="straightConnector1">
            <a:avLst/>
          </a:prstGeom>
          <a:ln w="41275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146391" y="183652"/>
            <a:ext cx="4684916" cy="498735"/>
          </a:xfrm>
          <a:prstGeom prst="rect">
            <a:avLst/>
          </a:prstGeom>
        </p:spPr>
        <p:txBody>
          <a:bodyPr>
            <a:normAutofit fontScale="62500" lnSpcReduction="2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Построение матрицы указанных ИП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9" name="7-конечная звезда 8"/>
          <p:cNvSpPr/>
          <p:nvPr/>
        </p:nvSpPr>
        <p:spPr>
          <a:xfrm>
            <a:off x="5977721" y="900754"/>
            <a:ext cx="470847" cy="436727"/>
          </a:xfrm>
          <a:prstGeom prst="star7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600" b="1" dirty="0"/>
              <a:t>1</a:t>
            </a:r>
          </a:p>
        </p:txBody>
      </p:sp>
      <p:sp>
        <p:nvSpPr>
          <p:cNvPr id="10" name="7-конечная звезда 9"/>
          <p:cNvSpPr/>
          <p:nvPr/>
        </p:nvSpPr>
        <p:spPr>
          <a:xfrm>
            <a:off x="5201342" y="928049"/>
            <a:ext cx="437457" cy="418601"/>
          </a:xfrm>
          <a:prstGeom prst="star7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600" b="1" dirty="0"/>
              <a:t>2</a:t>
            </a:r>
          </a:p>
        </p:txBody>
      </p:sp>
      <p:sp>
        <p:nvSpPr>
          <p:cNvPr id="11" name="7-конечная звезда 10"/>
          <p:cNvSpPr/>
          <p:nvPr/>
        </p:nvSpPr>
        <p:spPr>
          <a:xfrm>
            <a:off x="5559597" y="1498908"/>
            <a:ext cx="397651" cy="439074"/>
          </a:xfrm>
          <a:prstGeom prst="star7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600" b="1" dirty="0"/>
              <a:t>4</a:t>
            </a:r>
          </a:p>
        </p:txBody>
      </p:sp>
      <p:sp>
        <p:nvSpPr>
          <p:cNvPr id="12" name="7-конечная звезда 11"/>
          <p:cNvSpPr/>
          <p:nvPr/>
        </p:nvSpPr>
        <p:spPr>
          <a:xfrm>
            <a:off x="4876800" y="2729554"/>
            <a:ext cx="404884" cy="459545"/>
          </a:xfrm>
          <a:prstGeom prst="star7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600" b="1" dirty="0"/>
              <a:t>5</a:t>
            </a:r>
          </a:p>
        </p:txBody>
      </p:sp>
      <p:sp>
        <p:nvSpPr>
          <p:cNvPr id="13" name="7-конечная звезда 12"/>
          <p:cNvSpPr/>
          <p:nvPr/>
        </p:nvSpPr>
        <p:spPr>
          <a:xfrm>
            <a:off x="5467474" y="4051040"/>
            <a:ext cx="387416" cy="411779"/>
          </a:xfrm>
          <a:prstGeom prst="star7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600" b="1" dirty="0"/>
              <a:t>6</a:t>
            </a:r>
          </a:p>
        </p:txBody>
      </p:sp>
      <p:sp>
        <p:nvSpPr>
          <p:cNvPr id="14" name="7-конечная звезда 13"/>
          <p:cNvSpPr/>
          <p:nvPr/>
        </p:nvSpPr>
        <p:spPr>
          <a:xfrm>
            <a:off x="3962400" y="4542360"/>
            <a:ext cx="418531" cy="398131"/>
          </a:xfrm>
          <a:prstGeom prst="star7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600" b="1" dirty="0"/>
              <a:t>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762000" y="990600"/>
            <a:ext cx="7467600" cy="3200400"/>
          </a:xfrm>
          <a:prstGeom prst="roundRect">
            <a:avLst/>
          </a:prstGeom>
          <a:solidFill>
            <a:schemeClr val="bg1"/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«Единственный путь, ведущий к знаниям это деятельность»</a:t>
            </a:r>
          </a:p>
          <a:p>
            <a:pPr algn="ctr"/>
            <a:endParaRPr lang="ru-RU" sz="3600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3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(Бернард Шоу)</a:t>
            </a:r>
            <a:endParaRPr lang="ru-RU" sz="36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152400" y="152400"/>
            <a:ext cx="8763000" cy="457200"/>
          </a:xfrm>
          <a:prstGeom prst="roundRect">
            <a:avLst/>
          </a:prstGeom>
          <a:solidFill>
            <a:schemeClr val="accent3">
              <a:lumMod val="40000"/>
              <a:lumOff val="60000"/>
              <a:alpha val="73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Алгоритм формирования темы индивидуального проекта согласно типа</a:t>
            </a:r>
            <a:endParaRPr lang="ru-RU" sz="20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вал 2"/>
          <p:cNvSpPr/>
          <p:nvPr/>
        </p:nvSpPr>
        <p:spPr>
          <a:xfrm>
            <a:off x="381000" y="838200"/>
            <a:ext cx="3733800" cy="5791200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Овал 3"/>
          <p:cNvSpPr/>
          <p:nvPr/>
        </p:nvSpPr>
        <p:spPr>
          <a:xfrm>
            <a:off x="990600" y="3048000"/>
            <a:ext cx="2362200" cy="1371600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Поиск дефицитов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990600" y="4953000"/>
            <a:ext cx="2362200" cy="1066800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Идея</a:t>
            </a:r>
          </a:p>
        </p:txBody>
      </p:sp>
      <p:sp>
        <p:nvSpPr>
          <p:cNvPr id="7" name="Овал 6"/>
          <p:cNvSpPr/>
          <p:nvPr/>
        </p:nvSpPr>
        <p:spPr>
          <a:xfrm>
            <a:off x="1219200" y="1143000"/>
            <a:ext cx="2057400" cy="45720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ПРОЕКТ</a:t>
            </a:r>
          </a:p>
        </p:txBody>
      </p:sp>
      <p:sp>
        <p:nvSpPr>
          <p:cNvPr id="8" name="Овал 7"/>
          <p:cNvSpPr/>
          <p:nvPr/>
        </p:nvSpPr>
        <p:spPr>
          <a:xfrm>
            <a:off x="4724400" y="838200"/>
            <a:ext cx="3733800" cy="5791200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5562600" y="1219200"/>
            <a:ext cx="2133600" cy="45720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ИССЛЕДОВАНИЕ</a:t>
            </a:r>
            <a:endParaRPr lang="ru-RU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5410200" y="3048000"/>
            <a:ext cx="2362200" cy="1676400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Изучение источников литературы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5410200" y="5181600"/>
            <a:ext cx="2362200" cy="914400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Гипотеза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Стрелка вниз 11"/>
          <p:cNvSpPr/>
          <p:nvPr/>
        </p:nvSpPr>
        <p:spPr>
          <a:xfrm>
            <a:off x="6477000" y="4800600"/>
            <a:ext cx="228600" cy="304800"/>
          </a:xfrm>
          <a:prstGeom prst="down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5334000" y="1752600"/>
            <a:ext cx="2362200" cy="838200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Гипотеза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Стрелка вверх 13"/>
          <p:cNvSpPr/>
          <p:nvPr/>
        </p:nvSpPr>
        <p:spPr>
          <a:xfrm>
            <a:off x="6477000" y="2667000"/>
            <a:ext cx="228600" cy="304800"/>
          </a:xfrm>
          <a:prstGeom prst="up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1066800" y="1676400"/>
            <a:ext cx="2362200" cy="838200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Идея</a:t>
            </a:r>
          </a:p>
        </p:txBody>
      </p:sp>
      <p:sp>
        <p:nvSpPr>
          <p:cNvPr id="16" name="Стрелка вверх 15"/>
          <p:cNvSpPr/>
          <p:nvPr/>
        </p:nvSpPr>
        <p:spPr>
          <a:xfrm>
            <a:off x="2057400" y="2590800"/>
            <a:ext cx="228600" cy="304800"/>
          </a:xfrm>
          <a:prstGeom prst="up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низ 16"/>
          <p:cNvSpPr/>
          <p:nvPr/>
        </p:nvSpPr>
        <p:spPr>
          <a:xfrm>
            <a:off x="2057400" y="4572000"/>
            <a:ext cx="228600" cy="304800"/>
          </a:xfrm>
          <a:prstGeom prst="down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609600" y="228600"/>
            <a:ext cx="7620000" cy="5105400"/>
            <a:chOff x="1148" y="1156"/>
            <a:chExt cx="9600" cy="6001"/>
          </a:xfrm>
        </p:grpSpPr>
        <p:sp>
          <p:nvSpPr>
            <p:cNvPr id="1027" name="AutoShape 3"/>
            <p:cNvSpPr>
              <a:spLocks noChangeArrowheads="1"/>
            </p:cNvSpPr>
            <p:nvPr/>
          </p:nvSpPr>
          <p:spPr bwMode="auto">
            <a:xfrm>
              <a:off x="2776" y="1156"/>
              <a:ext cx="6135" cy="856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</a:rPr>
                <a:t>Особенности реализации ФГОС нового поколения</a:t>
              </a:r>
              <a:endPara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28" name="AutoShape 4"/>
            <p:cNvSpPr>
              <a:spLocks noChangeArrowheads="1"/>
            </p:cNvSpPr>
            <p:nvPr/>
          </p:nvSpPr>
          <p:spPr bwMode="auto">
            <a:xfrm>
              <a:off x="1148" y="2358"/>
              <a:ext cx="4403" cy="2150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just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Планируемые личностные, предметные и метапредметные результаты</a:t>
              </a:r>
              <a:br>
                <a:rPr kumimoji="0" lang="ru-R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</a:b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29" name="AutoShape 5"/>
            <p:cNvSpPr>
              <a:spLocks noChangeArrowheads="1"/>
            </p:cNvSpPr>
            <p:nvPr/>
          </p:nvSpPr>
          <p:spPr bwMode="auto">
            <a:xfrm>
              <a:off x="1148" y="4925"/>
              <a:ext cx="4403" cy="2232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just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Инструментом достижения данных результатов являются универсальные учебные действия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30" name="AutoShape 6"/>
            <p:cNvSpPr>
              <a:spLocks noChangeArrowheads="1"/>
            </p:cNvSpPr>
            <p:nvPr/>
          </p:nvSpPr>
          <p:spPr bwMode="auto">
            <a:xfrm>
              <a:off x="6282" y="2358"/>
              <a:ext cx="4466" cy="2150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Основным подходом формирования УУД, согласно новым Стандартам, является системно-деятельностный</a:t>
              </a:r>
              <a:r>
                <a:rPr kumimoji="0" lang="ru-RU" sz="1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-52"/>
                </a:rPr>
                <a:t> </a:t>
              </a:r>
              <a:r>
                <a:rPr kumimoji="0" lang="ru-R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подход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31" name="AutoShape 7"/>
            <p:cNvSpPr>
              <a:spLocks noChangeArrowheads="1"/>
            </p:cNvSpPr>
            <p:nvPr/>
          </p:nvSpPr>
          <p:spPr bwMode="auto">
            <a:xfrm>
              <a:off x="6282" y="4925"/>
              <a:ext cx="4466" cy="2232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Одним из методов (возможно наиболее эффективным) реализации данного подхода является</a:t>
              </a:r>
              <a:r>
                <a:rPr kumimoji="0" lang="ru-RU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-52"/>
                </a:rPr>
                <a:t> </a:t>
              </a:r>
              <a:r>
                <a:rPr kumimoji="0" lang="ru-RU" sz="1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ПРОЕКТНАЯ ДЕЯТЕЛЬНОСТЬ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cxnSp>
          <p:nvCxnSpPr>
            <p:cNvPr id="1032" name="AutoShape 8"/>
            <p:cNvCxnSpPr>
              <a:cxnSpLocks noChangeShapeType="1"/>
            </p:cNvCxnSpPr>
            <p:nvPr/>
          </p:nvCxnSpPr>
          <p:spPr bwMode="auto">
            <a:xfrm>
              <a:off x="5906" y="2012"/>
              <a:ext cx="0" cy="3894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033" name="AutoShape 9"/>
            <p:cNvCxnSpPr>
              <a:cxnSpLocks noChangeShapeType="1"/>
            </p:cNvCxnSpPr>
            <p:nvPr/>
          </p:nvCxnSpPr>
          <p:spPr bwMode="auto">
            <a:xfrm>
              <a:off x="5551" y="3757"/>
              <a:ext cx="731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</p:cxnSp>
        <p:cxnSp>
          <p:nvCxnSpPr>
            <p:cNvPr id="1034" name="AutoShape 10"/>
            <p:cNvCxnSpPr>
              <a:cxnSpLocks noChangeShapeType="1"/>
            </p:cNvCxnSpPr>
            <p:nvPr/>
          </p:nvCxnSpPr>
          <p:spPr bwMode="auto">
            <a:xfrm>
              <a:off x="5551" y="5906"/>
              <a:ext cx="731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</p:cxnSp>
      </p:grpSp>
      <p:sp>
        <p:nvSpPr>
          <p:cNvPr id="12" name="Овал 11"/>
          <p:cNvSpPr/>
          <p:nvPr/>
        </p:nvSpPr>
        <p:spPr>
          <a:xfrm>
            <a:off x="4495800" y="3200400"/>
            <a:ext cx="4114800" cy="2209800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533400" y="5791200"/>
            <a:ext cx="7391400" cy="457200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b="1" dirty="0" smtClean="0">
                <a:solidFill>
                  <a:srgbClr val="7030A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Рисунок 1. Основные особенности реализации ФГОС нового поколения</a:t>
            </a:r>
          </a:p>
          <a:p>
            <a:endParaRPr lang="ru-RU" sz="1600" b="1" dirty="0" smtClean="0">
              <a:solidFill>
                <a:schemeClr val="tx1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152400" y="152400"/>
            <a:ext cx="8763000" cy="457200"/>
          </a:xfrm>
          <a:prstGeom prst="roundRect">
            <a:avLst/>
          </a:prstGeom>
          <a:solidFill>
            <a:schemeClr val="accent3">
              <a:lumMod val="40000"/>
              <a:lumOff val="60000"/>
              <a:alpha val="73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Смыслы понимания индивидуального проекта в СОО </a:t>
            </a:r>
            <a:endParaRPr lang="ru-RU" sz="28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457200" y="685800"/>
            <a:ext cx="8305800" cy="5715000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2667000" y="762000"/>
            <a:ext cx="3810000" cy="1828800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shade val="95000"/>
                <a:satMod val="105000"/>
                <a:alpha val="43000"/>
              </a:schemeClr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Соответствии с </a:t>
            </a:r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ФГОС СОО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индивидуальный проект представляет собой особую форму организации деятельности обучающихся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533400" y="2362200"/>
            <a:ext cx="3733800" cy="2057400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shade val="95000"/>
                <a:satMod val="105000"/>
                <a:alpha val="43000"/>
              </a:schemeClr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Н.В. Ивочкина:</a:t>
            </a:r>
          </a:p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проект — это метод обучения, который может быть использован в изучении любого предмета, может применяться на уроках и во внеклассной работе </a:t>
            </a:r>
          </a:p>
        </p:txBody>
      </p:sp>
      <p:sp>
        <p:nvSpPr>
          <p:cNvPr id="8" name="Овал 7"/>
          <p:cNvSpPr/>
          <p:nvPr/>
        </p:nvSpPr>
        <p:spPr>
          <a:xfrm>
            <a:off x="4800600" y="2362200"/>
            <a:ext cx="3733800" cy="2133600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shade val="95000"/>
                <a:satMod val="105000"/>
                <a:alpha val="43000"/>
              </a:schemeClr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Рязанова В.Н., Солопова Н.К., </a:t>
            </a:r>
          </a:p>
          <a:p>
            <a:pPr algn="ctr"/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И.С. Сергеев: </a:t>
            </a:r>
          </a:p>
          <a:p>
            <a:pPr algn="ctr"/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проект – это «пять П»: Проблема – Проектирование (планирование) – Поиск информации — Продукт – Презентация. Шестое «П» проекта – его </a:t>
            </a:r>
            <a:r>
              <a:rPr lang="ru-RU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Портфолио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т.е. папка, в которой собраны все рабочие материалы проекта, в том числе черновики, дневные планы, отчеты и др.</a:t>
            </a:r>
            <a:endPara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2514600" y="4267200"/>
            <a:ext cx="4114800" cy="1981200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shade val="95000"/>
                <a:satMod val="105000"/>
                <a:alpha val="43000"/>
              </a:schemeClr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Г.В. Нарыкова</a:t>
            </a:r>
          </a:p>
          <a:p>
            <a:pPr algn="ctr"/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определяет проект, как самостоятельную, творческую, завершенную работу учащегося, которая соответствует его возрастным возможностям и выполнена в соответствии с обобщенным алгоритмом проектирования от идеи до ее воплощения в реальность</a:t>
            </a:r>
          </a:p>
          <a:p>
            <a:pPr algn="ctr"/>
            <a:endParaRPr lang="ru-RU" sz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152400" y="152400"/>
            <a:ext cx="8763000" cy="533400"/>
          </a:xfrm>
          <a:prstGeom prst="roundRect">
            <a:avLst/>
          </a:prstGeom>
          <a:solidFill>
            <a:schemeClr val="accent3">
              <a:lumMod val="40000"/>
              <a:lumOff val="60000"/>
              <a:alpha val="73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Развитие психологической готовности обучающегося к выполнению  индивидуального проекта</a:t>
            </a:r>
            <a:endParaRPr lang="ru-RU" sz="20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52400" y="990600"/>
            <a:ext cx="2133600" cy="1752600"/>
          </a:xfrm>
          <a:prstGeom prst="roundRect">
            <a:avLst/>
          </a:prstGeom>
          <a:solidFill>
            <a:schemeClr val="accent3">
              <a:lumMod val="40000"/>
              <a:lumOff val="60000"/>
              <a:alpha val="73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Формирование обратной личностной связи</a:t>
            </a:r>
            <a:endParaRPr lang="ru-RU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362200" y="990600"/>
            <a:ext cx="2133600" cy="1752600"/>
          </a:xfrm>
          <a:prstGeom prst="roundRect">
            <a:avLst/>
          </a:prstGeom>
          <a:solidFill>
            <a:schemeClr val="accent3">
              <a:lumMod val="40000"/>
              <a:lumOff val="60000"/>
              <a:alpha val="73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Снятие эмоциональной закрепощенности</a:t>
            </a:r>
            <a:endParaRPr lang="ru-RU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572000" y="990600"/>
            <a:ext cx="2133600" cy="1752600"/>
          </a:xfrm>
          <a:prstGeom prst="roundRect">
            <a:avLst/>
          </a:prstGeom>
          <a:solidFill>
            <a:schemeClr val="accent3">
              <a:lumMod val="40000"/>
              <a:lumOff val="60000"/>
              <a:alpha val="73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Развитие ораторского искусства</a:t>
            </a:r>
            <a:endParaRPr lang="ru-RU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781800" y="990600"/>
            <a:ext cx="2133600" cy="1752600"/>
          </a:xfrm>
          <a:prstGeom prst="roundRect">
            <a:avLst/>
          </a:prstGeom>
          <a:solidFill>
            <a:schemeClr val="accent3">
              <a:lumMod val="40000"/>
              <a:lumOff val="60000"/>
              <a:alpha val="73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Снятие тревожности</a:t>
            </a:r>
            <a:endParaRPr lang="ru-RU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143000" y="838200"/>
            <a:ext cx="6629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rot="5400000">
            <a:off x="3962400" y="762000"/>
            <a:ext cx="152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rot="5400000">
            <a:off x="1067594" y="913606"/>
            <a:ext cx="152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rot="5400000">
            <a:off x="3277394" y="913606"/>
            <a:ext cx="152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rot="5400000">
            <a:off x="5487194" y="913606"/>
            <a:ext cx="152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rot="5400000">
            <a:off x="7696994" y="913606"/>
            <a:ext cx="152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Скругленный прямоугольник 18"/>
          <p:cNvSpPr/>
          <p:nvPr/>
        </p:nvSpPr>
        <p:spPr>
          <a:xfrm>
            <a:off x="228600" y="3276600"/>
            <a:ext cx="2133600" cy="2667000"/>
          </a:xfrm>
          <a:prstGeom prst="roundRect">
            <a:avLst/>
          </a:prstGeom>
          <a:solidFill>
            <a:schemeClr val="accent3">
              <a:lumMod val="40000"/>
              <a:lumOff val="60000"/>
              <a:alpha val="73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</a:rPr>
              <a:t>"Ты думаешь...", "Ты говоришь..."</a:t>
            </a:r>
            <a:endParaRPr lang="ru-RU" b="1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2438400" y="3276600"/>
            <a:ext cx="2133600" cy="2667000"/>
          </a:xfrm>
          <a:prstGeom prst="roundRect">
            <a:avLst/>
          </a:prstGeom>
          <a:solidFill>
            <a:schemeClr val="accent3">
              <a:lumMod val="40000"/>
              <a:lumOff val="60000"/>
              <a:alpha val="73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</a:rPr>
              <a:t>«Без маски»</a:t>
            </a: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4648200" y="3276600"/>
            <a:ext cx="2133600" cy="2667000"/>
          </a:xfrm>
          <a:prstGeom prst="roundRect">
            <a:avLst/>
          </a:prstGeom>
          <a:solidFill>
            <a:schemeClr val="accent3">
              <a:lumMod val="40000"/>
              <a:lumOff val="60000"/>
              <a:alpha val="73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</a:rPr>
              <a:t>«Дебаты»,</a:t>
            </a:r>
          </a:p>
          <a:p>
            <a:pPr algn="ctr"/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</a:rPr>
              <a:t>«Связанные слова»</a:t>
            </a:r>
            <a:endParaRPr lang="ru-RU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6858000" y="3276600"/>
            <a:ext cx="2133600" cy="2667000"/>
          </a:xfrm>
          <a:prstGeom prst="roundRect">
            <a:avLst/>
          </a:prstGeom>
          <a:solidFill>
            <a:schemeClr val="accent3">
              <a:lumMod val="40000"/>
              <a:lumOff val="60000"/>
              <a:alpha val="73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</a:rPr>
              <a:t>«Продумай заранее»,</a:t>
            </a:r>
          </a:p>
          <a:p>
            <a:pPr algn="ctr"/>
            <a:r>
              <a:rPr lang="ru-RU" b="1" i="1" u="sng" dirty="0" smtClean="0">
                <a:solidFill>
                  <a:schemeClr val="accent2">
                    <a:lumMod val="50000"/>
                  </a:schemeClr>
                </a:solidFill>
              </a:rPr>
              <a:t>«Расслабление под музыку»</a:t>
            </a:r>
            <a:endParaRPr lang="ru-RU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Стрелка вверх 22"/>
          <p:cNvSpPr/>
          <p:nvPr/>
        </p:nvSpPr>
        <p:spPr>
          <a:xfrm>
            <a:off x="1066800" y="2819400"/>
            <a:ext cx="152400" cy="304800"/>
          </a:xfrm>
          <a:prstGeom prst="upArrow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Стрелка вверх 23"/>
          <p:cNvSpPr/>
          <p:nvPr/>
        </p:nvSpPr>
        <p:spPr>
          <a:xfrm>
            <a:off x="7848600" y="2819400"/>
            <a:ext cx="152400" cy="304800"/>
          </a:xfrm>
          <a:prstGeom prst="upArrow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Стрелка вверх 24"/>
          <p:cNvSpPr/>
          <p:nvPr/>
        </p:nvSpPr>
        <p:spPr>
          <a:xfrm>
            <a:off x="5638800" y="2819400"/>
            <a:ext cx="152400" cy="304800"/>
          </a:xfrm>
          <a:prstGeom prst="upArrow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Стрелка вверх 25"/>
          <p:cNvSpPr/>
          <p:nvPr/>
        </p:nvSpPr>
        <p:spPr>
          <a:xfrm>
            <a:off x="3352800" y="2819400"/>
            <a:ext cx="152400" cy="304800"/>
          </a:xfrm>
          <a:prstGeom prst="upArrow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Левая фигурная скобка 26"/>
          <p:cNvSpPr/>
          <p:nvPr/>
        </p:nvSpPr>
        <p:spPr>
          <a:xfrm>
            <a:off x="4572000" y="2286000"/>
            <a:ext cx="381000" cy="7772400"/>
          </a:xfrm>
          <a:prstGeom prst="leftBrace">
            <a:avLst/>
          </a:prstGeom>
          <a:ln w="19050">
            <a:solidFill>
              <a:srgbClr val="FF0000"/>
            </a:solidFill>
          </a:ln>
          <a:scene3d>
            <a:camera prst="orthographicFront">
              <a:rot lat="0" lon="0" rev="540000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228600" y="6400800"/>
            <a:ext cx="8763000" cy="304800"/>
          </a:xfrm>
          <a:prstGeom prst="roundRect">
            <a:avLst/>
          </a:prstGeom>
          <a:solidFill>
            <a:schemeClr val="accent3">
              <a:lumMod val="40000"/>
              <a:lumOff val="60000"/>
              <a:alpha val="73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Способствует повышению мотивации обучающегося к выполнению  ИП</a:t>
            </a:r>
            <a:endParaRPr lang="ru-RU" sz="2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152400" y="152400"/>
            <a:ext cx="8763000" cy="457200"/>
          </a:xfrm>
          <a:prstGeom prst="roundRect">
            <a:avLst/>
          </a:prstGeom>
          <a:solidFill>
            <a:schemeClr val="accent3">
              <a:lumMod val="40000"/>
              <a:lumOff val="60000"/>
              <a:alpha val="73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Типология</a:t>
            </a: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индивидуального проекта в соответствии с ФГОС СОО </a:t>
            </a:r>
            <a:endParaRPr lang="ru-RU" sz="20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685800" y="1143000"/>
            <a:ext cx="3276600" cy="1295400"/>
          </a:xfrm>
          <a:prstGeom prst="roundRect">
            <a:avLst/>
          </a:prstGeom>
          <a:solidFill>
            <a:schemeClr val="accent3">
              <a:lumMod val="40000"/>
              <a:lumOff val="60000"/>
              <a:alpha val="73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Учебный проект</a:t>
            </a:r>
            <a:endParaRPr lang="ru-RU" sz="28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800600" y="1143000"/>
            <a:ext cx="3352800" cy="1295400"/>
          </a:xfrm>
          <a:prstGeom prst="roundRect">
            <a:avLst/>
          </a:prstGeom>
          <a:solidFill>
            <a:schemeClr val="accent3">
              <a:lumMod val="40000"/>
              <a:lumOff val="60000"/>
              <a:alpha val="73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Учебное исследование</a:t>
            </a:r>
            <a:endParaRPr lang="ru-RU" sz="28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rot="5400000">
            <a:off x="4305300" y="723900"/>
            <a:ext cx="228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2133600" y="838200"/>
            <a:ext cx="4876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rot="5400000">
            <a:off x="2019300" y="952500"/>
            <a:ext cx="228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rot="5400000">
            <a:off x="6896894" y="951706"/>
            <a:ext cx="228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Скругленный прямоугольник 12"/>
          <p:cNvSpPr/>
          <p:nvPr/>
        </p:nvSpPr>
        <p:spPr>
          <a:xfrm>
            <a:off x="304800" y="2743200"/>
            <a:ext cx="2362200" cy="1143000"/>
          </a:xfrm>
          <a:prstGeom prst="roundRect">
            <a:avLst/>
          </a:prstGeom>
          <a:solidFill>
            <a:schemeClr val="accent3">
              <a:lumMod val="40000"/>
              <a:lumOff val="60000"/>
              <a:alpha val="73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информационный</a:t>
            </a:r>
          </a:p>
          <a:p>
            <a:pPr algn="ctr"/>
            <a:endParaRPr lang="ru-RU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04800" y="4038600"/>
            <a:ext cx="2362200" cy="1143000"/>
          </a:xfrm>
          <a:prstGeom prst="roundRect">
            <a:avLst/>
          </a:prstGeom>
          <a:solidFill>
            <a:schemeClr val="accent3">
              <a:lumMod val="40000"/>
              <a:lumOff val="60000"/>
              <a:alpha val="73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творческий</a:t>
            </a:r>
          </a:p>
          <a:p>
            <a:pPr algn="ctr"/>
            <a:endParaRPr lang="ru-RU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2971800" y="5486400"/>
            <a:ext cx="2362200" cy="1143000"/>
          </a:xfrm>
          <a:prstGeom prst="roundRect">
            <a:avLst/>
          </a:prstGeom>
          <a:solidFill>
            <a:schemeClr val="accent3">
              <a:lumMod val="40000"/>
              <a:lumOff val="60000"/>
              <a:alpha val="73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социальный</a:t>
            </a:r>
          </a:p>
          <a:p>
            <a:pPr algn="ctr"/>
            <a:endParaRPr lang="ru-RU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2971800" y="2743200"/>
            <a:ext cx="2362200" cy="1143000"/>
          </a:xfrm>
          <a:prstGeom prst="roundRect">
            <a:avLst/>
          </a:prstGeom>
          <a:solidFill>
            <a:schemeClr val="accent3">
              <a:lumMod val="40000"/>
              <a:lumOff val="60000"/>
              <a:alpha val="73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прикладной</a:t>
            </a:r>
          </a:p>
          <a:p>
            <a:pPr algn="ctr"/>
            <a:endParaRPr lang="ru-RU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2971800" y="4114800"/>
            <a:ext cx="2362200" cy="1143000"/>
          </a:xfrm>
          <a:prstGeom prst="roundRect">
            <a:avLst/>
          </a:prstGeom>
          <a:solidFill>
            <a:schemeClr val="accent3">
              <a:lumMod val="40000"/>
              <a:lumOff val="60000"/>
              <a:alpha val="73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инновационный</a:t>
            </a:r>
          </a:p>
          <a:p>
            <a:pPr algn="ctr"/>
            <a:endParaRPr lang="ru-RU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5638800" y="4038600"/>
            <a:ext cx="2362200" cy="1143000"/>
          </a:xfrm>
          <a:prstGeom prst="roundRect">
            <a:avLst/>
          </a:prstGeom>
          <a:solidFill>
            <a:schemeClr val="accent3">
              <a:lumMod val="40000"/>
              <a:lumOff val="60000"/>
              <a:alpha val="73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конструкторский</a:t>
            </a:r>
            <a:endParaRPr lang="ru-RU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5638800" y="2743200"/>
            <a:ext cx="2362200" cy="1143000"/>
          </a:xfrm>
          <a:prstGeom prst="roundRect">
            <a:avLst/>
          </a:prstGeom>
          <a:solidFill>
            <a:schemeClr val="accent3">
              <a:lumMod val="40000"/>
              <a:lumOff val="60000"/>
              <a:alpha val="73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инженерный</a:t>
            </a:r>
          </a:p>
          <a:p>
            <a:pPr algn="ctr"/>
            <a:endParaRPr lang="ru-RU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 rot="5400000">
            <a:off x="2133600" y="2514600"/>
            <a:ext cx="152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2209800" y="2590800"/>
            <a:ext cx="3276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rot="5400000">
            <a:off x="1828800" y="3581400"/>
            <a:ext cx="1981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rot="5400000">
            <a:off x="3771900" y="4305300"/>
            <a:ext cx="3429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>
            <a:stCxn id="13" idx="3"/>
            <a:endCxn id="16" idx="1"/>
          </p:cNvCxnSpPr>
          <p:nvPr/>
        </p:nvCxnSpPr>
        <p:spPr>
          <a:xfrm>
            <a:off x="2667000" y="3314700"/>
            <a:ext cx="3048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/>
          <p:nvPr/>
        </p:nvCxnSpPr>
        <p:spPr>
          <a:xfrm>
            <a:off x="2667000" y="4572000"/>
            <a:ext cx="3048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/>
          <p:nvPr/>
        </p:nvCxnSpPr>
        <p:spPr>
          <a:xfrm>
            <a:off x="5334000" y="3276600"/>
            <a:ext cx="3048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/>
          <p:nvPr/>
        </p:nvCxnSpPr>
        <p:spPr>
          <a:xfrm>
            <a:off x="5334000" y="4572000"/>
            <a:ext cx="3048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 стрелкой 37"/>
          <p:cNvCxnSpPr/>
          <p:nvPr/>
        </p:nvCxnSpPr>
        <p:spPr>
          <a:xfrm rot="10800000">
            <a:off x="5334000" y="6019800"/>
            <a:ext cx="152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152400" y="0"/>
            <a:ext cx="8763000" cy="609600"/>
          </a:xfrm>
          <a:prstGeom prst="roundRect">
            <a:avLst/>
          </a:prstGeom>
          <a:solidFill>
            <a:schemeClr val="accent3">
              <a:lumMod val="40000"/>
              <a:lumOff val="60000"/>
              <a:alpha val="73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Сравнительная характеристика  основных типов</a:t>
            </a:r>
          </a:p>
          <a:p>
            <a:pPr algn="ctr"/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индивидуальных проектов</a:t>
            </a:r>
            <a:endParaRPr lang="ru-RU" sz="20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76200" y="762000"/>
          <a:ext cx="8915401" cy="590861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609600"/>
                <a:gridCol w="1828800"/>
                <a:gridCol w="3372531"/>
                <a:gridCol w="3104470"/>
              </a:tblGrid>
              <a:tr h="343221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№ </a:t>
                      </a:r>
                      <a:r>
                        <a:rPr lang="ru-RU" sz="1200" dirty="0" err="1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r>
                        <a:rPr lang="ru-RU" sz="120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/</a:t>
                      </a:r>
                      <a:r>
                        <a:rPr lang="ru-RU" sz="1200" dirty="0" err="1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endParaRPr lang="ru-RU" sz="1200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  <a:alpha val="5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Параметр/критерий</a:t>
                      </a:r>
                      <a:endParaRPr lang="ru-RU" sz="1200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  <a:alpha val="5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Учебный ПРОЕКТ</a:t>
                      </a:r>
                      <a:endParaRPr lang="ru-RU" sz="12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  <a:alpha val="5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Учебное</a:t>
                      </a:r>
                      <a:r>
                        <a:rPr lang="ru-RU" sz="1200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ИССЛЕДОВАНИЕ</a:t>
                      </a:r>
                      <a:endParaRPr lang="ru-RU" sz="12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  <a:alpha val="57000"/>
                      </a:schemeClr>
                    </a:solidFill>
                  </a:tcPr>
                </a:tc>
              </a:tr>
              <a:tr h="292778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200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  <a:alpha val="5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Цель</a:t>
                      </a:r>
                      <a:endParaRPr lang="ru-RU" sz="1400" b="1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  <a:alpha val="5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Субъективизация</a:t>
                      </a:r>
                      <a:endParaRPr lang="ru-RU" sz="1200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  <a:alpha val="5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Объективизация</a:t>
                      </a:r>
                      <a:endParaRPr lang="ru-RU" sz="1200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  <a:alpha val="57000"/>
                      </a:schemeClr>
                    </a:solidFill>
                  </a:tcPr>
                </a:tc>
              </a:tr>
              <a:tr h="497723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200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  <a:alpha val="5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Проблематика</a:t>
                      </a:r>
                      <a:endParaRPr lang="ru-RU" sz="1400" b="1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  <a:alpha val="5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 kern="120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Оценка ситуации </a:t>
                      </a:r>
                      <a:r>
                        <a:rPr lang="ru-RU" sz="1200" kern="1200" dirty="0" err="1" smtClean="0">
                          <a:solidFill>
                            <a:srgbClr val="7030A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социо</a:t>
                      </a:r>
                      <a:r>
                        <a:rPr lang="ru-RU" sz="1200" kern="120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- культурного характера, как неудовлетворительной; обозначение проблем, порождающих напряженность ситуации; выделение причин</a:t>
                      </a:r>
                      <a:endParaRPr lang="ru-RU" sz="1200" kern="1200" dirty="0">
                        <a:solidFill>
                          <a:srgbClr val="7030A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  <a:alpha val="5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 kern="120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Оценка ситуации как познавательной проблемы, связанной с отсутствием объяснения причин того или иного явления, события</a:t>
                      </a:r>
                      <a:endParaRPr lang="ru-RU" sz="1200" kern="1200" dirty="0">
                        <a:solidFill>
                          <a:srgbClr val="7030A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  <a:alpha val="57000"/>
                      </a:schemeClr>
                    </a:solidFill>
                  </a:tcPr>
                </a:tc>
              </a:tr>
              <a:tr h="343221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200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  <a:alpha val="5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latinLnBrk="0"/>
                      <a:r>
                        <a:rPr lang="ru-RU" sz="1400" b="1" kern="120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Исследовательские процедуры</a:t>
                      </a:r>
                      <a:endParaRPr lang="ru-RU" sz="1400" b="1" kern="1200" dirty="0">
                        <a:solidFill>
                          <a:srgbClr val="7030A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  <a:alpha val="5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latinLnBrk="0"/>
                      <a:r>
                        <a:rPr lang="ru-RU" sz="1200" kern="120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Аналитика – оценка сложившейся ситуации для понимания того, как ситуация может быть преобразована в нужном направлении</a:t>
                      </a:r>
                      <a:endParaRPr lang="ru-RU" sz="1200" kern="1200" dirty="0">
                        <a:solidFill>
                          <a:srgbClr val="7030A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  <a:alpha val="5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latinLnBrk="0"/>
                      <a:r>
                        <a:rPr lang="ru-RU" sz="1200" kern="120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Наблюдение, опыт, эксперимент, интерпретация. Процедуры направлены на изучение окружающего мира, для ответа на вопрос «Как устроен мир сам по себе»</a:t>
                      </a:r>
                      <a:endParaRPr lang="ru-RU" sz="1200" kern="1200" dirty="0">
                        <a:solidFill>
                          <a:srgbClr val="7030A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  <a:alpha val="57000"/>
                      </a:schemeClr>
                    </a:solidFill>
                  </a:tcPr>
                </a:tc>
              </a:tr>
              <a:tr h="1142999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200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  <a:alpha val="5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 что направлен?</a:t>
                      </a:r>
                      <a:endParaRPr lang="ru-RU" sz="1400" b="1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  <a:alpha val="5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Формирование у учащихся готовности относиться к миру человеческой цивилизации как к «проекту»; к тому, что создается по воле людей.</a:t>
                      </a:r>
                    </a:p>
                    <a:p>
                      <a:pPr marL="0" algn="l" defTabSz="914400" rtl="0" latinLnBrk="0"/>
                      <a:endParaRPr lang="ru-RU" sz="1200" kern="1200" dirty="0">
                        <a:solidFill>
                          <a:srgbClr val="7030A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  <a:alpha val="5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Формирование у учащихся познавательной установки на то, что «мир познаваем» и готовности исследовать мир «как он есть на самом деле»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  <a:alpha val="57000"/>
                      </a:schemeClr>
                    </a:solidFill>
                  </a:tcPr>
                </a:tc>
              </a:tr>
              <a:tr h="643539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200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  <a:alpha val="5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latinLnBrk="0"/>
                      <a:r>
                        <a:rPr lang="ru-RU" sz="1400" b="1" kern="120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Категория времени</a:t>
                      </a:r>
                      <a:endParaRPr lang="ru-RU" sz="1400" b="1" kern="1200" dirty="0">
                        <a:solidFill>
                          <a:srgbClr val="7030A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  <a:alpha val="5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latinLnBrk="0"/>
                      <a:r>
                        <a:rPr lang="ru-RU" sz="1200" kern="120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Проект – это умение работать с настоящим, преобразовывая его в «будущее» за счет контекстной проблематиками текущей ситуации. Проект создает «будущее»</a:t>
                      </a:r>
                      <a:endParaRPr lang="ru-RU" sz="1200" kern="1200" dirty="0">
                        <a:solidFill>
                          <a:srgbClr val="7030A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  <a:alpha val="5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 kern="120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Исследование – это умение извлекать новые знания из «ставшего» (в гуманитарных областях осуществляется реконструкция прошлого; в физике изучается мир с момента «большого взрыва», в биологии – мир, сложившийся за последние 4 млрд. лет)</a:t>
                      </a:r>
                      <a:endParaRPr lang="ru-RU" sz="1200" kern="1200" dirty="0">
                        <a:solidFill>
                          <a:srgbClr val="7030A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  <a:alpha val="57000"/>
                      </a:schemeClr>
                    </a:solidFill>
                  </a:tcPr>
                </a:tc>
              </a:tr>
              <a:tr h="1100076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200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  <a:alpha val="5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latinLnBrk="0"/>
                      <a:r>
                        <a:rPr lang="ru-RU" sz="1400" b="1" kern="120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Результат и продукт</a:t>
                      </a:r>
                    </a:p>
                    <a:p>
                      <a:pPr marL="0" algn="ctr" defTabSz="914400" rtl="0" latinLnBrk="0"/>
                      <a:r>
                        <a:rPr lang="ru-RU" sz="1400" b="1" kern="120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деятельности</a:t>
                      </a:r>
                      <a:endParaRPr lang="ru-RU" sz="1400" b="1" kern="1200" dirty="0">
                        <a:solidFill>
                          <a:srgbClr val="7030A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  <a:alpha val="5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latinLnBrk="0"/>
                      <a:r>
                        <a:rPr lang="ru-RU" sz="1200" kern="120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Продукт деятельности –  реальные объекты (и эффекты) с заданными функциональными, технико-экономическими, экологическими и потребительскими качествами</a:t>
                      </a:r>
                      <a:endParaRPr lang="ru-RU" sz="1200" kern="1200" dirty="0">
                        <a:solidFill>
                          <a:srgbClr val="7030A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  <a:alpha val="5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latinLnBrk="0"/>
                      <a:r>
                        <a:rPr lang="ru-RU" sz="1200" kern="120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Результат деятельности – новое знание теоретического или прикладного характера</a:t>
                      </a:r>
                      <a:endParaRPr lang="ru-RU" sz="1200" kern="1200" dirty="0">
                        <a:solidFill>
                          <a:srgbClr val="7030A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  <a:alpha val="57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152400" y="152400"/>
            <a:ext cx="8763000" cy="457200"/>
          </a:xfrm>
          <a:prstGeom prst="roundRect">
            <a:avLst/>
          </a:prstGeom>
          <a:solidFill>
            <a:schemeClr val="accent3">
              <a:lumMod val="40000"/>
              <a:lumOff val="60000"/>
              <a:alpha val="73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Этапы выполнения индивидуального проекта</a:t>
            </a:r>
            <a:endParaRPr lang="ru-RU" sz="20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28600" y="1143000"/>
            <a:ext cx="4114800" cy="5562600"/>
          </a:xfrm>
          <a:prstGeom prst="roundRect">
            <a:avLst/>
          </a:prstGeom>
          <a:solidFill>
            <a:schemeClr val="accent3">
              <a:lumMod val="40000"/>
              <a:lumOff val="60000"/>
              <a:alpha val="73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just">
              <a:buAutoNum type="arabicPeriod"/>
            </a:pP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Определение темы</a:t>
            </a:r>
          </a:p>
          <a:p>
            <a:pPr marL="342900" indent="-342900" algn="just">
              <a:buAutoNum type="arabicPeriod"/>
            </a:pP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Анализ проблемы</a:t>
            </a:r>
          </a:p>
          <a:p>
            <a:pPr marL="342900" indent="-342900" algn="just">
              <a:buAutoNum type="arabicPeriod"/>
            </a:pP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Постановка цели</a:t>
            </a:r>
          </a:p>
          <a:p>
            <a:pPr marL="342900" indent="-342900" algn="just">
              <a:buAutoNum type="arabicPeriod"/>
            </a:pP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Формулирование задач</a:t>
            </a:r>
          </a:p>
          <a:p>
            <a:pPr marL="342900" indent="-342900" algn="just">
              <a:buAutoNum type="arabicPeriod"/>
            </a:pP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Обсуждение возможных вариантов проектирования</a:t>
            </a:r>
          </a:p>
          <a:p>
            <a:pPr marL="342900" indent="-342900" algn="just">
              <a:buAutoNum type="arabicPeriod"/>
            </a:pP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Выбор способов, сбор и изучение информации</a:t>
            </a:r>
          </a:p>
          <a:p>
            <a:pPr marL="342900" indent="-342900" algn="just">
              <a:buAutoNum type="arabicPeriod"/>
            </a:pP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Определение формы продукта и требований к продукту</a:t>
            </a:r>
          </a:p>
          <a:p>
            <a:pPr marL="342900" indent="-342900" algn="just">
              <a:buAutoNum type="arabicPeriod"/>
            </a:pP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Составление плана работы</a:t>
            </a:r>
          </a:p>
          <a:p>
            <a:pPr marL="342900" indent="-342900" algn="just">
              <a:buAutoNum type="arabicPeriod"/>
            </a:pP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Подготовка презентации</a:t>
            </a:r>
          </a:p>
          <a:p>
            <a:pPr marL="342900" indent="-342900" algn="just">
              <a:buAutoNum type="arabicPeriod"/>
            </a:pP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Защита результатов</a:t>
            </a:r>
          </a:p>
          <a:p>
            <a:pPr marL="342900" indent="-342900" algn="just">
              <a:buAutoNum type="arabicPeriod"/>
            </a:pP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Анализ  полученных результатов</a:t>
            </a:r>
          </a:p>
          <a:p>
            <a:pPr marL="342900" indent="-342900" algn="just">
              <a:buAutoNum type="arabicPeriod"/>
            </a:pP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Реализация проекта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495800" y="1143000"/>
            <a:ext cx="4343400" cy="5562600"/>
          </a:xfrm>
          <a:prstGeom prst="roundRect">
            <a:avLst/>
          </a:prstGeom>
          <a:solidFill>
            <a:schemeClr val="accent3">
              <a:lumMod val="40000"/>
              <a:lumOff val="60000"/>
              <a:alpha val="73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just">
              <a:buAutoNum type="arabicPeriod"/>
            </a:pP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Формулирование проблемы, гипотезы</a:t>
            </a:r>
          </a:p>
          <a:p>
            <a:pPr marL="342900" indent="-342900" algn="just">
              <a:buAutoNum type="arabicPeriod"/>
            </a:pP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Обоснование актуальности выбранной темы</a:t>
            </a:r>
          </a:p>
          <a:p>
            <a:pPr marL="342900" indent="-342900" algn="just">
              <a:buAutoNum type="arabicPeriod"/>
            </a:pP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Постановка целей и конкретных задач исследования</a:t>
            </a:r>
          </a:p>
          <a:p>
            <a:pPr marL="342900" indent="-342900" algn="just">
              <a:buAutoNum type="arabicPeriod"/>
            </a:pP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Определение объекта и предмета исследования</a:t>
            </a:r>
          </a:p>
          <a:p>
            <a:pPr marL="342900" indent="-342900" algn="just">
              <a:buAutoNum type="arabicPeriod"/>
            </a:pP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Выбор методов (методик) проведения исследования</a:t>
            </a:r>
          </a:p>
          <a:p>
            <a:pPr marL="342900" indent="-342900" algn="just">
              <a:buAutoNum type="arabicPeriod"/>
            </a:pP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Описание процесса исследования</a:t>
            </a:r>
          </a:p>
          <a:p>
            <a:pPr marL="342900" indent="-342900" algn="just">
              <a:buAutoNum type="arabicPeriod"/>
            </a:pP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Оформление полученных результатов</a:t>
            </a:r>
          </a:p>
          <a:p>
            <a:pPr marL="342900" indent="-342900" algn="just">
              <a:buAutoNum type="arabicPeriod"/>
            </a:pP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Подготовка презентации</a:t>
            </a:r>
          </a:p>
          <a:p>
            <a:pPr marL="342900" indent="-342900" algn="just">
              <a:buAutoNum type="arabicPeriod"/>
            </a:pP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Представление полученных результатов, апробация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685800" y="762000"/>
            <a:ext cx="3276600" cy="304800"/>
          </a:xfrm>
          <a:prstGeom prst="roundRect">
            <a:avLst/>
          </a:prstGeom>
          <a:solidFill>
            <a:schemeClr val="accent3">
              <a:lumMod val="40000"/>
              <a:lumOff val="60000"/>
              <a:alpha val="73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Учебный проект</a:t>
            </a:r>
            <a:endParaRPr lang="ru-RU" sz="20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105400" y="762000"/>
            <a:ext cx="3276600" cy="304800"/>
          </a:xfrm>
          <a:prstGeom prst="roundRect">
            <a:avLst/>
          </a:prstGeom>
          <a:solidFill>
            <a:schemeClr val="accent3">
              <a:lumMod val="40000"/>
              <a:lumOff val="60000"/>
              <a:alpha val="73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Учебное исследование</a:t>
            </a:r>
            <a:endParaRPr lang="ru-RU" sz="20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152400" y="152400"/>
            <a:ext cx="8763000" cy="533400"/>
          </a:xfrm>
          <a:prstGeom prst="roundRect">
            <a:avLst/>
          </a:prstGeom>
          <a:solidFill>
            <a:schemeClr val="accent3">
              <a:lumMod val="40000"/>
              <a:lumOff val="60000"/>
              <a:alpha val="73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Выбор направления, тематики ИП может осуществляться через:</a:t>
            </a:r>
            <a:endParaRPr lang="ru-RU" sz="20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вал 2"/>
          <p:cNvSpPr/>
          <p:nvPr/>
        </p:nvSpPr>
        <p:spPr>
          <a:xfrm>
            <a:off x="0" y="838200"/>
            <a:ext cx="8991600" cy="5486400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Овал 3"/>
          <p:cNvSpPr/>
          <p:nvPr/>
        </p:nvSpPr>
        <p:spPr>
          <a:xfrm>
            <a:off x="2895600" y="914400"/>
            <a:ext cx="3733800" cy="1905000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Учебный предмет</a:t>
            </a:r>
            <a:endParaRPr lang="ru-RU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152400" y="2362200"/>
            <a:ext cx="3886200" cy="2286000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Курсы урочной/</a:t>
            </a:r>
          </a:p>
          <a:p>
            <a:pPr algn="ctr"/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внеурочной деятельности </a:t>
            </a:r>
          </a:p>
        </p:txBody>
      </p:sp>
      <p:sp>
        <p:nvSpPr>
          <p:cNvPr id="6" name="Овал 5"/>
          <p:cNvSpPr/>
          <p:nvPr/>
        </p:nvSpPr>
        <p:spPr>
          <a:xfrm>
            <a:off x="4191000" y="2743200"/>
            <a:ext cx="4495800" cy="2514600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Деятельность, осуществляемая вне ОУ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152400" y="152400"/>
            <a:ext cx="8763000" cy="533400"/>
          </a:xfrm>
          <a:prstGeom prst="roundRect">
            <a:avLst/>
          </a:prstGeom>
          <a:solidFill>
            <a:schemeClr val="accent3">
              <a:lumMod val="40000"/>
              <a:lumOff val="60000"/>
              <a:alpha val="73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Выбор направления, тематики индивидуального проекта</a:t>
            </a:r>
            <a:endParaRPr lang="ru-RU" sz="20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838200" y="381000"/>
          <a:ext cx="7924802" cy="6124383"/>
        </p:xfrm>
        <a:graphic>
          <a:graphicData uri="http://schemas.openxmlformats.org/drawingml/2006/table">
            <a:tbl>
              <a:tblPr/>
              <a:tblGrid>
                <a:gridCol w="732931"/>
                <a:gridCol w="917128"/>
                <a:gridCol w="1453439"/>
                <a:gridCol w="1671995"/>
                <a:gridCol w="1683447"/>
                <a:gridCol w="732931"/>
                <a:gridCol w="732931"/>
              </a:tblGrid>
              <a:tr h="524480">
                <a:tc>
                  <a:txBody>
                    <a:bodyPr/>
                    <a:lstStyle/>
                    <a:p>
                      <a:pPr algn="l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l" fontAlgn="b"/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9481">
                <a:tc>
                  <a:txBody>
                    <a:bodyPr/>
                    <a:lstStyle/>
                    <a:p>
                      <a:pPr algn="l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1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1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1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1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9481">
                <a:tc>
                  <a:txBody>
                    <a:bodyPr/>
                    <a:lstStyle/>
                    <a:p>
                      <a:pPr algn="l" fontAlgn="b"/>
                      <a:endParaRPr lang="ru-RU" sz="20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Сомнительная идея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2-я лучшая идея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лучшая идея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78961">
                <a:tc rowSpan="7"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Соответствие ресурсам организации</a:t>
                      </a:r>
                    </a:p>
                  </a:txBody>
                  <a:tcPr marL="0" marR="0" marT="0" marB="0" vert="vert2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сильное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4207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948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неудачная идея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сомнительная идея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2-я лучшая идея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2448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среднее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4207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91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неудачная идея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неудачная идея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сомнительная идея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2476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слабое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9481">
                <a:tc>
                  <a:txBody>
                    <a:bodyPr/>
                    <a:lstStyle/>
                    <a:p>
                      <a:pPr algn="l" fontAlgn="b"/>
                      <a:endParaRPr lang="ru-RU" sz="20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9481">
                <a:tc>
                  <a:txBody>
                    <a:bodyPr/>
                    <a:lstStyle/>
                    <a:p>
                      <a:pPr algn="l" fontAlgn="b"/>
                      <a:endParaRPr lang="ru-RU" sz="20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слабая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средняя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сильная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9481">
                <a:tc>
                  <a:txBody>
                    <a:bodyPr/>
                    <a:lstStyle/>
                    <a:p>
                      <a:pPr algn="l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9481">
                <a:tc>
                  <a:txBody>
                    <a:bodyPr/>
                    <a:lstStyle/>
                    <a:p>
                      <a:pPr algn="l" fontAlgn="b"/>
                      <a:endParaRPr lang="ru-RU" sz="20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привлекательность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9481">
                <a:tc>
                  <a:txBody>
                    <a:bodyPr/>
                    <a:lstStyle/>
                    <a:p>
                      <a:pPr algn="l" fontAlgn="b"/>
                      <a:endParaRPr lang="ru-RU" sz="20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5" name="Rectangle 43"/>
          <p:cNvSpPr>
            <a:spLocks noChangeArrowheads="1"/>
          </p:cNvSpPr>
          <p:nvPr/>
        </p:nvSpPr>
        <p:spPr bwMode="auto">
          <a:xfrm>
            <a:off x="609600" y="6488668"/>
            <a:ext cx="83058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МАТРИЦА ЭКРАНИРОВАНИЯ (К. Ушаков, </a:t>
            </a:r>
            <a:r>
              <a:rPr lang="ru-RU" sz="1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М.Дрямбян</a:t>
            </a:r>
            <a:r>
              <a:rPr lang="ru-RU" sz="1400" b="1" dirty="0" smtClean="0">
                <a:solidFill>
                  <a:srgbClr val="7030A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</a:endParaRPr>
          </a:p>
        </p:txBody>
      </p:sp>
      <p:cxnSp>
        <p:nvCxnSpPr>
          <p:cNvPr id="6" name="Прямая со стрелкой 5"/>
          <p:cNvCxnSpPr/>
          <p:nvPr/>
        </p:nvCxnSpPr>
        <p:spPr>
          <a:xfrm rot="5400000" flipH="1" flipV="1">
            <a:off x="457199" y="3200401"/>
            <a:ext cx="4114802" cy="1"/>
          </a:xfrm>
          <a:prstGeom prst="straightConnector1">
            <a:avLst/>
          </a:prstGeom>
          <a:ln w="41275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2514600" y="5257800"/>
            <a:ext cx="4876800" cy="1588"/>
          </a:xfrm>
          <a:prstGeom prst="straightConnector1">
            <a:avLst/>
          </a:prstGeom>
          <a:ln w="41275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2699</TotalTime>
  <Words>802</Words>
  <Application>Microsoft Office PowerPoint</Application>
  <PresentationFormat>Экран (4:3)</PresentationFormat>
  <Paragraphs>215</Paragraphs>
  <Slides>14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Татьяна Копылова</cp:lastModifiedBy>
  <cp:revision>252</cp:revision>
  <dcterms:modified xsi:type="dcterms:W3CDTF">2019-02-12T11:17:41Z</dcterms:modified>
</cp:coreProperties>
</file>