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9" r:id="rId3"/>
    <p:sldId id="281" r:id="rId4"/>
    <p:sldId id="280" r:id="rId5"/>
    <p:sldId id="284" r:id="rId6"/>
    <p:sldId id="282" r:id="rId7"/>
    <p:sldId id="285" r:id="rId8"/>
    <p:sldId id="291" r:id="rId9"/>
    <p:sldId id="300" r:id="rId10"/>
    <p:sldId id="301" r:id="rId11"/>
    <p:sldId id="283" r:id="rId12"/>
    <p:sldId id="299" r:id="rId13"/>
    <p:sldId id="292" r:id="rId14"/>
    <p:sldId id="293" r:id="rId15"/>
    <p:sldId id="294" r:id="rId16"/>
    <p:sldId id="296" r:id="rId17"/>
    <p:sldId id="298" r:id="rId18"/>
    <p:sldId id="303" r:id="rId19"/>
    <p:sldId id="302" r:id="rId20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BB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06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28600" y="497595"/>
            <a:ext cx="8686800" cy="381000"/>
          </a:xfrm>
          <a:prstGeom prst="roundRect">
            <a:avLst/>
          </a:prstGeom>
          <a:solidFill>
            <a:schemeClr val="bg1">
              <a:alpha val="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Рефлексивно –аналитический форум ФГОС СОО: новые практики</a:t>
            </a:r>
            <a:endParaRPr lang="ru-RU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752600" y="5638800"/>
            <a:ext cx="5638800" cy="457200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МАОУ «СШ № 143», 2019 г.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838200" y="1295400"/>
            <a:ext cx="7467600" cy="32004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Нормативно-правовая база для обеспечения индивидуального проекта.</a:t>
            </a:r>
          </a:p>
          <a:p>
            <a:pPr algn="ctr"/>
            <a:r>
              <a:rPr lang="ru-RU" sz="4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Оценивание проекта.</a:t>
            </a:r>
            <a:endParaRPr lang="ru-RU" sz="4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762000" y="986928"/>
            <a:ext cx="7848600" cy="44958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>
                <a:ln>
                  <a:solidFill>
                    <a:schemeClr val="accent4">
                      <a:lumMod val="75000"/>
                    </a:schemeClr>
                  </a:solidFill>
                </a:ln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Оценивание проекта </a:t>
            </a:r>
            <a:r>
              <a:rPr lang="ru-RU" sz="6000" dirty="0" smtClean="0">
                <a:ln>
                  <a:solidFill>
                    <a:schemeClr val="accent4">
                      <a:lumMod val="75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(ориентир в собственной деятельности)</a:t>
            </a:r>
            <a:endParaRPr lang="ru-RU" sz="6000" dirty="0">
              <a:ln>
                <a:solidFill>
                  <a:schemeClr val="accent4">
                    <a:lumMod val="75000"/>
                  </a:schemeClr>
                </a:solidFill>
              </a:ln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3545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304800" y="228600"/>
            <a:ext cx="6858000" cy="3886200"/>
          </a:xfrm>
          <a:prstGeom prst="ellipse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Критериальное оценивание</a:t>
            </a:r>
            <a:endParaRPr lang="ru-RU" sz="4800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10000" y="4495800"/>
            <a:ext cx="5029200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4888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246043" y="685800"/>
            <a:ext cx="4724400" cy="2514600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</a:t>
            </a:r>
            <a:r>
              <a:rPr lang="ru-RU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оценивания</a:t>
            </a:r>
            <a:endParaRPr lang="ru-RU" sz="4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4876800" y="292635"/>
            <a:ext cx="3792558" cy="1853129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Просты и понятны</a:t>
            </a:r>
            <a:endParaRPr lang="ru-RU" sz="32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4495800" y="2691329"/>
            <a:ext cx="3733800" cy="16002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Заранее известны</a:t>
            </a:r>
            <a:endParaRPr lang="ru-RU" sz="32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609600" y="4177229"/>
            <a:ext cx="4724400" cy="20574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Соответствовать требованиям</a:t>
            </a:r>
            <a:endParaRPr lang="ru-RU" sz="30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285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49261"/>
            <a:ext cx="9144000" cy="5759478"/>
          </a:xfrm>
          <a:prstGeom prst="rect">
            <a:avLst/>
          </a:prstGeom>
        </p:spPr>
      </p:pic>
      <p:cxnSp>
        <p:nvCxnSpPr>
          <p:cNvPr id="12" name="Прямая соединительная линия 11"/>
          <p:cNvCxnSpPr/>
          <p:nvPr/>
        </p:nvCxnSpPr>
        <p:spPr>
          <a:xfrm>
            <a:off x="1676400" y="1752600"/>
            <a:ext cx="0" cy="434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8458200" y="1752600"/>
            <a:ext cx="0" cy="2133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8458200" y="4038600"/>
            <a:ext cx="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8458200" y="5105400"/>
            <a:ext cx="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8151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21881"/>
            <a:ext cx="9144000" cy="6014238"/>
          </a:xfrm>
          <a:prstGeom prst="rect">
            <a:avLst/>
          </a:prstGeom>
        </p:spPr>
      </p:pic>
      <p:cxnSp>
        <p:nvCxnSpPr>
          <p:cNvPr id="4" name="Прямая соединительная линия 3"/>
          <p:cNvCxnSpPr/>
          <p:nvPr/>
        </p:nvCxnSpPr>
        <p:spPr>
          <a:xfrm>
            <a:off x="1676400" y="533400"/>
            <a:ext cx="0" cy="59027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8610600" y="421881"/>
            <a:ext cx="0" cy="17879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8610600" y="2362200"/>
            <a:ext cx="0" cy="40739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26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339701"/>
            <a:ext cx="9144000" cy="6178598"/>
          </a:xfrm>
          <a:prstGeom prst="rect">
            <a:avLst/>
          </a:prstGeom>
        </p:spPr>
      </p:pic>
      <p:cxnSp>
        <p:nvCxnSpPr>
          <p:cNvPr id="4" name="Прямая соединительная линия 3"/>
          <p:cNvCxnSpPr/>
          <p:nvPr/>
        </p:nvCxnSpPr>
        <p:spPr>
          <a:xfrm>
            <a:off x="1676400" y="339701"/>
            <a:ext cx="0" cy="58324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8534400" y="339701"/>
            <a:ext cx="0" cy="13366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8534400" y="1828800"/>
            <a:ext cx="0" cy="1905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8534400" y="4419600"/>
            <a:ext cx="0" cy="1524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8210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152400" y="457200"/>
            <a:ext cx="6858000" cy="3886200"/>
          </a:xfrm>
          <a:prstGeom prst="ellipse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400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Рефлексия</a:t>
            </a:r>
          </a:p>
          <a:p>
            <a:pPr algn="ctr"/>
            <a:r>
              <a:rPr lang="ru-RU" sz="5400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(карта самооценки)</a:t>
            </a:r>
            <a:endParaRPr lang="ru-RU" sz="5400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9940"/>
          <a:stretch/>
        </p:blipFill>
        <p:spPr>
          <a:xfrm>
            <a:off x="6019800" y="3886200"/>
            <a:ext cx="3015867" cy="289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1115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1981200" y="152400"/>
            <a:ext cx="6858000" cy="3886200"/>
          </a:xfrm>
          <a:prstGeom prst="ellipse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4800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водная карта оценки формирования УУД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9280" y="3733800"/>
            <a:ext cx="3429000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1971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457200" y="2986881"/>
          <a:ext cx="8229600" cy="175260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207042"/>
                <a:gridCol w="531409"/>
                <a:gridCol w="472478"/>
                <a:gridCol w="626525"/>
                <a:gridCol w="560357"/>
                <a:gridCol w="612051"/>
                <a:gridCol w="609983"/>
                <a:gridCol w="635830"/>
                <a:gridCol w="629109"/>
                <a:gridCol w="617737"/>
                <a:gridCol w="554671"/>
                <a:gridCol w="546400"/>
                <a:gridCol w="626008"/>
              </a:tblGrid>
              <a:tr h="171209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Результаты образования: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29" marR="558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Личностные УУД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29" marR="558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Метапредметные УУД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29" marR="558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Предметные УУД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29" marR="558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Итоговый балл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29" marR="558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12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регулятивные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29" marR="558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познавательные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29" marR="558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коммуникативные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29" marR="558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848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класс \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ФИО учащегося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29" marR="558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29" marR="558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10(11)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29" marR="558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29" marR="558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10(11)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29" marR="558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29" marR="558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10(11)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29" marR="558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29" marR="558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10(11)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29" marR="558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29" marR="558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10(11)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29" marR="558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29" marR="558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10(11)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29" marR="558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20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29" marR="558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29" marR="558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29" marR="558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29" marR="558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29" marR="558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29" marR="558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29" marR="558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29" marR="558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29" marR="558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29" marR="558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29" marR="558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29" marR="558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29" marR="558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20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29" marR="558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29" marR="558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29" marR="558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29" marR="558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29" marR="558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29" marR="558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29" marR="558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29" marR="558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29" marR="558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29" marR="558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29" marR="558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29" marR="558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29" marR="558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20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29" marR="558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29" marR="558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29" marR="558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29" marR="558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29" marR="558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29" marR="558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29" marR="558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29" marR="558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29" marR="558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29" marR="558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29" marR="558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29" marR="558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29" marR="558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20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29" marR="558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29" marR="558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29" marR="558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29" marR="558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29" marR="558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29" marR="558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29" marR="558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29" marR="558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29" marR="558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29" marR="558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29" marR="558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29" marR="558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829" marR="558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457200" y="29860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1295400" y="914400"/>
            <a:ext cx="716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Сводная карта оценки формирования </a:t>
            </a:r>
            <a:r>
              <a:rPr lang="ru-RU" dirty="0" err="1" smtClean="0"/>
              <a:t>метапредметных</a:t>
            </a:r>
            <a:r>
              <a:rPr lang="ru-RU" dirty="0" smtClean="0"/>
              <a:t>, предметных УУД учащихся по проектной деятельности по итогам года 10(11) класс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1864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28600" y="497595"/>
            <a:ext cx="8686800" cy="381000"/>
          </a:xfrm>
          <a:prstGeom prst="roundRect">
            <a:avLst/>
          </a:prstGeom>
          <a:solidFill>
            <a:schemeClr val="bg1">
              <a:alpha val="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Рефлексивно –аналитический форум ФГОС СОО: новые практики</a:t>
            </a:r>
            <a:endParaRPr lang="ru-RU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752600" y="5638800"/>
            <a:ext cx="5638800" cy="457200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МАОУ «СШ № 143», 2019 г.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838200" y="1295400"/>
            <a:ext cx="7467600" cy="32004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Спасибо за внимание</a:t>
            </a:r>
            <a:endParaRPr lang="ru-RU" sz="6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3925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685800" y="1066800"/>
            <a:ext cx="7848600" cy="44958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dirty="0" smtClean="0">
                <a:ln>
                  <a:solidFill>
                    <a:schemeClr val="accent4">
                      <a:lumMod val="75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НПБ</a:t>
            </a:r>
          </a:p>
          <a:p>
            <a:pPr algn="ctr"/>
            <a:r>
              <a:rPr lang="ru-RU" sz="3600" dirty="0" smtClean="0">
                <a:ln>
                  <a:solidFill>
                    <a:schemeClr val="accent4">
                      <a:lumMod val="75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нормативно-правовая база </a:t>
            </a:r>
            <a:r>
              <a:rPr lang="ru-RU" sz="3200" dirty="0" smtClean="0">
                <a:ln>
                  <a:solidFill>
                    <a:schemeClr val="accent4">
                      <a:lumMod val="75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6000" dirty="0" smtClean="0">
                <a:ln>
                  <a:solidFill>
                    <a:schemeClr val="accent4">
                      <a:lumMod val="75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sz="2800" dirty="0" smtClean="0">
                <a:ln>
                  <a:solidFill>
                    <a:schemeClr val="accent4">
                      <a:lumMod val="75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совокупность официальных (изданных) документов, которые принимаются в определенной форме правотворческим органом.</a:t>
            </a:r>
            <a:endParaRPr lang="ru-RU" sz="2800" dirty="0">
              <a:ln>
                <a:solidFill>
                  <a:schemeClr val="accent4">
                    <a:lumMod val="75000"/>
                  </a:schemeClr>
                </a:solidFill>
              </a:ln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2606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04800" y="282182"/>
            <a:ext cx="8763000" cy="1021307"/>
          </a:xfrm>
          <a:prstGeom prst="roundRect">
            <a:avLst/>
          </a:prstGeom>
          <a:solidFill>
            <a:schemeClr val="accent3">
              <a:lumMod val="40000"/>
              <a:lumOff val="60000"/>
              <a:alpha val="73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Нормативно-правовая база (НПБ)</a:t>
            </a:r>
            <a:endParaRPr lang="ru-RU" sz="36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04800" y="2625646"/>
            <a:ext cx="3962399" cy="1717754"/>
          </a:xfrm>
          <a:prstGeom prst="roundRect">
            <a:avLst/>
          </a:prstGeom>
          <a:solidFill>
            <a:schemeClr val="accent3">
              <a:lumMod val="40000"/>
              <a:lumOff val="60000"/>
              <a:alpha val="73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Фундаментальные документы</a:t>
            </a:r>
            <a:endParaRPr lang="ru-RU" sz="32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452651" y="2625646"/>
            <a:ext cx="4386549" cy="2098754"/>
          </a:xfrm>
          <a:prstGeom prst="roundRect">
            <a:avLst/>
          </a:prstGeom>
          <a:solidFill>
            <a:schemeClr val="accent3">
              <a:lumMod val="40000"/>
              <a:lumOff val="60000"/>
              <a:alpha val="73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Локальные документы образовательной организации</a:t>
            </a:r>
            <a:endParaRPr lang="ru-RU" sz="32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rot="5400000">
            <a:off x="4328376" y="1613425"/>
            <a:ext cx="228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2014251" y="1941336"/>
            <a:ext cx="4876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flipH="1">
            <a:off x="2665412" y="5562600"/>
            <a:ext cx="15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4441882" y="1400910"/>
            <a:ext cx="0" cy="5628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2014251" y="1941336"/>
            <a:ext cx="0" cy="5732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>
            <a:off x="6891051" y="1941336"/>
            <a:ext cx="0" cy="5732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1371600" y="4343400"/>
            <a:ext cx="0" cy="457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Скругленный прямоугольник 8"/>
          <p:cNvSpPr/>
          <p:nvPr/>
        </p:nvSpPr>
        <p:spPr>
          <a:xfrm>
            <a:off x="150812" y="4973468"/>
            <a:ext cx="2592388" cy="1274932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федеральные</a:t>
            </a:r>
            <a:endParaRPr lang="ru-RU" sz="3200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3657600" y="4343400"/>
            <a:ext cx="0" cy="457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Скругленный прямоугольник 11"/>
          <p:cNvSpPr/>
          <p:nvPr/>
        </p:nvSpPr>
        <p:spPr>
          <a:xfrm>
            <a:off x="2971798" y="4973468"/>
            <a:ext cx="2743202" cy="1274932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региональные</a:t>
            </a:r>
            <a:endParaRPr lang="ru-RU" sz="3200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52400" y="165827"/>
            <a:ext cx="8763000" cy="685800"/>
          </a:xfrm>
          <a:prstGeom prst="roundRect">
            <a:avLst/>
          </a:prstGeom>
          <a:solidFill>
            <a:schemeClr val="accent3">
              <a:lumMod val="40000"/>
              <a:lumOff val="60000"/>
              <a:alpha val="73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Фундаментальные документы</a:t>
            </a:r>
            <a:endParaRPr lang="ru-RU" sz="32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381000" y="1061176"/>
            <a:ext cx="8305800" cy="5631912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2453548" y="1152065"/>
            <a:ext cx="4191000" cy="1812334"/>
          </a:xfrm>
          <a:prstGeom prst="ellipse">
            <a:avLst/>
          </a:prstGeom>
          <a:gradFill>
            <a:gsLst>
              <a:gs pos="0">
                <a:schemeClr val="accent4">
                  <a:shade val="51000"/>
                  <a:satMod val="130000"/>
                  <a:alpha val="26000"/>
                </a:schemeClr>
              </a:gs>
              <a:gs pos="8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</a:gra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Конституция Российской Федерации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483365" y="2754158"/>
            <a:ext cx="3733800" cy="2115467"/>
          </a:xfrm>
          <a:prstGeom prst="ellipse">
            <a:avLst/>
          </a:prstGeom>
          <a:gradFill>
            <a:gsLst>
              <a:gs pos="0">
                <a:schemeClr val="accent4">
                  <a:shade val="51000"/>
                  <a:satMod val="130000"/>
                  <a:alpha val="26000"/>
                </a:schemeClr>
              </a:gs>
              <a:gs pos="8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</a:gra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Федеральные государственные образовательные стандарты</a:t>
            </a:r>
          </a:p>
        </p:txBody>
      </p:sp>
      <p:sp>
        <p:nvSpPr>
          <p:cNvPr id="8" name="Овал 7"/>
          <p:cNvSpPr/>
          <p:nvPr/>
        </p:nvSpPr>
        <p:spPr>
          <a:xfrm>
            <a:off x="4648200" y="2788932"/>
            <a:ext cx="3936235" cy="1933689"/>
          </a:xfrm>
          <a:prstGeom prst="ellipse">
            <a:avLst/>
          </a:prstGeom>
          <a:gradFill>
            <a:gsLst>
              <a:gs pos="0">
                <a:schemeClr val="accent4">
                  <a:shade val="51000"/>
                  <a:satMod val="130000"/>
                  <a:alpha val="26000"/>
                </a:schemeClr>
              </a:gs>
              <a:gs pos="8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</a:gra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Федеральный закон «Об образовании в Российской Федерации» 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2628900" y="4601265"/>
            <a:ext cx="4038600" cy="1996115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 Красноярского края «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 образовании в Красноярском крае»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76200" y="152400"/>
            <a:ext cx="8915400" cy="604190"/>
          </a:xfrm>
          <a:prstGeom prst="roundRect">
            <a:avLst/>
          </a:prstGeom>
          <a:solidFill>
            <a:schemeClr val="accent3">
              <a:lumMod val="40000"/>
              <a:lumOff val="60000"/>
              <a:alpha val="73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Локальные документы образовательной организации</a:t>
            </a:r>
            <a:endParaRPr lang="ru-RU" sz="28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81000" y="1257369"/>
            <a:ext cx="3505199" cy="1536714"/>
          </a:xfrm>
          <a:prstGeom prst="roundRect">
            <a:avLst/>
          </a:prstGeom>
          <a:solidFill>
            <a:schemeClr val="accent3">
              <a:lumMod val="40000"/>
              <a:lumOff val="60000"/>
              <a:alpha val="73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Положение </a:t>
            </a:r>
          </a:p>
          <a:p>
            <a:pPr algn="ctr"/>
            <a:r>
              <a:rPr lang="ru-RU" sz="2400" b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об организации проектной деятельности</a:t>
            </a:r>
            <a:endParaRPr lang="ru-RU" sz="2400" b="1" u="sng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953000" y="1262638"/>
            <a:ext cx="3645663" cy="1472525"/>
          </a:xfrm>
          <a:prstGeom prst="roundRect">
            <a:avLst/>
          </a:prstGeom>
          <a:solidFill>
            <a:schemeClr val="accent3">
              <a:lumMod val="40000"/>
              <a:lumOff val="60000"/>
              <a:alpha val="73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Рабочая программа курса</a:t>
            </a: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«Индивидуальный проект»</a:t>
            </a:r>
            <a:endParaRPr lang="ru-RU" sz="2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rot="5400000">
            <a:off x="4306094" y="870891"/>
            <a:ext cx="228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2133600" y="970825"/>
            <a:ext cx="4876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rot="5400000">
            <a:off x="2018505" y="1077964"/>
            <a:ext cx="228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rot="5400000">
            <a:off x="6896894" y="1087318"/>
            <a:ext cx="228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Скругленный прямоугольник 12"/>
          <p:cNvSpPr/>
          <p:nvPr/>
        </p:nvSpPr>
        <p:spPr>
          <a:xfrm>
            <a:off x="320443" y="2898088"/>
            <a:ext cx="2362200" cy="1143000"/>
          </a:xfrm>
          <a:prstGeom prst="roundRect">
            <a:avLst/>
          </a:prstGeom>
          <a:solidFill>
            <a:schemeClr val="accent3">
              <a:lumMod val="40000"/>
              <a:lumOff val="60000"/>
              <a:alpha val="73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приказы</a:t>
            </a:r>
            <a:endParaRPr lang="ru-RU" sz="2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83045" y="4313290"/>
            <a:ext cx="2362200" cy="1143000"/>
          </a:xfrm>
          <a:prstGeom prst="roundRect">
            <a:avLst/>
          </a:prstGeom>
          <a:solidFill>
            <a:schemeClr val="accent3">
              <a:lumMod val="40000"/>
              <a:lumOff val="60000"/>
              <a:alpha val="73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протоколы</a:t>
            </a:r>
            <a:endParaRPr lang="ru-RU" sz="2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166466" y="2946572"/>
            <a:ext cx="2362200" cy="1788038"/>
          </a:xfrm>
          <a:prstGeom prst="roundRect">
            <a:avLst/>
          </a:prstGeom>
          <a:solidFill>
            <a:schemeClr val="accent3">
              <a:lumMod val="40000"/>
              <a:lumOff val="60000"/>
              <a:alpha val="73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Текущие нормативные документы</a:t>
            </a:r>
            <a:endParaRPr lang="ru-RU" sz="2400" b="1" u="sng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238500" y="5181600"/>
            <a:ext cx="2362200" cy="1143000"/>
          </a:xfrm>
          <a:prstGeom prst="roundRect">
            <a:avLst/>
          </a:prstGeom>
          <a:solidFill>
            <a:schemeClr val="accent3">
              <a:lumMod val="40000"/>
              <a:lumOff val="60000"/>
              <a:alpha val="73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ругие документы и акты</a:t>
            </a:r>
            <a:endParaRPr lang="ru-RU" sz="2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5715000" y="4285828"/>
            <a:ext cx="2362200" cy="1143000"/>
          </a:xfrm>
          <a:prstGeom prst="roundRect">
            <a:avLst/>
          </a:prstGeom>
          <a:solidFill>
            <a:schemeClr val="accent3">
              <a:lumMod val="40000"/>
              <a:lumOff val="60000"/>
              <a:alpha val="73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арты самооценки</a:t>
            </a:r>
            <a:endParaRPr lang="ru-RU" sz="2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096000" y="2946572"/>
            <a:ext cx="2362200" cy="1143000"/>
          </a:xfrm>
          <a:prstGeom prst="roundRect">
            <a:avLst/>
          </a:prstGeom>
          <a:solidFill>
            <a:schemeClr val="accent3">
              <a:lumMod val="40000"/>
              <a:lumOff val="60000"/>
              <a:alpha val="73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э</a:t>
            </a: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кспертные листы</a:t>
            </a:r>
            <a:endParaRPr lang="ru-RU" sz="2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rot="5400000">
            <a:off x="2133600" y="2514600"/>
            <a:ext cx="152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4419600" y="985985"/>
            <a:ext cx="0" cy="19121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endCxn id="17" idx="0"/>
          </p:cNvCxnSpPr>
          <p:nvPr/>
        </p:nvCxnSpPr>
        <p:spPr>
          <a:xfrm>
            <a:off x="4419600" y="4779205"/>
            <a:ext cx="0" cy="4023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 flipH="1">
            <a:off x="2682643" y="3469588"/>
            <a:ext cx="36535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>
            <a:off x="5600700" y="3386881"/>
            <a:ext cx="41178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>
            <a:off x="5600700" y="4041088"/>
            <a:ext cx="411789" cy="1499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 flipH="1">
            <a:off x="2718660" y="3987377"/>
            <a:ext cx="375772" cy="2219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9861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52400" y="457200"/>
            <a:ext cx="8763000" cy="762000"/>
          </a:xfrm>
          <a:prstGeom prst="roundRect">
            <a:avLst/>
          </a:prstGeom>
          <a:solidFill>
            <a:schemeClr val="accent3">
              <a:lumMod val="40000"/>
              <a:lumOff val="60000"/>
              <a:alpha val="73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НПБ МАОУ «Средняя школа № 143</a:t>
            </a: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2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1951204"/>
              </p:ext>
            </p:extLst>
          </p:nvPr>
        </p:nvGraphicFramePr>
        <p:xfrm>
          <a:off x="190500" y="1828800"/>
          <a:ext cx="8686800" cy="411003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33400"/>
                <a:gridCol w="6248400"/>
                <a:gridCol w="1905000"/>
              </a:tblGrid>
              <a:tr h="1752600">
                <a:tc>
                  <a:txBody>
                    <a:bodyPr/>
                    <a:lstStyle/>
                    <a:p>
                      <a:pPr algn="ctr"/>
                      <a:endParaRPr lang="ru-RU" sz="2400" dirty="0" smtClean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40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40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Положение о проектной деятельности обучающихся 10-11 классов </a:t>
                      </a:r>
                    </a:p>
                    <a:p>
                      <a:pPr algn="ctr"/>
                      <a:r>
                        <a:rPr lang="ru-RU" sz="2400" b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МАОУ «Средняя школа № 143» </a:t>
                      </a:r>
                    </a:p>
                    <a:p>
                      <a:pPr algn="ctr"/>
                      <a:r>
                        <a:rPr lang="ru-RU" sz="2400" b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рамках реализации ФГОС СОО</a:t>
                      </a:r>
                      <a:endParaRPr lang="ru-RU" sz="2400" b="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Приложение 1</a:t>
                      </a:r>
                      <a:endParaRPr lang="ru-RU" sz="1800" b="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7000"/>
                      </a:schemeClr>
                    </a:solidFill>
                  </a:tcPr>
                </a:tc>
              </a:tr>
              <a:tr h="1309688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4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Рабочая программа элективного курса «Индивидуальный проект» (10-11 классы)</a:t>
                      </a:r>
                      <a:endParaRPr lang="ru-RU" sz="240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Приложение 2</a:t>
                      </a:r>
                      <a:endParaRPr lang="ru-RU" sz="180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7000"/>
                      </a:schemeClr>
                    </a:solidFill>
                  </a:tcPr>
                </a:tc>
              </a:tr>
              <a:tr h="104775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24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Текущие нормативные документы</a:t>
                      </a:r>
                      <a:endParaRPr lang="ru-RU" sz="240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7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762000" y="986928"/>
            <a:ext cx="7848600" cy="44958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dirty="0" smtClean="0">
                <a:ln>
                  <a:solidFill>
                    <a:schemeClr val="accent4">
                      <a:lumMod val="75000"/>
                    </a:schemeClr>
                  </a:solidFill>
                </a:ln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Оценивание проекта</a:t>
            </a:r>
            <a:endParaRPr lang="ru-RU" sz="6600" dirty="0">
              <a:ln>
                <a:solidFill>
                  <a:schemeClr val="accent4">
                    <a:lumMod val="75000"/>
                  </a:schemeClr>
                </a:solidFill>
              </a:ln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8935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1905000"/>
            <a:ext cx="6553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Зачем нужна оценка?</a:t>
            </a:r>
            <a:endParaRPr lang="ru-RU" sz="7200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9343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757877"/>
              </p:ext>
            </p:extLst>
          </p:nvPr>
        </p:nvGraphicFramePr>
        <p:xfrm>
          <a:off x="7315200" y="492086"/>
          <a:ext cx="1447800" cy="57402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3900"/>
                <a:gridCol w="723900"/>
              </a:tblGrid>
              <a:tr h="1152594">
                <a:tc>
                  <a:txBody>
                    <a:bodyPr/>
                    <a:lstStyle/>
                    <a:p>
                      <a:r>
                        <a:rPr lang="ru-RU" sz="3600" b="1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3600" b="1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b="0" i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2800" b="0" i="1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1143000">
                <a:tc>
                  <a:txBody>
                    <a:bodyPr/>
                    <a:lstStyle/>
                    <a:p>
                      <a:r>
                        <a:rPr lang="ru-RU" sz="3600" b="1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3600" b="1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i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2800" i="1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1128034">
                <a:tc>
                  <a:txBody>
                    <a:bodyPr/>
                    <a:lstStyle/>
                    <a:p>
                      <a:r>
                        <a:rPr lang="ru-RU" sz="3600" b="1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3600" b="1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i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2800" i="1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1188607">
                <a:tc>
                  <a:txBody>
                    <a:bodyPr/>
                    <a:lstStyle/>
                    <a:p>
                      <a:r>
                        <a:rPr lang="ru-RU" sz="3600" b="1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3600" b="1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i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</a:t>
                      </a:r>
                      <a:endParaRPr lang="ru-RU" sz="2800" i="1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1128034">
                <a:tc>
                  <a:txBody>
                    <a:bodyPr/>
                    <a:lstStyle/>
                    <a:p>
                      <a:r>
                        <a:rPr lang="ru-RU" sz="3600" b="1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3600" b="1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i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2800" i="1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8101011"/>
              </p:ext>
            </p:extLst>
          </p:nvPr>
        </p:nvGraphicFramePr>
        <p:xfrm>
          <a:off x="381000" y="457199"/>
          <a:ext cx="6629400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29400"/>
              </a:tblGrid>
              <a:tr h="990600">
                <a:tc>
                  <a:txBody>
                    <a:bodyPr/>
                    <a:lstStyle/>
                    <a:p>
                      <a:pPr algn="l"/>
                      <a:r>
                        <a:rPr lang="ru-RU" sz="3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Мне нравится выделяться</a:t>
                      </a:r>
                    </a:p>
                    <a:p>
                      <a:pPr algn="l"/>
                      <a:endParaRPr lang="ru-RU" sz="3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7100916"/>
              </p:ext>
            </p:extLst>
          </p:nvPr>
        </p:nvGraphicFramePr>
        <p:xfrm>
          <a:off x="373655" y="1600199"/>
          <a:ext cx="6636745" cy="10668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36745"/>
              </a:tblGrid>
              <a:tr h="1066801"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Просто нужна и всё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2727591"/>
              </p:ext>
            </p:extLst>
          </p:nvPr>
        </p:nvGraphicFramePr>
        <p:xfrm>
          <a:off x="381000" y="2667000"/>
          <a:ext cx="6629400" cy="1813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29400"/>
              </a:tblGrid>
              <a:tr h="18135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Она стимулирует к дальнейшей деятельности</a:t>
                      </a:r>
                    </a:p>
                    <a:p>
                      <a:endParaRPr lang="ru-RU" sz="3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1189128"/>
              </p:ext>
            </p:extLst>
          </p:nvPr>
        </p:nvGraphicFramePr>
        <p:xfrm>
          <a:off x="381000" y="3962399"/>
          <a:ext cx="662940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29400"/>
              </a:tblGrid>
              <a:tr h="1112520"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оценки зависит мое будущее</a:t>
                      </a:r>
                    </a:p>
                    <a:p>
                      <a:endParaRPr lang="ru-RU" sz="36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3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5859036"/>
              </p:ext>
            </p:extLst>
          </p:nvPr>
        </p:nvGraphicFramePr>
        <p:xfrm>
          <a:off x="373655" y="5181599"/>
          <a:ext cx="6629399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29399"/>
              </a:tblGrid>
              <a:tr h="1082039"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Она важна для родителей</a:t>
                      </a:r>
                    </a:p>
                    <a:p>
                      <a:endParaRPr lang="ru-RU" sz="3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6451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2580</TotalTime>
  <Words>309</Words>
  <Application>Microsoft Office PowerPoint</Application>
  <PresentationFormat>Экран (4:3)</PresentationFormat>
  <Paragraphs>161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Татьяна Копылова</cp:lastModifiedBy>
  <cp:revision>227</cp:revision>
  <dcterms:modified xsi:type="dcterms:W3CDTF">2019-02-12T11:15:35Z</dcterms:modified>
</cp:coreProperties>
</file>