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509" r:id="rId3"/>
    <p:sldId id="682" r:id="rId4"/>
    <p:sldId id="703" r:id="rId5"/>
    <p:sldId id="704" r:id="rId6"/>
    <p:sldId id="708" r:id="rId7"/>
    <p:sldId id="707" r:id="rId8"/>
    <p:sldId id="710" r:id="rId9"/>
    <p:sldId id="711" r:id="rId10"/>
    <p:sldId id="719" r:id="rId11"/>
    <p:sldId id="717" r:id="rId12"/>
    <p:sldId id="718" r:id="rId13"/>
    <p:sldId id="714" r:id="rId14"/>
    <p:sldId id="697" r:id="rId15"/>
    <p:sldId id="699" r:id="rId16"/>
    <p:sldId id="654" r:id="rId17"/>
    <p:sldId id="655" r:id="rId18"/>
    <p:sldId id="656" r:id="rId19"/>
    <p:sldId id="657" r:id="rId20"/>
    <p:sldId id="658" r:id="rId21"/>
    <p:sldId id="659" r:id="rId22"/>
    <p:sldId id="661" r:id="rId23"/>
    <p:sldId id="715" r:id="rId24"/>
    <p:sldId id="599" r:id="rId25"/>
    <p:sldId id="672" r:id="rId26"/>
    <p:sldId id="610" r:id="rId27"/>
    <p:sldId id="611" r:id="rId28"/>
    <p:sldId id="612" r:id="rId29"/>
    <p:sldId id="663" r:id="rId30"/>
    <p:sldId id="664" r:id="rId31"/>
    <p:sldId id="669" r:id="rId32"/>
    <p:sldId id="665" r:id="rId33"/>
    <p:sldId id="666" r:id="rId34"/>
    <p:sldId id="667" r:id="rId35"/>
    <p:sldId id="670" r:id="rId36"/>
    <p:sldId id="720" r:id="rId37"/>
    <p:sldId id="687" r:id="rId38"/>
    <p:sldId id="688" r:id="rId39"/>
    <p:sldId id="716" r:id="rId40"/>
    <p:sldId id="685" r:id="rId4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66"/>
    <a:srgbClr val="214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665" autoAdjust="0"/>
    <p:restoredTop sz="98458" autoAdjust="0"/>
  </p:normalViewPr>
  <p:slideViewPr>
    <p:cSldViewPr>
      <p:cViewPr>
        <p:scale>
          <a:sx n="66" d="100"/>
          <a:sy n="66" d="100"/>
        </p:scale>
        <p:origin x="-1416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1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8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38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8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7E5A05-A63B-44E9-95CC-9A94BB1F7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495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07F7E0-28A4-4203-9797-99ED6506ECE2}" type="slidenum">
              <a:rPr lang="ru-RU" altLang="ru-RU" smtClean="0"/>
              <a:pPr eaLnBrk="1" hangingPunct="1"/>
              <a:t>1</a:t>
            </a:fld>
            <a:endParaRPr lang="ru-RU" altLang="ru-RU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8D7AD5-D895-4231-BAAD-6449F71AC5F7}" type="slidenum">
              <a:rPr lang="ru-RU" altLang="ru-RU" smtClean="0"/>
              <a:pPr eaLnBrk="1" hangingPunct="1"/>
              <a:t>10</a:t>
            </a:fld>
            <a:endParaRPr lang="ru-RU" altLang="ru-RU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4BDFE5-C556-49CE-881C-5A4F9A2E7B17}" type="slidenum">
              <a:rPr lang="ru-RU" altLang="ru-RU" smtClean="0"/>
              <a:pPr eaLnBrk="1" hangingPunct="1"/>
              <a:t>11</a:t>
            </a:fld>
            <a:endParaRPr lang="ru-RU" altLang="ru-RU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3A2AC6-E950-4514-879F-8ADBE0ADB333}" type="slidenum">
              <a:rPr lang="ru-RU" altLang="ru-RU" smtClean="0"/>
              <a:pPr eaLnBrk="1" hangingPunct="1"/>
              <a:t>12</a:t>
            </a:fld>
            <a:endParaRPr lang="ru-RU" altLang="ru-RU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EC7F0A-9CD9-4379-8DE3-1052DA133253}" type="slidenum">
              <a:rPr lang="ru-RU" altLang="ru-RU" smtClean="0"/>
              <a:pPr eaLnBrk="1" hangingPunct="1"/>
              <a:t>13</a:t>
            </a:fld>
            <a:endParaRPr lang="ru-RU" altLang="ru-RU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5A83AF-3037-4555-934D-94B9180F46B2}" type="slidenum">
              <a:rPr lang="ru-RU" altLang="ru-RU" smtClean="0"/>
              <a:pPr eaLnBrk="1" hangingPunct="1"/>
              <a:t>14</a:t>
            </a:fld>
            <a:endParaRPr lang="ru-RU" altLang="ru-RU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DCE819-C4DE-477B-865C-AE9F2E6CDFB4}" type="slidenum">
              <a:rPr lang="ru-RU" altLang="ru-RU" smtClean="0"/>
              <a:pPr eaLnBrk="1" hangingPunct="1"/>
              <a:t>15</a:t>
            </a:fld>
            <a:endParaRPr lang="ru-RU" altLang="ru-RU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6D6B22-4B2C-4FFD-9B6D-79C0147936F8}" type="slidenum">
              <a:rPr lang="ru-RU" altLang="ru-RU" smtClean="0"/>
              <a:pPr eaLnBrk="1" hangingPunct="1"/>
              <a:t>16</a:t>
            </a:fld>
            <a:endParaRPr lang="ru-RU" altLang="ru-RU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BE0CFB-FA3C-4BC2-AC51-13D5355D6345}" type="slidenum">
              <a:rPr lang="ru-RU" altLang="ru-RU" smtClean="0"/>
              <a:pPr eaLnBrk="1" hangingPunct="1"/>
              <a:t>17</a:t>
            </a:fld>
            <a:endParaRPr lang="ru-RU" altLang="ru-RU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F58E48-33F6-4F17-A114-CA0910EB286D}" type="slidenum">
              <a:rPr lang="ru-RU" altLang="ru-RU" smtClean="0"/>
              <a:pPr eaLnBrk="1" hangingPunct="1"/>
              <a:t>18</a:t>
            </a:fld>
            <a:endParaRPr lang="ru-RU" altLang="ru-RU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64384A-AD06-45E3-B3CD-C79CF77F072A}" type="slidenum">
              <a:rPr lang="ru-RU" altLang="ru-RU" smtClean="0"/>
              <a:pPr eaLnBrk="1" hangingPunct="1"/>
              <a:t>19</a:t>
            </a:fld>
            <a:endParaRPr lang="ru-RU" altLang="ru-RU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B0BBF2-62DF-4320-93EC-7A5B1E53C1D5}" type="slidenum">
              <a:rPr lang="ru-RU" altLang="ru-RU" smtClean="0"/>
              <a:pPr eaLnBrk="1" hangingPunct="1"/>
              <a:t>2</a:t>
            </a:fld>
            <a:endParaRPr lang="ru-RU" altLang="ru-RU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CF7E42-723F-4338-A36D-9D094976C48D}" type="slidenum">
              <a:rPr lang="ru-RU" altLang="ru-RU" smtClean="0"/>
              <a:pPr eaLnBrk="1" hangingPunct="1"/>
              <a:t>20</a:t>
            </a:fld>
            <a:endParaRPr lang="ru-RU" altLang="ru-RU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673077-70AD-44B8-8085-ECAA84D88E9E}" type="slidenum">
              <a:rPr lang="ru-RU" altLang="ru-RU" smtClean="0"/>
              <a:pPr eaLnBrk="1" hangingPunct="1"/>
              <a:t>21</a:t>
            </a:fld>
            <a:endParaRPr lang="ru-RU" altLang="ru-RU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8F263F-2BF7-4D07-B32F-74E992307435}" type="slidenum">
              <a:rPr lang="ru-RU" altLang="ru-RU" smtClean="0"/>
              <a:pPr eaLnBrk="1" hangingPunct="1"/>
              <a:t>22</a:t>
            </a:fld>
            <a:endParaRPr lang="ru-RU" altLang="ru-RU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B7B3DF-5FC3-497F-801C-6A8FD87A7C15}" type="slidenum">
              <a:rPr lang="ru-RU" altLang="ru-RU" smtClean="0"/>
              <a:pPr eaLnBrk="1" hangingPunct="1"/>
              <a:t>23</a:t>
            </a:fld>
            <a:endParaRPr lang="ru-RU" altLang="ru-RU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9B7708-596F-4A15-A99B-45FAE6E69829}" type="slidenum">
              <a:rPr lang="ru-RU" altLang="ru-RU" smtClean="0"/>
              <a:pPr eaLnBrk="1" hangingPunct="1"/>
              <a:t>24</a:t>
            </a:fld>
            <a:endParaRPr lang="ru-RU" altLang="ru-RU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B24FD2-E859-4AC9-88E8-48E9C6B9192F}" type="slidenum">
              <a:rPr lang="ru-RU" altLang="ru-RU" smtClean="0"/>
              <a:pPr eaLnBrk="1" hangingPunct="1"/>
              <a:t>25</a:t>
            </a:fld>
            <a:endParaRPr lang="ru-RU" altLang="ru-RU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BC700F-46D9-4AA3-9886-7432AC275600}" type="slidenum">
              <a:rPr lang="ru-RU" altLang="ru-RU" smtClean="0"/>
              <a:pPr eaLnBrk="1" hangingPunct="1"/>
              <a:t>26</a:t>
            </a:fld>
            <a:endParaRPr lang="ru-RU" altLang="ru-RU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58C59E-F12B-4BC8-8788-6006EF88CA6D}" type="slidenum">
              <a:rPr lang="ru-RU" altLang="ru-RU" smtClean="0"/>
              <a:pPr eaLnBrk="1" hangingPunct="1"/>
              <a:t>27</a:t>
            </a:fld>
            <a:endParaRPr lang="ru-RU" altLang="ru-RU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A25624-9DCC-4DCD-9159-0399C36BE167}" type="slidenum">
              <a:rPr lang="ru-RU" altLang="ru-RU" smtClean="0"/>
              <a:pPr eaLnBrk="1" hangingPunct="1"/>
              <a:t>28</a:t>
            </a:fld>
            <a:endParaRPr lang="ru-RU" altLang="ru-RU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5B9785-C66A-4529-92F2-6DFD4DB2B2FD}" type="slidenum">
              <a:rPr lang="ru-RU" altLang="ru-RU" smtClean="0"/>
              <a:pPr eaLnBrk="1" hangingPunct="1"/>
              <a:t>29</a:t>
            </a:fld>
            <a:endParaRPr lang="ru-RU" altLang="ru-RU" smtClean="0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062B4C-04E7-4831-B70C-BD104E83508E}" type="slidenum">
              <a:rPr lang="ru-RU" altLang="ru-RU" smtClean="0"/>
              <a:pPr eaLnBrk="1" hangingPunct="1"/>
              <a:t>3</a:t>
            </a:fld>
            <a:endParaRPr lang="ru-RU" altLang="ru-RU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52C9A2-0FEB-43E4-8E95-B0346881EE9B}" type="slidenum">
              <a:rPr lang="ru-RU" altLang="ru-RU" smtClean="0"/>
              <a:pPr eaLnBrk="1" hangingPunct="1"/>
              <a:t>30</a:t>
            </a:fld>
            <a:endParaRPr lang="ru-RU" altLang="ru-RU" smtClean="0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A3B320-446B-45A1-9CE3-2BB3D1F10583}" type="slidenum">
              <a:rPr lang="ru-RU" altLang="ru-RU" smtClean="0"/>
              <a:pPr eaLnBrk="1" hangingPunct="1"/>
              <a:t>31</a:t>
            </a:fld>
            <a:endParaRPr lang="ru-RU" altLang="ru-RU" smtClean="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DD9A71-5165-40D4-B067-9FAAC7FB9226}" type="slidenum">
              <a:rPr lang="ru-RU" altLang="ru-RU" smtClean="0"/>
              <a:pPr eaLnBrk="1" hangingPunct="1"/>
              <a:t>32</a:t>
            </a:fld>
            <a:endParaRPr lang="ru-RU" altLang="ru-RU" smtClean="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62669B-08BA-4BA1-A71A-58A9DB50EE35}" type="slidenum">
              <a:rPr lang="ru-RU" altLang="ru-RU" smtClean="0"/>
              <a:pPr eaLnBrk="1" hangingPunct="1"/>
              <a:t>33</a:t>
            </a:fld>
            <a:endParaRPr lang="ru-RU" altLang="ru-RU" smtClean="0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173E8B-AB30-4D50-B4DE-44789EA92EE0}" type="slidenum">
              <a:rPr lang="ru-RU" altLang="ru-RU" smtClean="0"/>
              <a:pPr eaLnBrk="1" hangingPunct="1"/>
              <a:t>34</a:t>
            </a:fld>
            <a:endParaRPr lang="ru-RU" altLang="ru-RU" smtClean="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4CE5B1-AAD5-47D6-A5F6-427683537E85}" type="slidenum">
              <a:rPr lang="ru-RU" altLang="ru-RU" smtClean="0"/>
              <a:pPr eaLnBrk="1" hangingPunct="1"/>
              <a:t>35</a:t>
            </a:fld>
            <a:endParaRPr lang="ru-RU" altLang="ru-RU" smtClean="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6F4DD8-2803-42F2-B608-1402EC706ACD}" type="slidenum">
              <a:rPr lang="ru-RU" altLang="ru-RU" smtClean="0"/>
              <a:pPr eaLnBrk="1" hangingPunct="1"/>
              <a:t>36</a:t>
            </a:fld>
            <a:endParaRPr lang="ru-RU" altLang="ru-RU" smtClean="0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E1E7CF-2797-4EE8-B9D0-205571DD2BD3}" type="slidenum">
              <a:rPr lang="ru-RU" altLang="ru-RU" smtClean="0"/>
              <a:pPr eaLnBrk="1" hangingPunct="1"/>
              <a:t>37</a:t>
            </a:fld>
            <a:endParaRPr lang="ru-RU" altLang="ru-RU" smtClean="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292852-8B18-40B2-8EEA-1586F6232B30}" type="slidenum">
              <a:rPr lang="ru-RU" altLang="ru-RU" smtClean="0"/>
              <a:pPr eaLnBrk="1" hangingPunct="1"/>
              <a:t>38</a:t>
            </a:fld>
            <a:endParaRPr lang="ru-RU" altLang="ru-RU" smtClean="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374D8C-A41F-48CC-9CC4-18EA858B1CB7}" type="slidenum">
              <a:rPr lang="ru-RU" altLang="ru-RU" smtClean="0"/>
              <a:pPr eaLnBrk="1" hangingPunct="1"/>
              <a:t>39</a:t>
            </a:fld>
            <a:endParaRPr lang="ru-RU" altLang="ru-RU" smtClean="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2FFB4A-5C45-4E26-B110-ADF113137579}" type="slidenum">
              <a:rPr lang="ru-RU" altLang="ru-RU" smtClean="0"/>
              <a:pPr eaLnBrk="1" hangingPunct="1"/>
              <a:t>4</a:t>
            </a:fld>
            <a:endParaRPr lang="ru-RU" altLang="ru-RU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B48DAE-60B5-4AD9-BD2F-4406DA0CDBD3}" type="slidenum">
              <a:rPr lang="ru-RU" altLang="ru-RU" smtClean="0"/>
              <a:pPr eaLnBrk="1" hangingPunct="1"/>
              <a:t>5</a:t>
            </a:fld>
            <a:endParaRPr lang="ru-RU" altLang="ru-RU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D6F682-C81F-45DA-975F-9AF45D382751}" type="slidenum">
              <a:rPr lang="ru-RU" altLang="ru-RU" smtClean="0"/>
              <a:pPr eaLnBrk="1" hangingPunct="1"/>
              <a:t>6</a:t>
            </a:fld>
            <a:endParaRPr lang="ru-RU" altLang="ru-RU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1520A2-22AE-400F-A2BE-213C50BE82DB}" type="slidenum">
              <a:rPr lang="ru-RU" altLang="ru-RU" smtClean="0"/>
              <a:pPr eaLnBrk="1" hangingPunct="1"/>
              <a:t>7</a:t>
            </a:fld>
            <a:endParaRPr lang="ru-RU" altLang="ru-RU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C78D48-03B1-49FA-8C3F-D71F584FAAF9}" type="slidenum">
              <a:rPr lang="ru-RU" altLang="ru-RU" smtClean="0"/>
              <a:pPr eaLnBrk="1" hangingPunct="1"/>
              <a:t>8</a:t>
            </a:fld>
            <a:endParaRPr lang="ru-RU" altLang="ru-RU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1DBE48-DA48-4F2C-940D-E450BB33FF42}" type="slidenum">
              <a:rPr lang="ru-RU" altLang="ru-RU" smtClean="0"/>
              <a:pPr eaLnBrk="1" hangingPunct="1"/>
              <a:t>9</a:t>
            </a:fld>
            <a:endParaRPr lang="ru-RU" altLang="ru-RU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4BEFE-1EB1-472E-A949-C13B2C76B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61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F582D-35F0-4D2E-AE49-4AC7CFD27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48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62FE7-7AD7-4EEF-89F3-09E372FF9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392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512F5-C8A0-4BC2-9AF7-118B3EBEA1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76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6E359-D940-4203-91CE-C84FA0338B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1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F0A23-5ECF-4073-852F-796CB5501F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97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5EC33-36CD-4F10-B256-DE863D24B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A6987-8AD0-4F2F-9A1E-96B1F065F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08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4346E-0333-4070-8B46-5FF146BA33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08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B750F-943C-4702-9640-70C078C4E2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52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57DF6-4335-45DA-A189-B01E2AEF4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425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96338-E374-4E42-B5C1-2F400E45E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64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C9AAB-AD4B-4817-A872-B26AA07912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86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D7AECB5-7452-48B5-9FE9-AB0FBB160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5517232"/>
            <a:ext cx="9144000" cy="1340768"/>
          </a:xfrm>
          <a:prstGeom prst="rect">
            <a:avLst/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470025"/>
          </a:xfrm>
          <a:effectLst>
            <a:outerShdw dist="45791" dir="202140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Школа совместной деятельности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5516687"/>
            <a:ext cx="9144000" cy="1296689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Муниципальное бюджетное общеобразовательное учреждение средняя общеобразовательная школа №49 г.Томска </a:t>
            </a:r>
          </a:p>
          <a:p>
            <a:pPr eaLnBrk="1" hangingPunct="1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(МБОУ СОШ №49)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554355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 Базовой образовательной технологией  для п</a:t>
            </a:r>
            <a:r>
              <a:rPr lang="ru-RU" altLang="ru-RU" sz="2400" b="1" smtClean="0"/>
              <a:t>остроения образовательных профилей совместной деятельности в старшей школе </a:t>
            </a:r>
            <a:r>
              <a:rPr lang="ru-RU" altLang="ru-RU" sz="2400" smtClean="0"/>
              <a:t>является технология «Обучение образовательному проектированию в совместной деятельности».</a:t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5412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dirty="0" smtClean="0"/>
              <a:t>                   </a:t>
            </a:r>
            <a:br>
              <a:rPr lang="ru-RU" sz="3200" dirty="0" smtClean="0"/>
            </a:br>
            <a:r>
              <a:rPr lang="ru-RU" sz="3200" b="1" u="sng" dirty="0" smtClean="0"/>
              <a:t>Цель  проекта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создание условий в организации совместной деятельности для обучения образовательному проектированию при разворачивания  </a:t>
            </a:r>
            <a:r>
              <a:rPr lang="ru-RU" sz="3200" dirty="0" err="1" smtClean="0"/>
              <a:t>предпрофильной</a:t>
            </a:r>
            <a:r>
              <a:rPr lang="ru-RU" sz="3200" dirty="0" smtClean="0"/>
              <a:t> подготовки и профильного обучения в Старшей школе.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3311525"/>
          </a:xfrm>
        </p:spPr>
        <p:txBody>
          <a:bodyPr/>
          <a:lstStyle/>
          <a:p>
            <a:pPr algn="l">
              <a:defRPr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dirty="0" smtClean="0"/>
              <a:t>                   </a:t>
            </a:r>
            <a:br>
              <a:rPr lang="ru-RU" sz="3200" b="1" dirty="0" smtClean="0"/>
            </a:br>
            <a:r>
              <a:rPr lang="ru-RU" sz="2000" b="1" dirty="0" smtClean="0"/>
              <a:t> 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Реализацию поставленной цели обеспечивает решение следующих </a:t>
            </a:r>
            <a:r>
              <a:rPr lang="ru-RU" sz="2000" b="1" u="sng" dirty="0" smtClean="0"/>
              <a:t>задач  проекта</a:t>
            </a:r>
            <a:r>
              <a:rPr lang="ru-RU" sz="2000" b="1" dirty="0" smtClean="0"/>
              <a:t>: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1. Организация образовательной деятельности, направленной на создание образовательных, организационных и управленческих условий по  обучению образовательному проектированию  (в форме  разных индивидуальных образовательных траекторий) участниками образования в профильной школе и освоению старшими подростками образовательного проектного действия.</a:t>
            </a:r>
            <a:br>
              <a:rPr lang="ru-RU" sz="2000" dirty="0" smtClean="0"/>
            </a:br>
            <a:r>
              <a:rPr lang="ru-RU" sz="2000" dirty="0" smtClean="0"/>
              <a:t>2.Разработка механизмов организации сетевого взаимодействия , обеспечивающих построение и реализацию ИОТ как внутри  профильной школы ( МО, ОП, объединения), так и вне школы:</a:t>
            </a:r>
            <a:br>
              <a:rPr lang="ru-RU" sz="2000" dirty="0" smtClean="0"/>
            </a:br>
            <a:r>
              <a:rPr lang="ru-RU" sz="2000" dirty="0" smtClean="0"/>
              <a:t>- для повышения учебных и образовательных результатов и достижений .</a:t>
            </a:r>
            <a:br>
              <a:rPr lang="ru-RU" sz="2000" dirty="0" smtClean="0"/>
            </a:br>
            <a:r>
              <a:rPr lang="ru-RU" sz="2000" dirty="0" smtClean="0"/>
              <a:t> -</a:t>
            </a:r>
            <a:r>
              <a:rPr lang="ru-RU" sz="2000" u="sng" dirty="0" smtClean="0"/>
              <a:t>для повышения имиджа Школы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- для организации работы по обобщению опыта в Старшей школе (работа с  педагогами по созданию инновационных разработок) 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400" dirty="0" smtClean="0"/>
          </a:p>
        </p:txBody>
      </p:sp>
      <p:sp>
        <p:nvSpPr>
          <p:cNvPr id="13316" name="Прямоугольник 3"/>
          <p:cNvSpPr>
            <a:spLocks noChangeArrowheads="1"/>
          </p:cNvSpPr>
          <p:nvPr/>
        </p:nvSpPr>
        <p:spPr bwMode="auto">
          <a:xfrm>
            <a:off x="539750" y="2636838"/>
            <a:ext cx="799306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2000"/>
          </a:p>
          <a:p>
            <a:pPr eaLnBrk="1" hangingPunct="1"/>
            <a:r>
              <a:rPr lang="ru-RU" altLang="ru-RU" sz="2000"/>
              <a:t/>
            </a:r>
            <a:br>
              <a:rPr lang="ru-RU" altLang="ru-RU" sz="2000"/>
            </a:br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Различия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Классическое проектирование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-  создание и воплощение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образа будущего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, на основе которого происходят изменения окружающей действительности (акцент на внешних изменениях)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altLang="ru-RU" sz="24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Образовательное проектирование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– построение образовательной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реальности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для проявления,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соорганизации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и развития </a:t>
            </a: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смыслов, целей и ценностей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образования всех его участников (акцент на внутренних изменениях)</a:t>
            </a:r>
          </a:p>
          <a:p>
            <a:pPr eaLnBrk="1" hangingPunct="1"/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539552" y="1556792"/>
            <a:ext cx="7632848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Профильное обучение осуществляется через</a:t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7544" y="2852936"/>
            <a:ext cx="8229600" cy="3268960"/>
          </a:xfrm>
        </p:spPr>
        <p:txBody>
          <a:bodyPr/>
          <a:lstStyle/>
          <a:p>
            <a:pPr eaLnBrk="1" hangingPunct="1"/>
            <a:r>
              <a:rPr lang="ru-RU" altLang="ru-RU" sz="2400" dirty="0" smtClean="0"/>
              <a:t>профильные предметы</a:t>
            </a:r>
          </a:p>
          <a:p>
            <a:pPr eaLnBrk="1" hangingPunct="1"/>
            <a:r>
              <a:rPr lang="ru-RU" altLang="ru-RU" sz="2400" dirty="0" smtClean="0"/>
              <a:t>систему элективных курсов</a:t>
            </a:r>
          </a:p>
          <a:p>
            <a:pPr eaLnBrk="1" hangingPunct="1"/>
            <a:r>
              <a:rPr lang="ru-RU" altLang="ru-RU" sz="2400" dirty="0" smtClean="0"/>
              <a:t>через реализацию И.О.Т. (индивидуальная образовательная траектория)</a:t>
            </a:r>
          </a:p>
          <a:p>
            <a:pPr eaLnBrk="1" hangingPunct="1"/>
            <a:r>
              <a:rPr lang="ru-RU" altLang="ru-RU" sz="2400" dirty="0" smtClean="0"/>
              <a:t>выполнение учащимися творческих, исследовательских, проектных работ</a:t>
            </a:r>
            <a:r>
              <a:rPr lang="ru-RU" altLang="ru-RU" sz="2400" b="1" u="sng" dirty="0" smtClean="0"/>
              <a:t> </a:t>
            </a:r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Открыты профили</a:t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sz="2400" u="sng" dirty="0" smtClean="0"/>
              <a:t>Социально-гуманитарный </a:t>
            </a:r>
            <a:r>
              <a:rPr lang="ru-RU" sz="2400" dirty="0" smtClean="0"/>
              <a:t>(проектирование образовательной деятельности в социально-гуманитарном профиле </a:t>
            </a:r>
          </a:p>
          <a:p>
            <a:pPr marL="609600" indent="-609600" eaLnBrk="1" hangingPunct="1">
              <a:defRPr/>
            </a:pPr>
            <a:r>
              <a:rPr lang="ru-RU" sz="2400" u="sng" dirty="0" smtClean="0"/>
              <a:t>Естественно-математический </a:t>
            </a:r>
            <a:r>
              <a:rPr lang="ru-RU" sz="2400" dirty="0" smtClean="0"/>
              <a:t>(проектирование образовательной деятельности в естественно-математическом профиле) </a:t>
            </a:r>
          </a:p>
          <a:p>
            <a:pPr marL="609600" indent="-609600" eaLnBrk="1" hangingPunct="1">
              <a:defRPr/>
            </a:pPr>
            <a:r>
              <a:rPr lang="ru-RU" sz="2400" u="sng" dirty="0" smtClean="0"/>
              <a:t>Универсальный </a:t>
            </a:r>
            <a:r>
              <a:rPr lang="ru-RU" sz="2400" dirty="0" smtClean="0"/>
              <a:t>«Социальное управление и проектирование»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sz="2000" dirty="0"/>
              <a:t> В нашей школе мы исходим из того, что выбор профиля – это не начало, а завершение профильного обучения в старшей школе: эффективность старшей школы определяется построением детьми своего образовательного профиля. Мы полагаем, что такой профиль должен не задаваться, а создаваться детьми и педагогами в школе. 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c49_present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52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5412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dirty="0" smtClean="0"/>
              <a:t> П</a:t>
            </a:r>
            <a:r>
              <a:rPr lang="ru-RU" sz="2800" dirty="0" smtClean="0"/>
              <a:t>редметом разработки и исследования в проекте является </a:t>
            </a:r>
            <a:r>
              <a:rPr lang="ru-RU" sz="2800" i="1" u="sng" dirty="0" smtClean="0"/>
              <a:t>организация процессов проектирования разных индивидуальных образовательных траекторий </a:t>
            </a:r>
            <a:r>
              <a:rPr lang="ru-RU" sz="2800" i="1" dirty="0" smtClean="0"/>
              <a:t>, </a:t>
            </a:r>
            <a:r>
              <a:rPr lang="ru-RU" sz="2800" dirty="0" smtClean="0"/>
              <a:t>в том числе</a:t>
            </a:r>
            <a:r>
              <a:rPr lang="ru-RU" sz="2800" i="1" dirty="0" smtClean="0"/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индивидуальный образовательный маршрут;</a:t>
            </a:r>
            <a:br>
              <a:rPr lang="ru-RU" sz="2800" dirty="0" smtClean="0"/>
            </a:br>
            <a:r>
              <a:rPr lang="ru-RU" sz="2800" dirty="0" smtClean="0"/>
              <a:t>индивидуальный образовательный проект;</a:t>
            </a:r>
            <a:br>
              <a:rPr lang="ru-RU" sz="2800" dirty="0" smtClean="0"/>
            </a:br>
            <a:r>
              <a:rPr lang="ru-RU" sz="2800" dirty="0" smtClean="0"/>
              <a:t>индивидуальная образовательная программа.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5412"/>
          </a:xfrm>
        </p:spPr>
        <p:txBody>
          <a:bodyPr/>
          <a:lstStyle/>
          <a:p>
            <a:pPr algn="l" eaLnBrk="1" hangingPunct="1"/>
            <a:r>
              <a:rPr lang="ru-RU" altLang="ru-RU" sz="2000" smtClean="0"/>
              <a:t> </a:t>
            </a:r>
            <a:r>
              <a:rPr lang="ru-RU" altLang="ru-RU" sz="2000" b="1" smtClean="0">
                <a:solidFill>
                  <a:srgbClr val="FF0000"/>
                </a:solidFill>
              </a:rPr>
              <a:t>В настоящее время  индивидуальная </a:t>
            </a:r>
            <a:br>
              <a:rPr lang="ru-RU" altLang="ru-RU" sz="2000" b="1" smtClean="0">
                <a:solidFill>
                  <a:srgbClr val="FF0000"/>
                </a:solidFill>
              </a:rPr>
            </a:br>
            <a:r>
              <a:rPr lang="ru-RU" altLang="ru-RU" sz="2000" b="1" smtClean="0">
                <a:solidFill>
                  <a:srgbClr val="FF0000"/>
                </a:solidFill>
              </a:rPr>
              <a:t>траектория включает в себя</a:t>
            </a:r>
            <a:r>
              <a:rPr lang="ru-RU" altLang="ru-RU" sz="2000" smtClean="0">
                <a:solidFill>
                  <a:srgbClr val="FF0000"/>
                </a:solidFill>
              </a:rPr>
              <a:t>: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- формулирование и оформление учащимися ценностных</a:t>
            </a:r>
            <a:r>
              <a:rPr lang="ru-RU" altLang="ru-RU" sz="2000" i="1" smtClean="0"/>
              <a:t>, смысловых установок</a:t>
            </a:r>
            <a:r>
              <a:rPr lang="ru-RU" altLang="ru-RU" sz="2000" smtClean="0"/>
              <a:t> на образование, образовательные цели и учебные задачи;</a:t>
            </a:r>
            <a:br>
              <a:rPr lang="ru-RU" altLang="ru-RU" sz="2000" smtClean="0"/>
            </a:br>
            <a:r>
              <a:rPr lang="ru-RU" altLang="ru-RU" sz="2000" smtClean="0"/>
              <a:t>- определение и выбор ими направлений общеобразовательной подготовки, специализации, профессионализации деятельности;</a:t>
            </a:r>
            <a:br>
              <a:rPr lang="ru-RU" altLang="ru-RU" sz="2000" smtClean="0"/>
            </a:br>
            <a:r>
              <a:rPr lang="ru-RU" altLang="ru-RU" sz="2000" smtClean="0"/>
              <a:t>- установление учебных затруднений и индивидуальных особенностей учебной работы, учебного стиля, разработку и выбор средств, обеспечивающих повышение учебных результатов и достижений;</a:t>
            </a:r>
            <a:br>
              <a:rPr lang="ru-RU" altLang="ru-RU" sz="2000" smtClean="0"/>
            </a:br>
            <a:r>
              <a:rPr lang="ru-RU" altLang="ru-RU" sz="2000" smtClean="0"/>
              <a:t>- выбор одной из форм образовательной деятельности: творческая работа, проект, исследовательская работа;</a:t>
            </a:r>
            <a:br>
              <a:rPr lang="ru-RU" altLang="ru-RU" sz="2000" smtClean="0"/>
            </a:br>
            <a:r>
              <a:rPr lang="ru-RU" altLang="ru-RU" sz="2000" smtClean="0"/>
              <a:t>- выработку оснований и критериев оценивания, рефлексии своей образовательной деятельности, своих  достижений и результатов.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5412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dirty="0" smtClean="0"/>
              <a:t> </a:t>
            </a:r>
            <a:r>
              <a:rPr lang="ru-RU" sz="3200" b="1" dirty="0" smtClean="0"/>
              <a:t>Характеристики ИОТ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Индивидуальный образовательный маршрут (ИОМ):цели и задачи образования у ученика «размыты», существует лишь общее представление о направлении траектории движения в образовательном пространстве, целью в данном случае является процесс профессионального самоопределения.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5412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 smtClean="0"/>
              <a:t> </a:t>
            </a:r>
            <a:r>
              <a:rPr lang="ru-RU" sz="2800" b="1" dirty="0" smtClean="0"/>
              <a:t>Индивидуальный образовательный </a:t>
            </a:r>
            <a:br>
              <a:rPr lang="ru-RU" sz="2800" b="1" dirty="0" smtClean="0"/>
            </a:br>
            <a:r>
              <a:rPr lang="ru-RU" sz="2800" b="1" dirty="0" smtClean="0"/>
              <a:t>проект - </a:t>
            </a:r>
            <a:r>
              <a:rPr lang="ru-RU" sz="2800" b="1" dirty="0" err="1" smtClean="0"/>
              <a:t>ИОПроект</a:t>
            </a:r>
            <a:r>
              <a:rPr lang="ru-RU" sz="2800" b="1" dirty="0" smtClean="0"/>
              <a:t> </a:t>
            </a:r>
            <a:r>
              <a:rPr lang="ru-RU" sz="2800" dirty="0" smtClean="0"/>
              <a:t>:</a:t>
            </a:r>
            <a:br>
              <a:rPr lang="ru-RU" sz="2800" dirty="0" smtClean="0"/>
            </a:br>
            <a:r>
              <a:rPr lang="ru-RU" sz="2400" dirty="0" smtClean="0"/>
              <a:t>цели и задачи формируются в совместной деятельности педагога и ребенка и отражают понимание ими проблем и дефицитов, которые необходимо преодолеть в совместной деятельности,</a:t>
            </a:r>
            <a:r>
              <a:rPr lang="ru-RU" sz="2400" b="1" dirty="0" smtClean="0"/>
              <a:t> </a:t>
            </a:r>
            <a:r>
              <a:rPr lang="ru-RU" sz="2400" dirty="0" smtClean="0"/>
              <a:t> поставлены четко, выдержан классический проектный стиль, но однако ребенок для достижения своей цели использует только школьное пространство и, естественно, анализирует именно его, как ресурс для своей траектории движения в образовательном пространстве.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3874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«Построение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профилей совместной деятельности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старшей школе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из опыта работы  Школы Совместной 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)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</a:br>
            <a:endParaRPr lang="ru-RU" sz="20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43808" y="4437112"/>
            <a:ext cx="58326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anose="02020603050405020304" pitchFamily="18" charset="0"/>
              </a:rPr>
              <a:t>Чуяшова</a:t>
            </a:r>
            <a:r>
              <a:rPr lang="ru-RU" sz="28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anose="02020603050405020304" pitchFamily="18" charset="0"/>
              </a:rPr>
              <a:t> Л.И., </a:t>
            </a:r>
            <a:endParaRPr lang="en-US" sz="28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anose="02020603050405020304" pitchFamily="18" charset="0"/>
            </a:endParaRPr>
          </a:p>
          <a:p>
            <a:pPr algn="r"/>
            <a:endParaRPr lang="en-US" sz="2000" b="1" kern="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anose="02020603050405020304" pitchFamily="18" charset="0"/>
            </a:endParaRPr>
          </a:p>
          <a:p>
            <a:pPr algn="r"/>
            <a:r>
              <a:rPr lang="ru-RU" sz="20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anose="02020603050405020304" pitchFamily="18" charset="0"/>
              </a:rPr>
              <a:t>зам</a:t>
            </a:r>
            <a:r>
              <a:rPr lang="ru-RU" sz="20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anose="02020603050405020304" pitchFamily="18" charset="0"/>
              </a:rPr>
              <a:t>. директора по УР МБОУ </a:t>
            </a:r>
            <a:r>
              <a:rPr lang="ru-RU" sz="20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anose="02020603050405020304" pitchFamily="18" charset="0"/>
              </a:rPr>
              <a:t>СОШ</a:t>
            </a:r>
            <a:r>
              <a:rPr lang="en-US" sz="20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anose="02020603050405020304" pitchFamily="18" charset="0"/>
              </a:rPr>
              <a:t>№</a:t>
            </a:r>
            <a:r>
              <a:rPr lang="ru-RU" sz="20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anose="02020603050405020304" pitchFamily="18" charset="0"/>
              </a:rPr>
              <a:t>49 </a:t>
            </a:r>
            <a:r>
              <a:rPr lang="ru-RU" sz="2000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anose="02020603050405020304" pitchFamily="18" charset="0"/>
              </a:rPr>
              <a:t>г.Томска</a:t>
            </a:r>
            <a:r>
              <a:rPr lang="ru-RU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5412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dirty="0" smtClean="0"/>
              <a:t> </a:t>
            </a:r>
            <a:r>
              <a:rPr lang="ru-RU" sz="3200" b="1" dirty="0" smtClean="0"/>
              <a:t>Индивидуальная образовательная программа ( ИОП):</a:t>
            </a:r>
            <a:r>
              <a:rPr lang="ru-RU" sz="2800" dirty="0" smtClean="0"/>
              <a:t>определение ученика в совместной деятельности своих образовательных перспектив, целей и форм организации своего образования для их достижения, обучающийся активно анализирует образовательное пространство не только школы, но и городского, регионального, всероссийского уровня для достижения поставленной цели.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5412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dirty="0" smtClean="0"/>
              <a:t>                   </a:t>
            </a:r>
            <a:r>
              <a:rPr lang="ru-RU" sz="3200" b="1" dirty="0" smtClean="0"/>
              <a:t>Структура ИОТ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1. Учебный модуль</a:t>
            </a:r>
            <a:br>
              <a:rPr lang="ru-RU" sz="3200" dirty="0" smtClean="0"/>
            </a:br>
            <a:r>
              <a:rPr lang="ru-RU" sz="3200" dirty="0" smtClean="0"/>
              <a:t>2.Образовательный модуль</a:t>
            </a:r>
            <a:br>
              <a:rPr lang="ru-RU" sz="3200" dirty="0" smtClean="0"/>
            </a:br>
            <a:r>
              <a:rPr lang="ru-RU" sz="3200" dirty="0" smtClean="0"/>
              <a:t>3.Профильный модуль</a:t>
            </a:r>
            <a:br>
              <a:rPr lang="ru-RU" sz="3200" dirty="0" smtClean="0"/>
            </a:br>
            <a:r>
              <a:rPr lang="ru-RU" sz="3200" dirty="0" smtClean="0"/>
              <a:t>4.Профессиональный модуль</a:t>
            </a:r>
            <a:br>
              <a:rPr lang="ru-RU" sz="3200" dirty="0" smtClean="0"/>
            </a:br>
            <a:r>
              <a:rPr lang="ru-RU" sz="3200" dirty="0" smtClean="0"/>
              <a:t>5. Личностный модуль</a:t>
            </a:r>
            <a:br>
              <a:rPr lang="ru-RU" sz="3200" dirty="0" smtClean="0"/>
            </a:br>
            <a:r>
              <a:rPr lang="ru-RU" sz="3200" dirty="0" smtClean="0"/>
              <a:t>6. Социальный модуль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5412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dirty="0" smtClean="0"/>
              <a:t>                   </a:t>
            </a:r>
            <a:br>
              <a:rPr lang="ru-RU" sz="3200" dirty="0" smtClean="0"/>
            </a:br>
            <a:r>
              <a:rPr lang="ru-RU" sz="3200" dirty="0" smtClean="0"/>
              <a:t>Ключевые условия для разработки и реализации ИОТ: организационно – управленческие, образовательные.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Базовое условие- проектирование образовательного профиля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6419850" cy="47529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Мы стремимся не формировать профили «волевым» способом, а привлекаем самих учащихся, педагогов, родителей для проектирования образовательных профилей в школе. Для этого в нашей Школе разработан и реализуется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метапредметный</a:t>
            </a:r>
            <a: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курс «Проектирование образовательного профиля». в рамках которого организуется с учащимися проектирование профиля и образовательное сопровождение профильного обучения.</a:t>
            </a:r>
            <a:r>
              <a:rPr lang="ru-RU" sz="2400" dirty="0" smtClean="0"/>
              <a:t> </a:t>
            </a:r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18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Метапредметный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курс включает</a:t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разделы</a:t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marL="990600" lvl="1" indent="-533400" eaLnBrk="1" hangingPunct="1">
              <a:buFontTx/>
              <a:buNone/>
            </a:pPr>
            <a:r>
              <a:rPr lang="ru-RU" altLang="ru-RU" sz="2400" smtClean="0"/>
              <a:t>«Проектирование образовательного пространства старшей школы», «Построение образовательного профиля», «Разработка индивидуальной образовательной траектории», «Консультационное сопровождение индивидуальных образовательных траекторий» (тьюторы,куратор профиля).</a:t>
            </a:r>
          </a:p>
          <a:p>
            <a:pPr marL="990600" lvl="1" indent="-533400" eaLnBrk="1" hangingPunct="1">
              <a:buFontTx/>
              <a:buNone/>
            </a:pPr>
            <a:r>
              <a:rPr lang="ru-RU" altLang="ru-RU" sz="2400" smtClean="0"/>
              <a:t>Важным результатом реализации курса является разработка образовательных программ профилей совместной деятельности.</a:t>
            </a:r>
          </a:p>
          <a:p>
            <a:pPr marL="990600" lvl="1" indent="-533400" eaLnBrk="1" hangingPunct="1">
              <a:buFontTx/>
              <a:buNone/>
            </a:pP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981075"/>
            <a:ext cx="7127875" cy="1008063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Организационно- управленческие  условия реализации профильного реализации ИОТ:</a:t>
            </a:r>
            <a:b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1.Этапы организации образовательной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00062"/>
            <a:ext cx="8219256" cy="6025281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2800" b="1" dirty="0" smtClean="0"/>
              <a:t>                  </a:t>
            </a:r>
            <a:r>
              <a:rPr lang="en-US" sz="2800" b="1" dirty="0" smtClean="0"/>
              <a:t>I</a:t>
            </a:r>
            <a:r>
              <a:rPr lang="ru-RU" sz="2800" b="1" dirty="0" smtClean="0"/>
              <a:t> этап</a:t>
            </a:r>
          </a:p>
          <a:p>
            <a:pPr>
              <a:defRPr/>
            </a:pPr>
            <a:r>
              <a:rPr lang="ru-RU" sz="2000" dirty="0" smtClean="0"/>
              <a:t>Главная особенность этого этапа- </a:t>
            </a:r>
            <a:r>
              <a:rPr lang="ru-RU" sz="2000" u="sng" dirty="0" smtClean="0"/>
              <a:t>проектирование образовательного пространства старшей школы</a:t>
            </a:r>
            <a:r>
              <a:rPr lang="ru-RU" sz="2000" dirty="0" smtClean="0"/>
              <a:t> через: создание мест( форм)для  обсуждения проблем профильного обучения, по  изменению урока в старшей школе ( возможности экспериментального учебного плана), по проектированию новых форм обучения( самообразование, экстернат, самостоятельная работа…),по выделению и проектированию  базовых образовательных событий в старшей школе, по формированию проектных групп, команд под задачи ИОТ старшеклассников, по самоопределению педагогов в проекте профильного обучения ( позиция участия: разработчик, пользователь, стажер; формы участия: урок, проектная группа , образовательное событие).</a:t>
            </a:r>
          </a:p>
          <a:p>
            <a:pPr>
              <a:defRPr/>
            </a:pPr>
            <a:r>
              <a:rPr lang="ru-RU" sz="2000" b="1" dirty="0" smtClean="0"/>
              <a:t>Погружение завершается защитой замыслов и экспертизой индивидуальных образовательных траекторий учащихся на конференции « Проектирование Я- пространства»,  их утверждением.  </a:t>
            </a:r>
            <a:r>
              <a:rPr lang="ru-RU" sz="2800" b="1" dirty="0" smtClean="0"/>
              <a:t> </a:t>
            </a:r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73113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2142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этап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</a:t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осуществление </a:t>
            </a:r>
            <a:r>
              <a:rPr lang="ru-RU" sz="1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профилизации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совместной деятельности </a:t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-организация разных форм совместной деятельности;</a:t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-разработка проектов образовательных событий, их реализация, обсуждение;</a:t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-осуществление ИОТ: их учебное содержание , их образовательное содержание ( образовательный выбор), их профессиональное содержание ( профессиональная направленность)</a:t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этап-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представление результатов профильного обучения, их обсуждение и рефлексия:</a:t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-результатов реализации проекта старшей школы :семинары, собрания, конференции, мониторинг </a:t>
            </a:r>
            <a:b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-результатов реализации ИОТ: учебные достижения, образовательные достижения ( </a:t>
            </a:r>
            <a:r>
              <a:rPr lang="ru-RU" sz="1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портфолио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), рефлексия смысловых и ценностных установок учащихся на образование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73113"/>
            <a:ext cx="8229600" cy="4527550"/>
          </a:xfrm>
          <a:noFill/>
        </p:spPr>
        <p:txBody>
          <a:bodyPr/>
          <a:lstStyle/>
          <a:p>
            <a:pPr algn="l" eaLnBrk="1" hangingPunct="1"/>
            <a:r>
              <a:rPr lang="ru-RU" altLang="ru-RU" sz="2000" b="1" smtClean="0"/>
              <a:t>Для успешного осуществления профильного обучения  осуществляется тьюторское сопровождение  разработки и реализации учащимися  ИОТ:  работа куратора профильных групп</a:t>
            </a:r>
            <a:br>
              <a:rPr lang="ru-RU" altLang="ru-RU" sz="2000" b="1" smtClean="0"/>
            </a:br>
            <a:r>
              <a:rPr lang="ru-RU" altLang="ru-RU" sz="2000" b="1" smtClean="0"/>
              <a:t>  - деятельность  куратора профиля</a:t>
            </a:r>
            <a:r>
              <a:rPr lang="ru-RU" altLang="ru-RU" sz="2000" smtClean="0"/>
              <a:t> </a:t>
            </a:r>
            <a:br>
              <a:rPr lang="ru-RU" altLang="ru-RU" sz="2000" smtClean="0"/>
            </a:br>
            <a:r>
              <a:rPr lang="ru-RU" altLang="ru-RU" sz="2000" smtClean="0"/>
              <a:t>состоит не только в оказании помощи старшекласснику в совершении выбора и проектировании движения по избранному образовательной траектории, но и в  совместном построении   образовательного пространства профильного обучения </a:t>
            </a:r>
            <a:r>
              <a:rPr lang="ru-RU" altLang="ru-RU" sz="2000" b="1" smtClean="0"/>
              <a:t/>
            </a:r>
            <a:br>
              <a:rPr lang="ru-RU" altLang="ru-RU" sz="2000" b="1" smtClean="0"/>
            </a:br>
            <a:r>
              <a:rPr lang="ru-RU" altLang="ru-RU" sz="2000" smtClean="0"/>
              <a:t> </a:t>
            </a:r>
            <a:r>
              <a:rPr lang="ru-RU" altLang="ru-RU" sz="2000" b="1" u="sng" smtClean="0"/>
              <a:t>Результат деятельности куратора: </a:t>
            </a:r>
            <a:br>
              <a:rPr lang="ru-RU" altLang="ru-RU" sz="2000" b="1" u="sng" smtClean="0"/>
            </a:br>
            <a:r>
              <a:rPr lang="ru-RU" altLang="ru-RU" sz="2000" b="1" smtClean="0"/>
              <a:t>создание системы, обеспечивающей создание необходимых  условий для построения и успешной реализации учащимся его образовательной траектории</a:t>
            </a: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412875"/>
            <a:ext cx="8229600" cy="4895850"/>
          </a:xfrm>
          <a:noFill/>
        </p:spPr>
        <p:txBody>
          <a:bodyPr/>
          <a:lstStyle/>
          <a:p>
            <a:pPr algn="l" eaLnBrk="1" hangingPunct="1"/>
            <a:r>
              <a:rPr lang="en-US" altLang="ru-RU" sz="2000" b="1" smtClean="0"/>
              <a:t>O</a:t>
            </a:r>
            <a:r>
              <a:rPr lang="ru-RU" altLang="ru-RU" sz="2000" b="1" smtClean="0"/>
              <a:t>рганизация   образовательной  деятельности  </a:t>
            </a:r>
            <a:br>
              <a:rPr lang="ru-RU" altLang="ru-RU" sz="2000" b="1" smtClean="0"/>
            </a:br>
            <a:r>
              <a:rPr lang="ru-RU" altLang="ru-RU" sz="2000" b="1" smtClean="0"/>
              <a:t>по разработке и реализации   учащимися     ИОТ:</a:t>
            </a:r>
            <a:br>
              <a:rPr lang="ru-RU" altLang="ru-RU" sz="2000" b="1" smtClean="0"/>
            </a:br>
            <a:r>
              <a:rPr lang="ru-RU" altLang="ru-RU" sz="2000" b="1" smtClean="0"/>
              <a:t/>
            </a:r>
            <a:br>
              <a:rPr lang="ru-RU" altLang="ru-RU" sz="2000" b="1" smtClean="0"/>
            </a:br>
            <a:r>
              <a:rPr lang="ru-RU" altLang="ru-RU" sz="2000" b="1" smtClean="0"/>
              <a:t>2. Организация урока в профильной школе 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- разнообразие (уроки различаются по способу  организации совместной деятельности, по формам подачи материала, что позволяет детям на таких уроках проявить себя и добиваться хороших учебных достижений ).</a:t>
            </a:r>
            <a:br>
              <a:rPr lang="ru-RU" altLang="ru-RU" sz="2000" smtClean="0"/>
            </a:br>
            <a:r>
              <a:rPr lang="ru-RU" altLang="ru-RU" sz="2000" smtClean="0"/>
              <a:t>-</a:t>
            </a:r>
            <a:r>
              <a:rPr lang="ru-RU" altLang="ru-RU" sz="2000" u="sng" smtClean="0"/>
              <a:t> модели</a:t>
            </a:r>
            <a:r>
              <a:rPr lang="ru-RU" altLang="ru-RU" sz="2000" smtClean="0"/>
              <a:t> совместной деятельности (урок-задание, урок-проблематизация, урок- диалог), </a:t>
            </a:r>
            <a:br>
              <a:rPr lang="ru-RU" altLang="ru-RU" sz="2000" smtClean="0"/>
            </a:br>
            <a:r>
              <a:rPr lang="ru-RU" altLang="ru-RU" sz="2000" smtClean="0"/>
              <a:t> - </a:t>
            </a:r>
            <a:r>
              <a:rPr lang="ru-RU" altLang="ru-RU" sz="2000" u="sng" smtClean="0"/>
              <a:t>виды уроков</a:t>
            </a:r>
            <a:r>
              <a:rPr lang="ru-RU" altLang="ru-RU" sz="2000" smtClean="0"/>
              <a:t> (в том числе урок-лаборатория, урок-проект, урок-консультация, урок-презентация, урок-взаимообучение, урок-исследование, урок-погружение, урок-рефлексия, урок-общение и др), </a:t>
            </a:r>
            <a:br>
              <a:rPr lang="ru-RU" altLang="ru-RU" sz="2000" smtClean="0"/>
            </a:br>
            <a:r>
              <a:rPr lang="ru-RU" altLang="ru-RU" sz="2000" smtClean="0"/>
              <a:t>- изменение учебного плана, учебного режима ( «экстернат», самостоятельная работа )</a:t>
            </a:r>
            <a:br>
              <a:rPr lang="ru-RU" altLang="ru-RU" sz="2000" smtClean="0"/>
            </a:b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/>
            </a:r>
            <a:br>
              <a:rPr lang="ru-RU" altLang="ru-RU" sz="2000" smtClean="0"/>
            </a:b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133600"/>
            <a:ext cx="8229600" cy="3598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b="1" smtClean="0">
                <a:latin typeface="Times New Roman" pitchFamily="18" charset="0"/>
              </a:rPr>
              <a:t>Обучение детей и взрослых компетенциям участия и организации совместной деятельности.</a:t>
            </a:r>
            <a:r>
              <a:rPr lang="ru-RU" altLang="ru-RU" sz="2400" b="1" i="1" smtClean="0">
                <a:latin typeface="Times New Roman" pitchFamily="18" charset="0"/>
              </a:rPr>
              <a:t/>
            </a:r>
            <a:br>
              <a:rPr lang="ru-RU" altLang="ru-RU" sz="2400" b="1" i="1" smtClean="0">
                <a:latin typeface="Times New Roman" pitchFamily="18" charset="0"/>
              </a:rPr>
            </a:br>
            <a:r>
              <a:rPr lang="ru-RU" altLang="ru-RU" sz="2400" b="1" i="1" smtClean="0">
                <a:latin typeface="Times New Roman" pitchFamily="18" charset="0"/>
              </a:rPr>
              <a:t>                                        Научный руководитель программы :</a:t>
            </a:r>
            <a:br>
              <a:rPr lang="ru-RU" altLang="ru-RU" sz="2400" b="1" i="1" smtClean="0">
                <a:latin typeface="Times New Roman" pitchFamily="18" charset="0"/>
              </a:rPr>
            </a:br>
            <a:r>
              <a:rPr lang="ru-RU" altLang="ru-RU" sz="2400" b="1" i="1" smtClean="0">
                <a:latin typeface="Times New Roman" pitchFamily="18" charset="0"/>
              </a:rPr>
              <a:t>                                </a:t>
            </a:r>
            <a:r>
              <a:rPr lang="ru-RU" altLang="ru-RU" sz="2400" i="1" smtClean="0">
                <a:latin typeface="Times New Roman" pitchFamily="18" charset="0"/>
              </a:rPr>
              <a:t>Г.Н.Прозументова,</a:t>
            </a:r>
            <a:br>
              <a:rPr lang="ru-RU" altLang="ru-RU" sz="2400" i="1" smtClean="0">
                <a:latin typeface="Times New Roman" pitchFamily="18" charset="0"/>
              </a:rPr>
            </a:br>
            <a:r>
              <a:rPr lang="ru-RU" altLang="ru-RU" sz="2400" i="1" smtClean="0">
                <a:latin typeface="Times New Roman" pitchFamily="18" charset="0"/>
              </a:rPr>
              <a:t>                                      д.п.н., профессор ТГУ</a:t>
            </a:r>
            <a:r>
              <a:rPr lang="ru-RU" altLang="ru-RU" sz="2400" b="1" i="1" smtClean="0">
                <a:latin typeface="Times New Roman" pitchFamily="18" charset="0"/>
              </a:rPr>
              <a:t>.</a:t>
            </a:r>
            <a:br>
              <a:rPr lang="ru-RU" altLang="ru-RU" sz="2400" b="1" i="1" smtClean="0">
                <a:latin typeface="Times New Roman" pitchFamily="18" charset="0"/>
              </a:rPr>
            </a:br>
            <a:r>
              <a:rPr lang="ru-RU" altLang="ru-RU" sz="2400" b="1" i="1" smtClean="0">
                <a:latin typeface="Times New Roman" pitchFamily="18" charset="0"/>
              </a:rPr>
              <a:t>                                          Разработчики  программы: </a:t>
            </a:r>
            <a:br>
              <a:rPr lang="ru-RU" altLang="ru-RU" sz="2400" b="1" i="1" smtClean="0">
                <a:latin typeface="Times New Roman" pitchFamily="18" charset="0"/>
              </a:rPr>
            </a:br>
            <a:r>
              <a:rPr lang="ru-RU" altLang="ru-RU" sz="2400" b="1" i="1" smtClean="0">
                <a:latin typeface="Times New Roman" pitchFamily="18" charset="0"/>
              </a:rPr>
              <a:t>                                       </a:t>
            </a:r>
            <a:r>
              <a:rPr lang="ru-RU" altLang="ru-RU" sz="2400" i="1" smtClean="0">
                <a:latin typeface="Times New Roman" pitchFamily="18" charset="0"/>
              </a:rPr>
              <a:t>преподаватели ТГУ, ТГПУ</a:t>
            </a:r>
            <a:br>
              <a:rPr lang="ru-RU" altLang="ru-RU" sz="2400" i="1" smtClean="0">
                <a:latin typeface="Times New Roman" pitchFamily="18" charset="0"/>
              </a:rPr>
            </a:br>
            <a:r>
              <a:rPr lang="ru-RU" altLang="ru-RU" sz="2400" i="1" smtClean="0">
                <a:latin typeface="Times New Roman" pitchFamily="18" charset="0"/>
              </a:rPr>
              <a:t>                           и педагоги  Школы  </a:t>
            </a:r>
            <a:br>
              <a:rPr lang="ru-RU" altLang="ru-RU" sz="2400" i="1" smtClean="0">
                <a:latin typeface="Times New Roman" pitchFamily="18" charset="0"/>
              </a:rPr>
            </a:br>
            <a:r>
              <a:rPr lang="ru-RU" altLang="ru-RU" sz="2400" i="1" smtClean="0">
                <a:latin typeface="Times New Roman" pitchFamily="18" charset="0"/>
              </a:rPr>
              <a:t>                                         Совместной деятельности</a:t>
            </a:r>
            <a:r>
              <a:rPr lang="ru-RU" altLang="ru-RU" sz="3200" i="1" smtClean="0">
                <a:latin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650" y="765175"/>
            <a:ext cx="610235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Инновационная</a:t>
            </a:r>
            <a:br>
              <a:rPr lang="ru-RU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образовательная программа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68413"/>
            <a:ext cx="8229600" cy="4824412"/>
          </a:xfrm>
          <a:noFill/>
        </p:spPr>
        <p:txBody>
          <a:bodyPr/>
          <a:lstStyle/>
          <a:p>
            <a:pPr algn="l" eaLnBrk="1" hangingPunct="1"/>
            <a:r>
              <a:rPr lang="ru-RU" altLang="ru-RU" sz="2000" smtClean="0"/>
              <a:t>На уроках в старшей школе помимо учебных программ  реализуются  специальные образовательные программы. Для формирования у учащихся старшей школы базовых профильных действий: позиционирование ( социально- гуманитарный профиль), исследование (естественно- математический профиль), проектирование( универсальный профиль) в образовательном процессе ( в т.ч. на уроках) педагоги создают условия для разворачивания старшеклассниками ИОТ, используют современные образовательные технологии, </a:t>
            </a:r>
            <a:r>
              <a:rPr lang="ru-RU" altLang="ru-RU" sz="2000" b="1" smtClean="0"/>
              <a:t>технологии С.Д.: </a:t>
            </a:r>
            <a:r>
              <a:rPr lang="ru-RU" altLang="ru-RU" sz="2000" smtClean="0"/>
              <a:t>организации открытого совместного действия,  проблематизации, технологии текстопорождения, организации проектной деятельности, организации группового взаимодействия,  организации рефлексии и др </a:t>
            </a:r>
            <a:br>
              <a:rPr lang="ru-RU" altLang="ru-RU" sz="2000" smtClean="0"/>
            </a:b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 </a:t>
            </a:r>
            <a:br>
              <a:rPr lang="ru-RU" altLang="ru-RU" sz="2000" smtClean="0"/>
            </a:b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1143000"/>
            <a:ext cx="8143875" cy="5000625"/>
          </a:xfrm>
          <a:noFill/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ru-RU" altLang="ru-RU" sz="2400" smtClean="0">
                <a:cs typeface="Arial" charset="0"/>
              </a:rPr>
              <a:t>Специальные образовательные программы обучения 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детей и взрослых компетенциям участия и организации совместной деятельности: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/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«Проектирование совместной деятельности при построении учебной темы» (руководитель программы - В.Ю.Соколов, к.и.н., ТГУ);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«Обучение образовательному проектированию </a:t>
            </a:r>
            <a:r>
              <a:rPr lang="en-US" altLang="ru-RU" sz="2400" smtClean="0">
                <a:cs typeface="Arial" charset="0"/>
              </a:rPr>
              <a:t> </a:t>
            </a:r>
            <a:r>
              <a:rPr lang="ru-RU" altLang="ru-RU" sz="2400" smtClean="0">
                <a:cs typeface="Arial" charset="0"/>
              </a:rPr>
              <a:t> в совместной деятельности»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	(руководитель программы- И.Ю.Малкова, д.п.н., ТГУ);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« Обучение школьников решению учебных и образовательных проблем  в совместной деятельности» (руководитель программы- Е.А. Румбешта, д.п.н.,  ТГПУ).</a:t>
            </a:r>
            <a:r>
              <a:rPr lang="ru-RU" altLang="ru-RU" sz="2400" b="1" smtClean="0">
                <a:latin typeface="Times New Roman" pitchFamily="18" charset="0"/>
              </a:rPr>
              <a:t/>
            </a:r>
            <a:br>
              <a:rPr lang="ru-RU" altLang="ru-RU" sz="2400" b="1" smtClean="0">
                <a:latin typeface="Times New Roman" pitchFamily="18" charset="0"/>
              </a:rPr>
            </a:b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73113"/>
            <a:ext cx="8229600" cy="4527550"/>
          </a:xfrm>
          <a:noFill/>
        </p:spPr>
        <p:txBody>
          <a:bodyPr/>
          <a:lstStyle/>
          <a:p>
            <a:pPr algn="l" eaLnBrk="1" hangingPunct="1"/>
            <a:r>
              <a:rPr lang="en-US" altLang="ru-RU" sz="2400" b="1" smtClean="0"/>
              <a:t>O</a:t>
            </a:r>
            <a:r>
              <a:rPr lang="ru-RU" altLang="ru-RU" sz="2400" b="1" smtClean="0"/>
              <a:t>рганизация  образовательной  деятельности  по разработке и реализации   учащимися     ИОТ :</a:t>
            </a:r>
            <a:br>
              <a:rPr lang="ru-RU" altLang="ru-RU" sz="2400" b="1" smtClean="0"/>
            </a:br>
            <a:r>
              <a:rPr lang="ru-RU" altLang="ru-RU" sz="2400" b="1" smtClean="0"/>
              <a:t/>
            </a:r>
            <a:br>
              <a:rPr lang="ru-RU" altLang="ru-RU" sz="2400" b="1" smtClean="0"/>
            </a:br>
            <a:r>
              <a:rPr lang="ru-RU" altLang="ru-RU" sz="2400" b="1" smtClean="0"/>
              <a:t> 3. Организации самостоятельной работы.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>В рамках ИОТ старшеклассники выбирают  и выполняют один из видов самостоятельной работы: творческая, проектная, исследовательская. </a:t>
            </a:r>
            <a:br>
              <a:rPr lang="ru-RU" altLang="ru-RU" sz="2400" smtClean="0"/>
            </a:br>
            <a:r>
              <a:rPr lang="ru-RU" altLang="ru-RU" sz="2400" u="sng" smtClean="0"/>
              <a:t>Результат</a:t>
            </a:r>
            <a:r>
              <a:rPr lang="ru-RU" altLang="ru-RU" sz="2400" smtClean="0"/>
              <a:t>: формирование компетенций проектирования, исследования, позиционирования, группового взаимодействия …</a:t>
            </a:r>
            <a:br>
              <a:rPr lang="ru-RU" altLang="ru-RU" sz="2400" smtClean="0"/>
            </a:br>
            <a:r>
              <a:rPr lang="ru-RU" altLang="ru-RU" sz="240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73113"/>
            <a:ext cx="8229600" cy="4527550"/>
          </a:xfrm>
          <a:noFill/>
        </p:spPr>
        <p:txBody>
          <a:bodyPr/>
          <a:lstStyle/>
          <a:p>
            <a:pPr eaLnBrk="1" hangingPunct="1"/>
            <a:r>
              <a:rPr lang="ru-RU" altLang="ru-RU" sz="2400" b="1" u="sng" smtClean="0"/>
              <a:t>Образовательные формы, в рамках которых реализуются ИОТ</a:t>
            </a:r>
            <a:r>
              <a:rPr lang="ru-RU" altLang="ru-RU" sz="2000" u="sng" smtClean="0"/>
              <a:t>.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образовательными формами   по разработке и реализации   учащимися     ИОТ являются:  уроки; образовательные проекты; учебные проекты; социальные проекты, профессиональные пробы, образовательные стажировки, самостоятельные работы; компетентностные олимпиады; предметные олимпиады; предметные конференции; клубы; проектные группы, проектные команды, Совет старшей школы, сборы старшеклассников</a:t>
            </a:r>
            <a:r>
              <a:rPr lang="ru-RU" altLang="ru-RU" sz="2000" u="sng" smtClean="0"/>
              <a:t>  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u="sng" smtClean="0"/>
              <a:t>Особое внимание уделяем разработке достаточно новых форм: стажировкам и сборам старшеклассников</a:t>
            </a: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73113"/>
            <a:ext cx="8229600" cy="4527550"/>
          </a:xfrm>
          <a:noFill/>
        </p:spPr>
        <p:txBody>
          <a:bodyPr/>
          <a:lstStyle/>
          <a:p>
            <a:pPr eaLnBrk="1" hangingPunct="1"/>
            <a:r>
              <a:rPr lang="ru-RU" altLang="ru-RU" sz="2400" u="sng" smtClean="0"/>
              <a:t>Организация предпрофильнй подготовки как условие для успешной  разработки </a:t>
            </a:r>
            <a:r>
              <a:rPr lang="ru-RU" altLang="ru-RU" sz="2400" smtClean="0"/>
              <a:t>и реализации   учащимися ИОТ: </a:t>
            </a:r>
            <a:br>
              <a:rPr lang="ru-RU" altLang="ru-RU" sz="2400" smtClean="0"/>
            </a:br>
            <a:r>
              <a:rPr lang="ru-RU" altLang="ru-RU" sz="2400" smtClean="0"/>
              <a:t>          В качестве одного из базовых условий для успешного разворачивания проекта профильного обучения выступает  разработка и реализация проекта: «Предпрофильная подготовка в школе старших подростков». </a:t>
            </a:r>
            <a:br>
              <a:rPr lang="ru-RU" altLang="ru-RU" sz="2400" smtClean="0"/>
            </a:br>
            <a:r>
              <a:rPr lang="ru-RU" altLang="ru-RU" sz="2400" smtClean="0"/>
              <a:t>Цель проекта: создание условий для обучения старших подростков образовательному выбору, образовательному проектированию. </a:t>
            </a:r>
            <a:br>
              <a:rPr lang="ru-RU" altLang="ru-RU" sz="2400" smtClean="0"/>
            </a:br>
            <a:r>
              <a:rPr lang="ru-RU" altLang="ru-RU" sz="240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73113"/>
            <a:ext cx="8229600" cy="4527550"/>
          </a:xfrm>
          <a:noFill/>
        </p:spPr>
        <p:txBody>
          <a:bodyPr/>
          <a:lstStyle/>
          <a:p>
            <a:r>
              <a:rPr lang="ru-RU" altLang="ru-RU" sz="2400" b="1" i="1" smtClean="0"/>
              <a:t>Создание и использование  механизмов управления разработкой и реализацией ИОТ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b="1" smtClean="0"/>
              <a:t/>
            </a:r>
            <a:br>
              <a:rPr lang="ru-RU" altLang="ru-RU" sz="2400" b="1" smtClean="0"/>
            </a:br>
            <a:r>
              <a:rPr lang="ru-RU" altLang="ru-RU" sz="2400" b="1" smtClean="0"/>
              <a:t> </a:t>
            </a:r>
            <a:r>
              <a:rPr lang="ru-RU" altLang="ru-RU" sz="2400" smtClean="0"/>
              <a:t>В качестве базовых механизмов, обеспечивающих управление разработкой и реализацией проекта в Школе, мы рассматриваем следующие: механизмы  нормативно-правового обеспечения инновационной деятельности; финансовые и экспертные.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91513" cy="5832475"/>
          </a:xfrm>
          <a:noFill/>
        </p:spPr>
        <p:txBody>
          <a:bodyPr/>
          <a:lstStyle/>
          <a:p>
            <a:pPr algn="l"/>
            <a:r>
              <a:rPr lang="ru-RU" altLang="ru-RU" sz="2000" b="1" i="1" smtClean="0"/>
              <a:t/>
            </a:r>
            <a:br>
              <a:rPr lang="ru-RU" altLang="ru-RU" sz="2000" b="1" i="1" smtClean="0"/>
            </a:br>
            <a:r>
              <a:rPr lang="ru-RU" altLang="ru-RU" sz="2000" b="1" i="1" smtClean="0"/>
              <a:t/>
            </a:r>
            <a:br>
              <a:rPr lang="ru-RU" altLang="ru-RU" sz="2000" b="1" i="1" smtClean="0"/>
            </a:br>
            <a:r>
              <a:rPr lang="ru-RU" altLang="ru-RU" sz="2400" b="1" smtClean="0"/>
              <a:t>Управленческие механизмы, к которым мы относим</a:t>
            </a:r>
            <a:r>
              <a:rPr lang="ru-RU" altLang="ru-RU" sz="2000" b="1" smtClean="0"/>
              <a:t>:</a:t>
            </a:r>
            <a:br>
              <a:rPr lang="ru-RU" altLang="ru-RU" sz="2000" b="1" smtClean="0"/>
            </a:br>
            <a:r>
              <a:rPr lang="ru-RU" altLang="ru-RU" sz="2000" b="1" smtClean="0"/>
              <a:t>-</a:t>
            </a:r>
            <a:r>
              <a:rPr lang="ru-RU" altLang="ru-RU" sz="2400" i="1" smtClean="0"/>
              <a:t>метакурсы;</a:t>
            </a:r>
            <a:r>
              <a:rPr lang="ru-RU" altLang="ru-RU" sz="2400" smtClean="0"/>
              <a:t> « Основы проектирования ИОТ»</a:t>
            </a:r>
            <a:br>
              <a:rPr lang="ru-RU" altLang="ru-RU" sz="2400" smtClean="0"/>
            </a:br>
            <a:r>
              <a:rPr lang="ru-RU" altLang="ru-RU" sz="2400" smtClean="0"/>
              <a:t>- тьюторское сопровождение;</a:t>
            </a:r>
            <a:br>
              <a:rPr lang="ru-RU" altLang="ru-RU" sz="2400" smtClean="0"/>
            </a:br>
            <a:r>
              <a:rPr lang="ru-RU" altLang="ru-RU" sz="2400" smtClean="0"/>
              <a:t>-изменение учебного режима;</a:t>
            </a:r>
            <a:br>
              <a:rPr lang="ru-RU" altLang="ru-RU" sz="2400" smtClean="0"/>
            </a:br>
            <a:r>
              <a:rPr lang="ru-RU" altLang="ru-RU" sz="2400" smtClean="0"/>
              <a:t>- сочетание экспертизы  ИОТ и мониторинга  учебных результатов ( внешние и внутренние);</a:t>
            </a:r>
            <a:br>
              <a:rPr lang="ru-RU" altLang="ru-RU" sz="2400" smtClean="0"/>
            </a:br>
            <a:r>
              <a:rPr lang="ru-RU" altLang="ru-RU" sz="2400" smtClean="0"/>
              <a:t>- нормативно-правовое обеспечение ( договор , заявления…);</a:t>
            </a:r>
            <a:br>
              <a:rPr lang="ru-RU" altLang="ru-RU" sz="2400" smtClean="0"/>
            </a:br>
            <a:r>
              <a:rPr lang="ru-RU" altLang="ru-RU" sz="2400" smtClean="0"/>
              <a:t>-  стимулирование педагогов ;</a:t>
            </a:r>
            <a:br>
              <a:rPr lang="ru-RU" altLang="ru-RU" sz="2400" smtClean="0"/>
            </a:br>
            <a:r>
              <a:rPr lang="ru-RU" altLang="ru-RU" sz="2400" smtClean="0"/>
              <a:t>- организация внутреннего ПК для педагогов</a:t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73113"/>
            <a:ext cx="8229600" cy="4527550"/>
          </a:xfrm>
          <a:noFill/>
        </p:spPr>
        <p:txBody>
          <a:bodyPr anchor="t"/>
          <a:lstStyle/>
          <a:p>
            <a:pPr algn="l"/>
            <a:r>
              <a:rPr lang="ru-RU" altLang="ru-RU" sz="2400" b="1" i="1" smtClean="0"/>
              <a:t>Планируемые результаты</a:t>
            </a:r>
            <a:br>
              <a:rPr lang="ru-RU" altLang="ru-RU" sz="2400" b="1" i="1" smtClean="0"/>
            </a:br>
            <a:r>
              <a:rPr lang="ru-RU" altLang="ru-RU" sz="2400" b="1" smtClean="0"/>
              <a:t/>
            </a:r>
            <a:br>
              <a:rPr lang="ru-RU" altLang="ru-RU" sz="2400" b="1" smtClean="0"/>
            </a:br>
            <a:r>
              <a:rPr lang="ru-RU" altLang="ru-RU" sz="2400" b="1" smtClean="0"/>
              <a:t>- р</a:t>
            </a:r>
            <a:r>
              <a:rPr lang="ru-RU" altLang="ru-RU" sz="2400" smtClean="0"/>
              <a:t>азработка содержания С.Д. в разных индивидуальных образовательных траекториях (ИОТ) ;</a:t>
            </a:r>
            <a:br>
              <a:rPr lang="ru-RU" altLang="ru-RU" sz="2400" smtClean="0"/>
            </a:br>
            <a:r>
              <a:rPr lang="ru-RU" altLang="ru-RU" sz="2400" smtClean="0"/>
              <a:t>-Доработка программы сопровождения детей при построении ИОТ  (куратора профиля);</a:t>
            </a:r>
            <a:br>
              <a:rPr lang="ru-RU" altLang="ru-RU" sz="2400" smtClean="0"/>
            </a:br>
            <a:r>
              <a:rPr lang="ru-RU" altLang="ru-RU" sz="2400" smtClean="0"/>
              <a:t>- создание и оформление методических материалов по изменению содержания образования в профильных предметах (с учетом построения ИОТ);</a:t>
            </a:r>
            <a:br>
              <a:rPr lang="ru-RU" altLang="ru-RU" sz="2400" smtClean="0"/>
            </a:br>
            <a:r>
              <a:rPr lang="ru-RU" altLang="ru-RU" sz="2400" smtClean="0"/>
              <a:t>- изменения учебного режима для успешного разворачивания ИОТ;</a:t>
            </a:r>
            <a:br>
              <a:rPr lang="ru-RU" altLang="ru-RU" sz="2400" smtClean="0"/>
            </a:br>
            <a:r>
              <a:rPr lang="ru-RU" altLang="ru-RU" sz="2400" smtClean="0"/>
              <a:t>-. Доработка программы мониторинга результатов реализации проекта в старшей школе.</a:t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73113"/>
            <a:ext cx="8229600" cy="4527550"/>
          </a:xfrm>
          <a:noFill/>
        </p:spPr>
        <p:txBody>
          <a:bodyPr anchor="t"/>
          <a:lstStyle/>
          <a:p>
            <a:pPr algn="l"/>
            <a:r>
              <a:rPr lang="ru-RU" altLang="ru-RU" sz="2400" b="1" i="1" smtClean="0"/>
              <a:t>Планируемые результаты</a:t>
            </a:r>
            <a:br>
              <a:rPr lang="ru-RU" altLang="ru-RU" sz="2400" b="1" i="1" smtClean="0"/>
            </a:br>
            <a:r>
              <a:rPr lang="ru-RU" altLang="ru-RU" sz="2400" b="1" smtClean="0"/>
              <a:t/>
            </a:r>
            <a:br>
              <a:rPr lang="ru-RU" altLang="ru-RU" sz="2400" b="1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>- проведение семинаров ПК для педагогов, работающих в профильных классах.</a:t>
            </a:r>
            <a:br>
              <a:rPr lang="ru-RU" altLang="ru-RU" sz="2400" smtClean="0"/>
            </a:br>
            <a:r>
              <a:rPr lang="ru-RU" altLang="ru-RU" sz="2400" smtClean="0"/>
              <a:t>- начать разработку и реализацию сетевой муниципальной образовательной программы для старшей профильной школы «Проектирование индивидуальной образовательной траектории».</a:t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5412"/>
          </a:xfrm>
        </p:spPr>
        <p:txBody>
          <a:bodyPr/>
          <a:lstStyle/>
          <a:p>
            <a:pPr algn="l">
              <a:defRPr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dirty="0" smtClean="0"/>
              <a:t> </a:t>
            </a:r>
            <a:r>
              <a:rPr lang="ru-RU" sz="2800" b="1" u="sng" dirty="0" smtClean="0"/>
              <a:t>Направления организации С.Д.  по профильному образованию в старшей школе: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1.Развитие образовательного содержания  совместной деятельности  в старшей  школе.</a:t>
            </a:r>
            <a:br>
              <a:rPr lang="ru-RU" sz="2800" dirty="0" smtClean="0"/>
            </a:br>
            <a:r>
              <a:rPr lang="ru-RU" sz="2800" dirty="0" smtClean="0"/>
              <a:t> 2.Организация образовательной деятельности, направленной на проектирование и реализацию индивидуальных образовательных траекторий (ИОТ) старшеклассниками.</a:t>
            </a:r>
            <a:br>
              <a:rPr lang="ru-RU" sz="2800" dirty="0" smtClean="0"/>
            </a:br>
            <a:r>
              <a:rPr lang="ru-RU" sz="2800" dirty="0" smtClean="0"/>
              <a:t>3. Разработка и реализация механизмов управления профильным  образованием в старшей школе.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3240087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Практика Школы Совместной -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924175"/>
            <a:ext cx="8229600" cy="3201988"/>
          </a:xfrm>
        </p:spPr>
        <p:txBody>
          <a:bodyPr/>
          <a:lstStyle/>
          <a:p>
            <a:pPr marL="533400" indent="-5334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b="1" dirty="0" smtClean="0">
                <a:latin typeface="Times New Roman" pitchFamily="18" charset="0"/>
              </a:rPr>
              <a:t>       </a:t>
            </a:r>
            <a:r>
              <a:rPr lang="ru-RU" altLang="ru-RU" sz="2400" dirty="0" smtClean="0">
                <a:latin typeface="Times New Roman" pitchFamily="18" charset="0"/>
              </a:rPr>
              <a:t>это образовательная культура участия человека в своем образовании, которая осваивается через овладение компетенциями участия (пробы, выбор, проект, рефлексия); культура открытия человеком возможностей образования в процессе </a:t>
            </a:r>
            <a:r>
              <a:rPr lang="ru-RU" altLang="ru-RU" sz="2400" dirty="0" err="1" smtClean="0">
                <a:latin typeface="Times New Roman" pitchFamily="18" charset="0"/>
              </a:rPr>
              <a:t>практикования</a:t>
            </a:r>
            <a:r>
              <a:rPr lang="ru-RU" altLang="ru-RU" sz="2400" dirty="0" smtClean="0">
                <a:latin typeface="Times New Roman" pitchFamily="18" charset="0"/>
              </a:rPr>
              <a:t>.</a:t>
            </a:r>
          </a:p>
          <a:p>
            <a:pPr eaLnBrk="1" hangingPunct="1"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454025" y="2841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38" y="500063"/>
            <a:ext cx="7643812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Спасибо за внимание</a:t>
            </a:r>
            <a:r>
              <a:rPr lang="ru-RU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1.Практика ШСД- это практика </a:t>
            </a:r>
            <a:r>
              <a:rPr lang="ru-RU" sz="2800" b="1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соорганизации</a:t>
            </a:r>
            <a:r>
              <a:rPr lang="ru-RU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участников СД</a:t>
            </a:r>
            <a:endParaRPr 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Важно: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как взрослые и дети влияют на свою СД, участвуют в  создании целей, норм, средств ее организации</a:t>
            </a:r>
          </a:p>
          <a:p>
            <a:pPr marL="457200" indent="-4572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Соорганизация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-это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расположение участников относительно друг друга, их связь, зависимость друг от друга, позиции</a:t>
            </a:r>
          </a:p>
          <a:p>
            <a:pPr marL="457200" indent="-4572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Педагог – организатор-участник СД</a:t>
            </a:r>
          </a:p>
          <a:p>
            <a:pPr marL="457200" indent="-4572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Ребенок- значимый и влиятельный участник СД</a:t>
            </a:r>
          </a:p>
          <a:p>
            <a:pPr marL="8890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Важно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строить разные связи между участниками, т.е. разное качество СД в урочном и внеурочном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332657"/>
            <a:ext cx="8229600" cy="1152128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</a:t>
            </a:r>
            <a:r>
              <a:rPr lang="ru-RU" sz="2800" b="1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соорганизации</a:t>
            </a:r>
            <a:r>
              <a:rPr lang="ru-RU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проявляется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08912" cy="4824536"/>
          </a:xfrm>
        </p:spPr>
        <p:txBody>
          <a:bodyPr/>
          <a:lstStyle/>
          <a:p>
            <a:pPr marL="8890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реализации 3 базовых моделей организации СД (авторитарной: урок-задание, лидерской: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урок-проблематизация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партнерской: урок-диалог). Разные модели- это разное качество с.д.Востребована культура лидерства и партнерства, в т.ч.как основание профессионального развития педагога.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 вычленении учебного (предметного) и образовательного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содержания урока.</a:t>
            </a:r>
          </a:p>
          <a:p>
            <a:pPr marL="20638" indent="-20638"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формировании у детей компетенций участия в СД (инициирование, пробы, проектирование, выбор, рефлексия), а у педагогов – компетенций организации СД (оформление и реализация инициатив; организация пробного действия, реализация учебных, образовательных, социальных проектов и др.)</a:t>
            </a:r>
          </a:p>
          <a:p>
            <a:pPr marL="457200" indent="-4572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33400" indent="-533400" algn="just" eaLnBrk="1" hangingPunct="1">
              <a:lnSpc>
                <a:spcPct val="90000"/>
              </a:lnSpc>
              <a:buFontTx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Практика ШСД – это </a:t>
            </a:r>
            <a:r>
              <a:rPr lang="ru-RU" sz="2800" b="1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деятельностная</a:t>
            </a:r>
            <a:r>
              <a:rPr lang="ru-RU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практика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  <a:r>
              <a:rPr lang="ru-RU" altLang="ru-RU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организация деятельности, овладение деятельностью в условиях тотального дефицита деятельности в массовой школе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Организация, овладение деятельностью через: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приемы организации СД;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образовательные ситуации;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образовательные действия;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образовательные технологии;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разные формы уроков и занятий, их взаимная дополнительность;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сочетание мониторинга с рефлексией (деятельность – это движение с остановками)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5412"/>
          </a:xfrm>
        </p:spPr>
        <p:txBody>
          <a:bodyPr/>
          <a:lstStyle/>
          <a:p>
            <a:pPr algn="l">
              <a:defRPr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dirty="0" smtClean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Особенностью школы  является то, что преподавателями вузов и школы  совместно разрабатывают и реализуют  три инновационных образовательных проекта возрастных ступеней и четыре специальные образовательные программы обучения детей и взрослых компетенциям участия и организации совместной деятельности.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2665412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dirty="0" smtClean="0"/>
              <a:t>  с 2002 г. в Школе С.Д. разработан и реализуется   проект </a:t>
            </a:r>
            <a:br>
              <a:rPr lang="ru-RU" sz="3200" dirty="0" smtClean="0"/>
            </a:br>
            <a:r>
              <a:rPr lang="ru-RU" sz="3200" b="1" dirty="0" smtClean="0"/>
              <a:t> « Построение образовательных профилей совместной деятельности в старшей школе». 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3870</TotalTime>
  <Words>873</Words>
  <Application>Microsoft Office PowerPoint</Application>
  <PresentationFormat>Экран (4:3)</PresentationFormat>
  <Paragraphs>120</Paragraphs>
  <Slides>40</Slides>
  <Notes>39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4" baseType="lpstr">
      <vt:lpstr>Arial</vt:lpstr>
      <vt:lpstr>Arial Black</vt:lpstr>
      <vt:lpstr>Times New Roman</vt:lpstr>
      <vt:lpstr>Оформление по умолчанию</vt:lpstr>
      <vt:lpstr>Школа совместной деятельности</vt:lpstr>
      <vt:lpstr> «Построение образовательных профилей совместной деятельности  в старшей школе»  (из опыта работы  Школы Совместной деятельности)  </vt:lpstr>
      <vt:lpstr>Обучение детей и взрослых компетенциям участия и организации совместной деятельности.                                         Научный руководитель программы :                                 Г.Н.Прозументова,                                       д.п.н., профессор ТГУ.                                           Разработчики  программы:                                         преподаватели ТГУ, ТГПУ                            и педагоги  Школы                                            Совместной деятельности.</vt:lpstr>
      <vt:lpstr>   Практика Школы Совместной - </vt:lpstr>
      <vt:lpstr>1.Практика ШСД- это практика соорганизации участников СД</vt:lpstr>
      <vt:lpstr>Практика соорганизации проявляется  </vt:lpstr>
      <vt:lpstr>2. Практика ШСД – это деятельностная практика </vt:lpstr>
      <vt:lpstr>    Особенностью школы  является то, что преподавателями вузов и школы  совместно разрабатывают и реализуют  три инновационных образовательных проекта возрастных ступеней и четыре специальные образовательные программы обучения детей и взрослых компетенциям участия и организации совместной деятельности. </vt:lpstr>
      <vt:lpstr>   с 2002 г. в Школе С.Д. разработан и реализуется   проект   « Построение образовательных профилей совместной деятельности в старшей школе». </vt:lpstr>
      <vt:lpstr> Базовой образовательной технологией  для построения образовательных профилей совместной деятельности в старшей школе является технология «Обучение образовательному проектированию в совместной деятельности».  </vt:lpstr>
      <vt:lpstr>                     Цель  проекта   создание условий в организации совместной деятельности для обучения образовательному проектированию при разворачивания  предпрофильной подготовки и профильного обучения в Старшей школе.  </vt:lpstr>
      <vt:lpstr>                             Реализацию поставленной цели обеспечивает решение следующих задач  проекта:. 1. Организация образовательной деятельности, направленной на создание образовательных, организационных и управленческих условий по  обучению образовательному проектированию  (в форме  разных индивидуальных образовательных траекторий) участниками образования в профильной школе и освоению старшими подростками образовательного проектного действия. 2.Разработка механизмов организации сетевого взаимодействия , обеспечивающих построение и реализацию ИОТ как внутри  профильной школы ( МО, ОП, объединения), так и вне школы: - для повышения учебных и образовательных результатов и достижений .  -для повышения имиджа Школы; - для организации работы по обобщению опыта в Старшей школе (работа с  педагогами по созданию инновационных разработок) .  </vt:lpstr>
      <vt:lpstr>Различия </vt:lpstr>
      <vt:lpstr>Профильное обучение осуществляется через </vt:lpstr>
      <vt:lpstr>Открыты профили </vt:lpstr>
      <vt:lpstr>  Предметом разработки и исследования в проекте является организация процессов проектирования разных индивидуальных образовательных траекторий , в том числе: индивидуальный образовательный маршрут; индивидуальный образовательный проект; индивидуальная образовательная программа. </vt:lpstr>
      <vt:lpstr> В настоящее время  индивидуальная  траектория включает в себя:  - формулирование и оформление учащимися ценностных, смысловых установок на образование, образовательные цели и учебные задачи; - определение и выбор ими направлений общеобразовательной подготовки, специализации, профессионализации деятельности; - установление учебных затруднений и индивидуальных особенностей учебной работы, учебного стиля, разработку и выбор средств, обеспечивающих повышение учебных результатов и достижений; - выбор одной из форм образовательной деятельности: творческая работа, проект, исследовательская работа; - выработку оснований и критериев оценивания, рефлексии своей образовательной деятельности, своих  достижений и результатов.</vt:lpstr>
      <vt:lpstr>  Характеристики ИОТ Индивидуальный образовательный маршрут (ИОМ):цели и задачи образования у ученика «размыты», существует лишь общее представление о направлении траектории движения в образовательном пространстве, целью в данном случае является процесс профессионального самоопределения.  </vt:lpstr>
      <vt:lpstr>  Индивидуальный образовательный  проект - ИОПроект : цели и задачи формируются в совместной деятельности педагога и ребенка и отражают понимание ими проблем и дефицитов, которые необходимо преодолеть в совместной деятельности,  поставлены четко, выдержан классический проектный стиль, но однако ребенок для достижения своей цели использует только школьное пространство и, естественно, анализирует именно его, как ресурс для своей траектории движения в образовательном пространстве.  </vt:lpstr>
      <vt:lpstr>  Индивидуальная образовательная программа ( ИОП):определение ученика в совместной деятельности своих образовательных перспектив, целей и форм организации своего образования для их достижения, обучающийся активно анализирует образовательное пространство не только школы, но и городского, регионального, всероссийского уровня для достижения поставленной цели.</vt:lpstr>
      <vt:lpstr>                    Структура ИОТ  1. Учебный модуль 2.Образовательный модуль 3.Профильный модуль 4.Профессиональный модуль 5. Личностный модуль 6. Социальный модуль</vt:lpstr>
      <vt:lpstr>                     Ключевые условия для разработки и реализации ИОТ: организационно – управленческие, образовательные.  Базовое условие- проектирование образовательного профиля  </vt:lpstr>
      <vt:lpstr>    Мы стремимся не формировать профили «волевым» способом, а привлекаем самих учащихся, педагогов, родителей для проектирования образовательных профилей в школе. Для этого в нашей Школе разработан и реализуется метапредметный курс «Проектирование образовательного профиля». в рамках которого организуется с учащимися проектирование профиля и образовательное сопровождение профильного обучения.    </vt:lpstr>
      <vt:lpstr>Метапредметный курс включает  разделы </vt:lpstr>
      <vt:lpstr>       Организационно- управленческие  условия реализации профильного реализации ИОТ: 1.Этапы организации образовательной деятельности</vt:lpstr>
      <vt:lpstr>Презентация PowerPoint</vt:lpstr>
      <vt:lpstr>        2 этап – осуществление профилизации совместной деятельности  -организация разных форм совместной деятельности; -разработка проектов образовательных событий, их реализация, обсуждение; -осуществление ИОТ: их учебное содержание , их образовательное содержание ( образовательный выбор), их профессиональное содержание ( профессиональная направленность) 3 этап-  представление результатов профильного обучения, их обсуждение и рефлексия: -результатов реализации проекта старшей школы :семинары, собрания, конференции, мониторинг  -результатов реализации ИОТ: учебные достижения, образовательные достижения ( портфолио), рефлексия смысловых и ценностных установок учащихся на образование</vt:lpstr>
      <vt:lpstr>Для успешного осуществления профильного обучения  осуществляется тьюторское сопровождение  разработки и реализации учащимися  ИОТ:  работа куратора профильных групп   - деятельность  куратора профиля  состоит не только в оказании помощи старшекласснику в совершении выбора и проектировании движения по избранному образовательной траектории, но и в  совместном построении   образовательного пространства профильного обучения   Результат деятельности куратора:  создание системы, обеспечивающей создание необходимых  условий для построения и успешной реализации учащимся его образовательной траектории</vt:lpstr>
      <vt:lpstr>Oрганизация   образовательной  деятельности   по разработке и реализации   учащимися     ИОТ:  2. Организация урока в профильной школе  - разнообразие (уроки различаются по способу  организации совместной деятельности, по формам подачи материала, что позволяет детям на таких уроках проявить себя и добиваться хороших учебных достижений ). - модели совместной деятельности (урок-задание, урок-проблематизация, урок- диалог),   - виды уроков (в том числе урок-лаборатория, урок-проект, урок-консультация, урок-презентация, урок-взаимообучение, урок-исследование, урок-погружение, урок-рефлексия, урок-общение и др),  - изменение учебного плана, учебного режима ( «экстернат», самостоятельная работа )   </vt:lpstr>
      <vt:lpstr>На уроках в старшей школе помимо учебных программ  реализуются  специальные образовательные программы. Для формирования у учащихся старшей школы базовых профильных действий: позиционирование ( социально- гуманитарный профиль), исследование (естественно- математический профиль), проектирование( универсальный профиль) в образовательном процессе ( в т.ч. на уроках) педагоги создают условия для разворачивания старшеклассниками ИОТ, используют современные образовательные технологии, технологии С.Д.: организации открытого совместного действия,  проблематизации, технологии текстопорождения, организации проектной деятельности, организации группового взаимодействия,  организации рефлексии и др     </vt:lpstr>
      <vt:lpstr>Специальные образовательные программы обучения  детей и взрослых компетенциям участия и организации совместной деятельности:  «Проектирование совместной деятельности при построении учебной темы» (руководитель программы - В.Ю.Соколов, к.и.н., ТГУ); «Обучение образовательному проектированию   в совместной деятельности»  (руководитель программы- И.Ю.Малкова, д.п.н., ТГУ); « Обучение школьников решению учебных и образовательных проблем  в совместной деятельности» (руководитель программы- Е.А. Румбешта, д.п.н.,  ТГПУ). </vt:lpstr>
      <vt:lpstr>Oрганизация  образовательной  деятельности  по разработке и реализации   учащимися     ИОТ :   3. Организации самостоятельной работы.  В рамках ИОТ старшеклассники выбирают  и выполняют один из видов самостоятельной работы: творческая, проектная, исследовательская.  Результат: формирование компетенций проектирования, исследования, позиционирования, группового взаимодействия …  </vt:lpstr>
      <vt:lpstr>Образовательные формы, в рамках которых реализуются ИОТ. образовательными формами   по разработке и реализации   учащимися     ИОТ являются:  уроки; образовательные проекты; учебные проекты; социальные проекты, профессиональные пробы, образовательные стажировки, самостоятельные работы; компетентностные олимпиады; предметные олимпиады; предметные конференции; клубы; проектные группы, проектные команды, Совет старшей школы, сборы старшеклассников   Особое внимание уделяем разработке достаточно новых форм: стажировкам и сборам старшеклассников</vt:lpstr>
      <vt:lpstr>Организация предпрофильнй подготовки как условие для успешной  разработки и реализации   учащимися ИОТ:            В качестве одного из базовых условий для успешного разворачивания проекта профильного обучения выступает  разработка и реализация проекта: «Предпрофильная подготовка в школе старших подростков».  Цель проекта: создание условий для обучения старших подростков образовательному выбору, образовательному проектированию.   </vt:lpstr>
      <vt:lpstr>Создание и использование  механизмов управления разработкой и реализацией ИОТ   В качестве базовых механизмов, обеспечивающих управление разработкой и реализацией проекта в Школе, мы рассматриваем следующие: механизмы  нормативно-правового обеспечения инновационной деятельности; финансовые и экспертные.</vt:lpstr>
      <vt:lpstr>  Управленческие механизмы, к которым мы относим: -метакурсы; « Основы проектирования ИОТ» - тьюторское сопровождение; -изменение учебного режима; - сочетание экспертизы  ИОТ и мониторинга  учебных результатов ( внешние и внутренние); - нормативно-правовое обеспечение ( договор , заявления…); -  стимулирование педагогов ; - организация внутреннего ПК для педагогов  </vt:lpstr>
      <vt:lpstr>Планируемые результаты  - разработка содержания С.Д. в разных индивидуальных образовательных траекториях (ИОТ) ; -Доработка программы сопровождения детей при построении ИОТ  (куратора профиля); - создание и оформление методических материалов по изменению содержания образования в профильных предметах (с учетом построения ИОТ); - изменения учебного режима для успешного разворачивания ИОТ; -. Доработка программы мониторинга результатов реализации проекта в старшей школе.  </vt:lpstr>
      <vt:lpstr>Планируемые результаты   - проведение семинаров ПК для педагогов, работающих в профильных классах. - начать разработку и реализацию сетевой муниципальной образовательной программы для старшей профильной школы «Проектирование индивидуальной образовательной траектории».   </vt:lpstr>
      <vt:lpstr>  Направления организации С.Д.  по профильному образованию в старшей школе:  1.Развитие образовательного содержания  совместной деятельности  в старшей  школе.  2.Организация образовательной деятельности, направленной на проектирование и реализацию индивидуальных образовательных траекторий (ИОТ) старшеклассниками. 3. Разработка и реализация механизмов управления профильным  образованием в старшей школе. </vt:lpstr>
      <vt:lpstr>Презентация PowerPoint</vt:lpstr>
    </vt:vector>
  </TitlesOfParts>
  <Company>DOOM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совместной деятельности</dc:title>
  <dc:creator>Бородин</dc:creator>
  <cp:lastModifiedBy>Татьяна Копылова</cp:lastModifiedBy>
  <cp:revision>180</cp:revision>
  <dcterms:created xsi:type="dcterms:W3CDTF">2006-09-28T06:45:51Z</dcterms:created>
  <dcterms:modified xsi:type="dcterms:W3CDTF">2019-02-12T12:52:07Z</dcterms:modified>
</cp:coreProperties>
</file>