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22"/>
  </p:notesMasterIdLst>
  <p:sldIdLst>
    <p:sldId id="287" r:id="rId2"/>
    <p:sldId id="262" r:id="rId3"/>
    <p:sldId id="265" r:id="rId4"/>
    <p:sldId id="259" r:id="rId5"/>
    <p:sldId id="263" r:id="rId6"/>
    <p:sldId id="266" r:id="rId7"/>
    <p:sldId id="268" r:id="rId8"/>
    <p:sldId id="277" r:id="rId9"/>
    <p:sldId id="270" r:id="rId10"/>
    <p:sldId id="298" r:id="rId11"/>
    <p:sldId id="283" r:id="rId12"/>
    <p:sldId id="299" r:id="rId13"/>
    <p:sldId id="272" r:id="rId14"/>
    <p:sldId id="296" r:id="rId15"/>
    <p:sldId id="297" r:id="rId16"/>
    <p:sldId id="293" r:id="rId17"/>
    <p:sldId id="295" r:id="rId18"/>
    <p:sldId id="292" r:id="rId19"/>
    <p:sldId id="278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6C68D-87EA-459C-8AAF-12457E2B5953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38F46-2DFE-48F6-8983-F7ADF289B9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5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a9b37a24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a9b37a24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a9b37a24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a9b37a24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a9b37a249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a9b37a249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260C65-42E0-496D-B787-DED6F6CCB405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A854DD-383B-49C0-B706-D11B0C1492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slide" Target="slid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928992" cy="583264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Деятельность лицеистов по формированию своего самоопределения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 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4" y="5085184"/>
            <a:ext cx="7199709" cy="136815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МБОУ Лицей№2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Братск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201</a:t>
            </a:r>
            <a:r>
              <a:rPr lang="en-US" b="1" i="1" dirty="0" smtClean="0">
                <a:solidFill>
                  <a:srgbClr val="002060"/>
                </a:solidFill>
              </a:rPr>
              <a:t>8</a:t>
            </a:r>
            <a:r>
              <a:rPr lang="ru-RU" b="1" i="1" dirty="0" smtClean="0">
                <a:solidFill>
                  <a:srgbClr val="002060"/>
                </a:solidFill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68152" cy="10801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0801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Показатели эффективности работы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320480" cy="54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Для обучающихся 5-9 классов: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Потребность в труде (самообслуживание, оказание помощи окружающим, участие в общественно полезных мероприятиях) и выраженная оценка результатов труда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Навыки сотрудничества со сверстниками и взрослыми в различных социальных ситуациях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Осознанность своих личностных особенностей, интересов и склонностей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Реалистичная самооценка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Навыки самостоятельного поиска информации о профессиях и организациях профессионального образования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Знание факторов, значимых для выбора профессии и специальности</a:t>
            </a:r>
          </a:p>
          <a:p>
            <a:pPr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Способность анализировать условия, необходимые и достаточные для достижения профессиональных целей</a:t>
            </a: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163888" cy="50817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Для обучающихся 10-11 классов:</a:t>
            </a:r>
            <a:endParaRPr lang="ru-RU" sz="7200" dirty="0" smtClean="0">
              <a:latin typeface="+mj-lt"/>
            </a:endParaRP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Навыки самоорганизации и потребность реализации трудовых навыков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Ответственное отношение к учению, уважительного отношения к труду,  наличие опыта участия в социально значимом труде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Осознанность своих возможностей и ограничений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Знания о социально-экономической ситуации в стране по выбранной специальности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Способность соотносить свои возможности, желания, стремления и потребности рынка труда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Трудовая мотивация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6400" dirty="0" smtClean="0">
                <a:solidFill>
                  <a:srgbClr val="002060"/>
                </a:solidFill>
                <a:cs typeface="Times New Roman" pitchFamily="18" charset="0"/>
              </a:rPr>
              <a:t>Профессиональная подготовка по профессии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</a:rPr>
              <a:t>Гибкие навыки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600" dirty="0">
                <a:solidFill>
                  <a:srgbClr val="002060"/>
                </a:solidFill>
              </a:rPr>
              <a:t>Ги́бкие на́выки (англ. soft skills) — комплекс неспециализированных, важных для карьеры надпрофессиональных навыков, которые отвечают за успешное участие в рабочем процессе, высокую производительность</a:t>
            </a:r>
            <a:endParaRPr sz="3600" dirty="0">
              <a:solidFill>
                <a:srgbClr val="00206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i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0080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ru-RU" sz="3200" b="1" i="1" dirty="0" smtClean="0">
                <a:solidFill>
                  <a:srgbClr val="002060"/>
                </a:solidFill>
              </a:rPr>
              <a:t>«Сейчас –как раз то самое время,</a:t>
            </a:r>
          </a:p>
          <a:p>
            <a:pPr lvl="0" algn="ctr">
              <a:buClr>
                <a:schemeClr val="dk1"/>
              </a:buClr>
              <a:buSzPts val="1100"/>
            </a:pPr>
            <a:r>
              <a:rPr lang="ru-RU" sz="3200" b="1" i="1" dirty="0" smtClean="0">
                <a:solidFill>
                  <a:srgbClr val="002060"/>
                </a:solidFill>
              </a:rPr>
              <a:t>когда настоящее прямо на наших глазах</a:t>
            </a:r>
          </a:p>
          <a:p>
            <a:pPr lvl="0" algn="ctr">
              <a:buClr>
                <a:schemeClr val="dk1"/>
              </a:buClr>
              <a:buSzPts val="1100"/>
            </a:pPr>
            <a:r>
              <a:rPr lang="ru-RU" sz="3200" b="1" i="1" dirty="0" smtClean="0">
                <a:solidFill>
                  <a:srgbClr val="002060"/>
                </a:solidFill>
              </a:rPr>
              <a:t>превращается в будущее»</a:t>
            </a:r>
          </a:p>
          <a:p>
            <a:pPr lvl="0" algn="r">
              <a:spcAft>
                <a:spcPts val="1600"/>
              </a:spcAft>
            </a:pPr>
            <a:r>
              <a:rPr lang="ru-RU" sz="3200" b="1" dirty="0" err="1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Айзек</a:t>
            </a:r>
            <a:r>
              <a:rPr lang="ru-RU" sz="3200" b="1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 Азимов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68152" cy="10801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47664" y="2132856"/>
            <a:ext cx="64087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за </a:t>
            </a:r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внимание! </a:t>
            </a:r>
            <a:endParaRPr lang="ru-RU" sz="44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23528" y="356659"/>
            <a:ext cx="8520600" cy="11281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Т</a:t>
            </a:r>
            <a:r>
              <a:rPr lang="ru" sz="3600" b="1" dirty="0" smtClean="0">
                <a:solidFill>
                  <a:srgbClr val="002060"/>
                </a:solidFill>
              </a:rPr>
              <a:t>ематика </a:t>
            </a:r>
            <a:r>
              <a:rPr lang="ru" sz="3600" b="1" dirty="0">
                <a:solidFill>
                  <a:srgbClr val="002060"/>
                </a:solidFill>
              </a:rPr>
              <a:t>родительских клубов</a:t>
            </a:r>
            <a:endParaRPr sz="3600" b="1" dirty="0">
              <a:solidFill>
                <a:srgbClr val="00206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95536" y="2564904"/>
            <a:ext cx="8520600" cy="36003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61950" lvl="0" indent="-180975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itchFamily="2" charset="2"/>
              <a:buChar char="v"/>
            </a:pPr>
            <a:r>
              <a:rPr lang="ru" sz="1800" b="1" dirty="0" smtClean="0">
                <a:solidFill>
                  <a:srgbClr val="002060"/>
                </a:solidFill>
              </a:rPr>
              <a:t>Ранняя профилизация как основа  успешного самоопределения лицеистов</a:t>
            </a:r>
            <a:r>
              <a:rPr lang="ru" sz="1800" dirty="0" smtClean="0">
                <a:solidFill>
                  <a:srgbClr val="002060"/>
                </a:solidFill>
              </a:rPr>
              <a:t> 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itchFamily="2" charset="2"/>
              <a:buChar char="v"/>
            </a:pPr>
            <a:r>
              <a:rPr lang="ru" sz="1800" b="1" dirty="0" smtClean="0">
                <a:solidFill>
                  <a:srgbClr val="002060"/>
                </a:solidFill>
              </a:rPr>
              <a:t>Рефлексия </a:t>
            </a:r>
            <a:r>
              <a:rPr lang="ru" sz="1800" b="1" dirty="0">
                <a:solidFill>
                  <a:srgbClr val="002060"/>
                </a:solidFill>
              </a:rPr>
              <a:t>по итогам работы над мотивационным </a:t>
            </a:r>
            <a:r>
              <a:rPr lang="ru" sz="1800" b="1" dirty="0" smtClean="0">
                <a:solidFill>
                  <a:srgbClr val="002060"/>
                </a:solidFill>
              </a:rPr>
              <a:t>письмом</a:t>
            </a:r>
            <a:r>
              <a:rPr lang="ru" sz="1800" dirty="0" smtClean="0">
                <a:solidFill>
                  <a:srgbClr val="002060"/>
                </a:solidFill>
              </a:rPr>
              <a:t> 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itchFamily="2" charset="2"/>
              <a:buChar char="v"/>
            </a:pPr>
            <a:r>
              <a:rPr lang="ru" sz="1800" b="1" dirty="0" smtClean="0">
                <a:solidFill>
                  <a:srgbClr val="002060"/>
                </a:solidFill>
              </a:rPr>
              <a:t>Как </a:t>
            </a:r>
            <a:r>
              <a:rPr lang="ru" sz="1800" b="1" dirty="0">
                <a:solidFill>
                  <a:srgbClr val="002060"/>
                </a:solidFill>
              </a:rPr>
              <a:t>вместе выбрать </a:t>
            </a:r>
            <a:r>
              <a:rPr lang="ru" sz="1800" b="1" dirty="0" smtClean="0">
                <a:solidFill>
                  <a:srgbClr val="002060"/>
                </a:solidFill>
              </a:rPr>
              <a:t>профиль? 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2060"/>
                </a:solidFill>
              </a:rPr>
              <a:t>Школа – Колледж – Вуз: информационный поиск 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itchFamily="2" charset="2"/>
              <a:buChar char="v"/>
            </a:pPr>
            <a:r>
              <a:rPr lang="ru-RU" sz="1800" b="1" dirty="0" smtClean="0">
                <a:solidFill>
                  <a:srgbClr val="002060"/>
                </a:solidFill>
              </a:rPr>
              <a:t>Самодиагностика и разговор о стилях жизни</a:t>
            </a: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" sz="1800" b="1" dirty="0" smtClean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</a:rPr>
              <a:t>Целевые установки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179512" y="1124744"/>
            <a:ext cx="8520600" cy="56166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 dirty="0">
                <a:solidFill>
                  <a:srgbClr val="002060"/>
                </a:solidFill>
              </a:rPr>
              <a:t>Цель:</a:t>
            </a:r>
            <a:endParaRPr b="1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dirty="0">
                <a:solidFill>
                  <a:srgbClr val="002060"/>
                </a:solidFill>
              </a:rPr>
              <a:t>Содействие профессиональней ориентации обучающихся основной школы</a:t>
            </a:r>
            <a:endParaRPr sz="2400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b="1" dirty="0">
                <a:solidFill>
                  <a:srgbClr val="002060"/>
                </a:solidFill>
              </a:rPr>
              <a:t>Задачи:</a:t>
            </a:r>
            <a:endParaRPr sz="2400" b="1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dirty="0">
                <a:solidFill>
                  <a:srgbClr val="002060"/>
                </a:solidFill>
              </a:rPr>
              <a:t>1. Расширить представление лицеистов и родителей о профессиях и отраслях экономики, базовых навыках и характеристиках профессионала.</a:t>
            </a:r>
            <a:endParaRPr sz="2400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100"/>
              </a:spcBef>
              <a:spcAft>
                <a:spcPts val="0"/>
              </a:spcAft>
              <a:buNone/>
            </a:pPr>
            <a:r>
              <a:rPr lang="ru" sz="2400" dirty="0">
                <a:solidFill>
                  <a:srgbClr val="002060"/>
                </a:solidFill>
              </a:rPr>
              <a:t>2. Формировать ценностное отношение к будущему каждого лицеиста, к профессии, как к инструменту профессиональной самореализации, материальному обеспечению себя, созидания на благо общества и государства.</a:t>
            </a:r>
            <a:endParaRPr sz="2400" dirty="0">
              <a:solidFill>
                <a:srgbClr val="002060"/>
              </a:solidFill>
            </a:endParaRPr>
          </a:p>
          <a:p>
            <a:pPr marL="0" lvl="0" indent="0" algn="just" rtl="0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dirty="0">
                <a:solidFill>
                  <a:srgbClr val="002060"/>
                </a:solidFill>
              </a:rPr>
              <a:t>3. Своевременно определять профиль дальнейшего обучения лицеистов </a:t>
            </a:r>
            <a:endParaRPr sz="2400" dirty="0">
              <a:solidFill>
                <a:srgbClr val="002060"/>
              </a:solidFill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2400" dirty="0"/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8460432" y="6021288"/>
            <a:ext cx="432048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" sz="2400" b="1" dirty="0" smtClean="0">
                <a:solidFill>
                  <a:srgbClr val="002060"/>
                </a:solidFill>
                <a:highlight>
                  <a:srgbClr val="FFFFFF"/>
                </a:highlight>
                <a:ea typeface="Verdana"/>
                <a:cs typeface="Times New Roman" pitchFamily="18" charset="0"/>
                <a:sym typeface="Verdana"/>
              </a:rPr>
              <a:t>Мотивационное письмо (эссе) </a:t>
            </a:r>
            <a:r>
              <a:rPr lang="ru" sz="2400" dirty="0" smtClean="0">
                <a:solidFill>
                  <a:srgbClr val="002060"/>
                </a:solidFill>
                <a:highlight>
                  <a:srgbClr val="FFFFFF"/>
                </a:highlight>
                <a:ea typeface="Verdana"/>
                <a:cs typeface="Times New Roman" pitchFamily="18" charset="0"/>
                <a:sym typeface="Verdana"/>
              </a:rPr>
              <a:t>— документ, дополняющий рюзюме сведениями о том, почему соискатель заинтересован в получении определенной позиции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00808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Уважаемому девятикласснику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 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Подходит к концу время обучения в основной школе (5-9 класс) МБОУ «Лицей № 2».  В чём Вы повзрослели? В чём ещё хотели бы себя проявить? Готовы ли Вы к индивидуальному (самостоятельному) действию, решению? Это очень трудные и очень важные вопросы, ответы на которые мы ищем всю жизнь. 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При переходе на старшую ступень обучения таких вопросов становится всё больше. Предлагаем Вам ответить на некоторые из них. Это позволит нам всем уточнить сферы Ваших интересов и возможностей. </a:t>
            </a:r>
            <a:r>
              <a:rPr lang="ru-RU" sz="2000" b="1" i="1" dirty="0" smtClean="0">
                <a:solidFill>
                  <a:srgbClr val="002060"/>
                </a:solidFill>
              </a:rPr>
              <a:t>В период 10-11 класса мы не раз вернёмся к этому письму с целью оценки ваших действий и их корректировки</a:t>
            </a:r>
            <a:endParaRPr lang="ru-RU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23528" y="116632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Вопросы мотивационного письма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179512" y="1340768"/>
            <a:ext cx="8784976" cy="51125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 b="1" dirty="0">
                <a:solidFill>
                  <a:srgbClr val="002060"/>
                </a:solidFill>
                <a:latin typeface="+mn-lt"/>
              </a:rPr>
              <a:t>Вопрос 1</a:t>
            </a:r>
            <a:r>
              <a:rPr lang="ru" sz="2000" dirty="0">
                <a:solidFill>
                  <a:srgbClr val="002060"/>
                </a:solidFill>
                <a:latin typeface="+mn-lt"/>
              </a:rPr>
              <a:t>. Что ты любишь читать и почему именно этот выбор?</a:t>
            </a:r>
            <a:endParaRPr sz="2000" dirty="0">
              <a:solidFill>
                <a:srgbClr val="002060"/>
              </a:solidFill>
              <a:latin typeface="+mn-lt"/>
            </a:endParaRPr>
          </a:p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endParaRPr lang="ru" sz="2000" dirty="0" smtClean="0">
              <a:solidFill>
                <a:srgbClr val="00206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002060"/>
                </a:solidFill>
                <a:latin typeface="+mn-lt"/>
                <a:ea typeface="Times New Roman"/>
                <a:cs typeface="Times New Roman"/>
                <a:sym typeface="Times New Roman"/>
              </a:rPr>
              <a:t>Вопрос </a:t>
            </a:r>
            <a:r>
              <a:rPr lang="ru" sz="2000" b="1" dirty="0">
                <a:solidFill>
                  <a:srgbClr val="002060"/>
                </a:solidFill>
                <a:latin typeface="+mn-lt"/>
                <a:ea typeface="Times New Roman"/>
                <a:cs typeface="Times New Roman"/>
                <a:sym typeface="Times New Roman"/>
              </a:rPr>
              <a:t>2.</a:t>
            </a:r>
            <a:r>
              <a:rPr lang="ru" sz="2000" dirty="0">
                <a:solidFill>
                  <a:srgbClr val="002060"/>
                </a:solidFill>
                <a:latin typeface="+mn-lt"/>
                <a:ea typeface="Times New Roman"/>
                <a:cs typeface="Times New Roman"/>
                <a:sym typeface="Times New Roman"/>
              </a:rPr>
              <a:t> Про какую (ие) область(и) познания ты можешь сказать «я в ней (в них) крут»? Почему ты так считаешь?</a:t>
            </a:r>
            <a:endParaRPr sz="2000" dirty="0">
              <a:solidFill>
                <a:srgbClr val="00206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" sz="2000" dirty="0" smtClean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 b="1" dirty="0" smtClean="0">
                <a:solidFill>
                  <a:srgbClr val="002060"/>
                </a:solidFill>
                <a:latin typeface="+mn-lt"/>
              </a:rPr>
              <a:t>Вопрос </a:t>
            </a:r>
            <a:r>
              <a:rPr lang="ru" sz="2000" b="1" dirty="0">
                <a:solidFill>
                  <a:srgbClr val="002060"/>
                </a:solidFill>
                <a:latin typeface="+mn-lt"/>
              </a:rPr>
              <a:t>3.</a:t>
            </a:r>
            <a:r>
              <a:rPr lang="ru" sz="2000" dirty="0">
                <a:solidFill>
                  <a:srgbClr val="002060"/>
                </a:solidFill>
                <a:latin typeface="+mn-lt"/>
              </a:rPr>
              <a:t> Каковы твои цели на 10-11 класс?</a:t>
            </a:r>
            <a:endParaRPr sz="2000" dirty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" sz="2000" dirty="0" smtClean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 b="1" dirty="0" smtClean="0">
                <a:solidFill>
                  <a:srgbClr val="002060"/>
                </a:solidFill>
                <a:latin typeface="+mn-lt"/>
              </a:rPr>
              <a:t>Вопрос </a:t>
            </a:r>
            <a:r>
              <a:rPr lang="ru" sz="2000" b="1" dirty="0">
                <a:solidFill>
                  <a:srgbClr val="002060"/>
                </a:solidFill>
                <a:latin typeface="+mn-lt"/>
              </a:rPr>
              <a:t>4.</a:t>
            </a:r>
            <a:r>
              <a:rPr lang="ru" sz="2000" dirty="0">
                <a:solidFill>
                  <a:srgbClr val="002060"/>
                </a:solidFill>
                <a:latin typeface="+mn-lt"/>
              </a:rPr>
              <a:t> Каким ты видишь своё образование в 10-11 классе?</a:t>
            </a:r>
            <a:endParaRPr sz="2000" dirty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" sz="2000" dirty="0" smtClean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 b="1" dirty="0" smtClean="0">
                <a:solidFill>
                  <a:srgbClr val="002060"/>
                </a:solidFill>
                <a:latin typeface="+mn-lt"/>
              </a:rPr>
              <a:t>Вопрос </a:t>
            </a:r>
            <a:r>
              <a:rPr lang="ru" sz="2000" b="1" dirty="0">
                <a:solidFill>
                  <a:srgbClr val="002060"/>
                </a:solidFill>
                <a:latin typeface="+mn-lt"/>
              </a:rPr>
              <a:t>5.</a:t>
            </a:r>
            <a:r>
              <a:rPr lang="ru" sz="2000" dirty="0">
                <a:solidFill>
                  <a:srgbClr val="002060"/>
                </a:solidFill>
                <a:latin typeface="+mn-lt"/>
              </a:rPr>
              <a:t> Какие взрослые, педагоги будут тебе полезны для достижения целей? Опиши их образы (Учитель с мелом у доски? Консультант? Тьютор? др.)</a:t>
            </a:r>
            <a:endParaRPr sz="2000" dirty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u" sz="2000" dirty="0" smtClean="0">
              <a:solidFill>
                <a:srgbClr val="002060"/>
              </a:solidFill>
              <a:latin typeface="+mn-lt"/>
            </a:endParaRPr>
          </a:p>
          <a:p>
            <a:pPr marL="0" lvl="0" indent="0" algn="just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 b="1" dirty="0" smtClean="0">
                <a:solidFill>
                  <a:srgbClr val="002060"/>
                </a:solidFill>
                <a:latin typeface="+mn-lt"/>
              </a:rPr>
              <a:t>Вопрос </a:t>
            </a:r>
            <a:r>
              <a:rPr lang="ru" sz="2000" b="1" dirty="0">
                <a:solidFill>
                  <a:srgbClr val="002060"/>
                </a:solidFill>
                <a:latin typeface="+mn-lt"/>
              </a:rPr>
              <a:t>6.</a:t>
            </a:r>
            <a:r>
              <a:rPr lang="ru" sz="2000" dirty="0">
                <a:solidFill>
                  <a:srgbClr val="002060"/>
                </a:solidFill>
                <a:latin typeface="+mn-lt"/>
              </a:rPr>
              <a:t> Опиши своё будущее по окончании лицея</a:t>
            </a:r>
            <a:endParaRPr sz="2000" dirty="0">
              <a:solidFill>
                <a:srgbClr val="002060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8316416" y="5877272"/>
            <a:ext cx="466352" cy="5040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i09.fotocdn.net/s22/30/public_pin_l/453/255300508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2079465" cy="185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rkipedia.ru/sites/default/files/nb_large_0.jpg"/>
          <p:cNvPicPr/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6876256" y="4437112"/>
            <a:ext cx="20162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krasbilet.ru/upload/places/kongress%20sfu.jpe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4293096"/>
            <a:ext cx="244827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98.fastpic.ru/big/2017/1113/70/4fe991864f84e3b33f103a5e22796470.jpe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4509120"/>
            <a:ext cx="2621955" cy="161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vmeste-rf.tv/upload/medialibrary/fe7/fe7e5657eb28845a90a1db67ce0d0e6e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2115711" cy="157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catbratsk.ru/cache/www.lyceum2.ru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7416" y="1556792"/>
            <a:ext cx="525658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www.lomonosov.org/userfiles/image/udozhestvennaya_Akademiya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3171483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644008" y="1124744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Казань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3" y="1196752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3" y="324433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6021288"/>
            <a:ext cx="1800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Новосибирск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48264" y="6021288"/>
            <a:ext cx="1800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Иркутск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81988" y="6021288"/>
            <a:ext cx="2046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Красноярск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http://old.vernadsky.ru/upload/medialibrary/09e/09ee9a42de5130bfa12a29ca35912001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45638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1331640" y="260648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Томск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Управляющая кнопка: в начало 18">
            <a:hlinkClick r:id="rId9" action="ppaction://hlinksldjump" highlightClick="1"/>
          </p:cNvPr>
          <p:cNvSpPr/>
          <p:nvPr/>
        </p:nvSpPr>
        <p:spPr>
          <a:xfrm>
            <a:off x="8388424" y="6093296"/>
            <a:ext cx="432048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39952" y="381000"/>
            <a:ext cx="4318248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5616624" cy="19442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Материалы XVI ежегодной всероссийской (с международным участием) научно-практической конференции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«Проблемы теории и практики современной психологии»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ФГБОУ ВО «ИГУ», 2017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88640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Профессиональные пробы как система психолого-педагогического сопровождения профессионального самоопределения лицеистов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429652" y="6143644"/>
            <a:ext cx="285752" cy="214314"/>
          </a:xfrm>
          <a:prstGeom prst="actionButtonBeginning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D:\психологи\Documents\Стройнова Т.И\Фото\неделя психологии 10г\DSC0866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3645024"/>
            <a:ext cx="259228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психологи\Documents\Стройнова Т.И\метод работа\конференции\Конф-ции 17-18\Конф-ция 20-21 апреля 2017г Иркутск\нпк проф\20160419_100259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09634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ткрытая книга на столе, размытые полки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35798" y="2132856"/>
            <a:ext cx="3908203" cy="3312368"/>
          </a:xfr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92095"/>
            <a:ext cx="7848872" cy="22196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проект «Школа профессионального определения»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5" y="5013176"/>
            <a:ext cx="4300538" cy="93610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МБОУ Лицей№2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Братск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201</a:t>
            </a:r>
            <a:r>
              <a:rPr lang="en-US" b="1" i="1" dirty="0" smtClean="0">
                <a:solidFill>
                  <a:srgbClr val="002060"/>
                </a:solidFill>
              </a:rPr>
              <a:t>8</a:t>
            </a:r>
            <a:r>
              <a:rPr lang="ru-RU" b="1" i="1" dirty="0" smtClean="0">
                <a:solidFill>
                  <a:srgbClr val="002060"/>
                </a:solidFill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1368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Материалы XVI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ежегодной всероссийской (с международным участием) научно-практической конференции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«Проблемы теории и практики современной психологии»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ФГБОУ ВО «ИГУ», 201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4048" y="116632"/>
            <a:ext cx="3960440" cy="23762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«Мастерград» как одна из форм работы по самоопределению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D:\психологи\Documents\Стройнова Т.И\метод работа\конференции\Конф-ции 17-18\Иркутск апрель 2018г\город мастеров фото\DSC02069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998163" cy="21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психологи\Documents\Стройнова Т.И\метод работа\конференции\Конф-ции 17-18\Иркутск апрель 2018г\город мастеров фото\DSC0203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077072"/>
            <a:ext cx="2250182" cy="190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в начало 6">
            <a:hlinkClick r:id="rId4" action="ppaction://hlinksldjump" highlightClick="1"/>
          </p:cNvPr>
          <p:cNvSpPr/>
          <p:nvPr/>
        </p:nvSpPr>
        <p:spPr>
          <a:xfrm>
            <a:off x="8100392" y="6093296"/>
            <a:ext cx="576064" cy="5040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16832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Цель проекта: создание условий для своевременного и осознанного профессионального определения обучающихся</a:t>
            </a:r>
            <a:endParaRPr lang="ru-RU" sz="36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3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39"/>
            <a:ext cx="1368152" cy="1080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Руководство к действию:</a:t>
            </a:r>
            <a:endParaRPr lang="ru-RU" sz="3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180975" indent="-180975" algn="just" rtl="0">
              <a:buNone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sz="2400" dirty="0" smtClean="0">
                <a:solidFill>
                  <a:srgbClr val="002060"/>
                </a:solidFill>
              </a:rPr>
              <a:t>Нормативные документы по профориентации в РФ:</a:t>
            </a:r>
          </a:p>
          <a:p>
            <a:pPr marL="180975" indent="-180975" rtl="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Концепция организационно-педагогического сопровождения профессионального самоопределения обучающихся (г.г. Саратов, Самара, Пермь др.)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Модель, комплекс мер по организационно-педагогическому сопровождению профессионального самоопределения обучающихся (г.г. Саратов, Самара, Пермь др.)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Постановление о комплексе мероприятий, направленных на развитие профориентации молодежи (Вологодская область)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Положение об организации и проведении профессиональной ориентации обучающихся, Положение о центре, </a:t>
            </a:r>
            <a:r>
              <a:rPr lang="ru-RU" sz="2000" dirty="0" err="1" smtClean="0">
                <a:solidFill>
                  <a:srgbClr val="002060"/>
                </a:solidFill>
              </a:rPr>
              <a:t>профориентационном</a:t>
            </a:r>
            <a:r>
              <a:rPr lang="ru-RU" sz="2000" dirty="0" smtClean="0">
                <a:solidFill>
                  <a:srgbClr val="002060"/>
                </a:solidFill>
              </a:rPr>
              <a:t> кабинете  др.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Положение о Плане </a:t>
            </a:r>
            <a:r>
              <a:rPr lang="ru-RU" sz="2000" dirty="0" err="1" smtClean="0">
                <a:solidFill>
                  <a:srgbClr val="002060"/>
                </a:solidFill>
              </a:rPr>
              <a:t>профориентационной</a:t>
            </a:r>
            <a:r>
              <a:rPr lang="ru-RU" sz="2000" dirty="0" smtClean="0">
                <a:solidFill>
                  <a:srgbClr val="002060"/>
                </a:solidFill>
              </a:rPr>
              <a:t> работы (мероприятий или «дорожная карта»)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Положение о координационном совете (Вологодская область)</a:t>
            </a:r>
          </a:p>
          <a:p>
            <a:pPr marL="180975" indent="-180975">
              <a:buFont typeface="Wingdings" pitchFamily="2" charset="2"/>
              <a:buChar char="v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180975" indent="-180975" algn="just" rtl="0">
              <a:buFont typeface="Wingdings" pitchFamily="2" charset="2"/>
              <a:buChar char="v"/>
            </a:pPr>
            <a:endParaRPr lang="ru-RU" dirty="0" smtClean="0">
              <a:solidFill>
                <a:srgbClr val="002060"/>
              </a:solidFill>
            </a:endParaRPr>
          </a:p>
          <a:p>
            <a:pPr rtl="0">
              <a:buNone/>
            </a:pPr>
            <a:endParaRPr lang="ru-RU" sz="2400" dirty="0"/>
          </a:p>
        </p:txBody>
      </p:sp>
      <p:pic>
        <p:nvPicPr>
          <p:cNvPr id="4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260648"/>
            <a:ext cx="1296144" cy="10081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1412776"/>
            <a:ext cx="1296144" cy="1008112"/>
          </a:xfrm>
          <a:prstGeom prst="rect">
            <a:avLst/>
          </a:prstGeom>
          <a:noFill/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2492896"/>
            <a:ext cx="8856984" cy="4176464"/>
          </a:xfrm>
        </p:spPr>
        <p:txBody>
          <a:bodyPr>
            <a:noAutofit/>
          </a:bodyPr>
          <a:lstStyle/>
          <a:p>
            <a:pPr lvl="0" algn="l"/>
            <a:r>
              <a:rPr lang="ru-RU" sz="2000" cap="none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Цель Концепции: </a:t>
            </a:r>
            <a:r>
              <a:rPr lang="ru-RU" sz="2000" b="0" cap="none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создание условий и формирование механизмов, обеспечивающих экономику и социальную сферу Иркутской области квалифицированными специалистами и рабочими кадрами.</a:t>
            </a:r>
          </a:p>
          <a:p>
            <a:pPr lvl="0" algn="l"/>
            <a:r>
              <a:rPr lang="ru-RU" sz="2000" b="0" cap="none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Достижение цели предполагает выполнение конкретного перечня задач, одной из которых является – </a:t>
            </a:r>
            <a:r>
              <a:rPr lang="ru-RU" sz="2000" b="0" i="1" u="sng" cap="none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организация профессиональной ориентации выпускников школ, молодежи и незанятого населения, учитывающей потребности экономики и социальной сферы региона, и способствующей своевременному, осознанному выбору профессии, организации профессионального образования, последующему трудоустройству и профессиональной адаптации</a:t>
            </a:r>
          </a:p>
          <a:p>
            <a:pPr lvl="0" algn="l"/>
            <a:endParaRPr lang="ru-RU" sz="2000" b="0" cap="none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Концепция развития кадрового потенциала иркутской области до 2020 года</a:t>
            </a:r>
            <a:r>
              <a:rPr lang="ru-RU" sz="36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cs typeface="Arial" pitchFamily="34" charset="0"/>
              </a:rPr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371600"/>
            <a:ext cx="4248472" cy="46817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Для обучающихся 5-9 классов:</a:t>
            </a: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осознание ценности труда, науки и творчества, умение соотносить свои притязания и склонности с общественными интересами, активное и заинтересованное познание мира</a:t>
            </a: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воспитание профессионально важных качеств, становление профессионального интереса</a:t>
            </a: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опыт профессиональных проб в различных видах общественно полезной деятельности</a:t>
            </a: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осознание своих возможностей, профессиональных интересов и мотивов выбора профессии</a:t>
            </a:r>
            <a:endParaRPr lang="ru-RU" sz="72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8000" dirty="0">
              <a:latin typeface="+mj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371600"/>
            <a:ext cx="4123184" cy="500972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Для обучающихся 10-11 классов:</a:t>
            </a:r>
            <a:endParaRPr lang="ru-RU" sz="80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развитие профессионально важных качеств, формирование индивидуального стиля деятельности</a:t>
            </a:r>
          </a:p>
          <a:p>
            <a:pPr>
              <a:buNone/>
            </a:pPr>
            <a:endParaRPr lang="ru-RU" sz="7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уточнение профессионального выбора в условиях профильного обучения</a:t>
            </a:r>
          </a:p>
          <a:p>
            <a:pPr>
              <a:buFont typeface="Wingdings" pitchFamily="2" charset="2"/>
              <a:buChar char="v"/>
            </a:pPr>
            <a:endParaRPr lang="ru-RU" sz="7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опыт профессиональных проб в различных видах общественно полезной деятельности</a:t>
            </a:r>
          </a:p>
          <a:p>
            <a:pPr>
              <a:buNone/>
            </a:pPr>
            <a:endParaRPr lang="ru-RU" sz="7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7200" b="1" dirty="0" smtClean="0">
                <a:solidFill>
                  <a:srgbClr val="002060"/>
                </a:solidFill>
                <a:cs typeface="Times New Roman" pitchFamily="18" charset="0"/>
              </a:rPr>
              <a:t>коррекция образовательных и профессиональных планов</a:t>
            </a:r>
          </a:p>
          <a:p>
            <a:endParaRPr lang="ru-RU" sz="72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68152" cy="1080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Участники проекта:</a:t>
            </a:r>
            <a:endParaRPr lang="ru-RU" sz="3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Обучающиеся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Родители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Педагоги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Администрация</a:t>
            </a:r>
            <a:endParaRPr lang="ru-RU" sz="32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4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6815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План реализации проекта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>Постоянное приобретение и расширение знаний о современных профессиях, используя различные источники</a:t>
            </a: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  <a:hlinkClick r:id="rId2" action="ppaction://hlinksldjump"/>
              </a:rPr>
              <a:t>Родительские клубы</a:t>
            </a:r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  <a:hlinkClick r:id="rId3" action="ppaction://hlinksldjump"/>
              </a:rPr>
              <a:t>«Образовательный туризм» (выезды в ВУЗы) – </a:t>
            </a:r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  <a:hlinkClick r:id="rId3" action="ppaction://hlinksldjump"/>
              </a:rPr>
              <a:t>8-10кл</a:t>
            </a:r>
            <a:endParaRPr lang="ru-RU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>«Неделя без турникета» (выезды на предприятия) </a:t>
            </a: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>Интерактивные игры - </a:t>
            </a:r>
            <a:r>
              <a:rPr lang="ru-RU" sz="2000" b="1" i="1" dirty="0" err="1" smtClean="0">
                <a:solidFill>
                  <a:srgbClr val="002060"/>
                </a:solidFill>
                <a:cs typeface="Times New Roman" pitchFamily="18" charset="0"/>
              </a:rPr>
              <a:t>вне</a:t>
            </a:r>
            <a:r>
              <a:rPr lang="ru-RU" sz="2000" dirty="0" err="1" smtClean="0">
                <a:solidFill>
                  <a:srgbClr val="002060"/>
                </a:solidFill>
                <a:cs typeface="Times New Roman" pitchFamily="18" charset="0"/>
              </a:rPr>
              <a:t>лицейское</a:t>
            </a: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> пространство</a:t>
            </a: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>Создание стенда «Наши родители и педагоги - профессионалы»</a:t>
            </a: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cs typeface="Times New Roman" pitchFamily="18" charset="0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brstu.ru/docs/news/2016/main-news/13-04-ped-klass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368152" cy="10801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План реализации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Для обучающихся 5-9 классов: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</a:rPr>
              <a:t>Диагностика интересов и анализ ее результатов 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>
                <a:solidFill>
                  <a:srgbClr val="002060"/>
                </a:solidFill>
                <a:cs typeface="Times New Roman" pitchFamily="18" charset="0"/>
              </a:rPr>
              <a:t>Профориентационные</a:t>
            </a: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 игры (6 классы) </a:t>
            </a:r>
          </a:p>
          <a:p>
            <a:pPr>
              <a:buFont typeface="Wingdings" pitchFamily="2" charset="2"/>
              <a:buChar char="v"/>
            </a:pPr>
            <a:endParaRPr lang="ru-RU" sz="1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Интерактивные игры – лицейское пространство</a:t>
            </a: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</a:rPr>
              <a:t>Сочинение «Мои родители - профессионалы» (5-6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кл</a:t>
            </a:r>
            <a:r>
              <a:rPr lang="ru-RU" sz="1800" b="1" i="1" dirty="0" smtClean="0">
                <a:solidFill>
                  <a:srgbClr val="002060"/>
                </a:solidFill>
              </a:rPr>
              <a:t>)</a:t>
            </a:r>
            <a:endParaRPr lang="ru-RU" sz="1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  <a:cs typeface="Times New Roman" pitchFamily="18" charset="0"/>
              </a:rPr>
              <a:t>Смотр военных профессий (7-8 классы)</a:t>
            </a: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  <a:cs typeface="Times New Roman" pitchFamily="18" charset="0"/>
                <a:hlinkClick r:id="rId3" action="ppaction://hlinksldjump"/>
              </a:rPr>
              <a:t>Мотивационное письмо – 9кл</a:t>
            </a:r>
            <a:endParaRPr lang="ru-RU" sz="1800" b="1" i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Классные часы «Профессии наших родителей»</a:t>
            </a:r>
          </a:p>
          <a:p>
            <a:pPr>
              <a:buFont typeface="Wingdings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Для обучающихся 10-11 классов: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Диагностика индивидуальная, уточняющая (тест </a:t>
            </a:r>
            <a:r>
              <a:rPr lang="ru-RU" sz="1800" dirty="0" err="1" smtClean="0">
                <a:solidFill>
                  <a:srgbClr val="002060"/>
                </a:solidFill>
                <a:cs typeface="Times New Roman" pitchFamily="18" charset="0"/>
              </a:rPr>
              <a:t>Фоксфорд</a:t>
            </a: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  <a:cs typeface="Times New Roman" pitchFamily="18" charset="0"/>
              </a:rPr>
              <a:t>Круглые столы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Встречи с профессионалами (9-10 классы):</a:t>
            </a:r>
            <a:b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  <a:hlinkClick r:id="rId4" action="ppaction://hlinksldjump"/>
              </a:rPr>
              <a:t>     «Мастерград»</a:t>
            </a:r>
            <a:endParaRPr lang="ru-RU" sz="1800" b="1" i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«</a:t>
            </a: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  <a:hlinkClick r:id="rId5" action="ppaction://hlinksldjump"/>
              </a:rPr>
              <a:t>День </a:t>
            </a:r>
            <a:r>
              <a:rPr lang="ru-RU" sz="1800" dirty="0" err="1" smtClean="0">
                <a:solidFill>
                  <a:srgbClr val="002060"/>
                </a:solidFill>
                <a:cs typeface="Times New Roman" pitchFamily="18" charset="0"/>
                <a:hlinkClick r:id="rId5" action="ppaction://hlinksldjump"/>
              </a:rPr>
              <a:t>самоменеджмента</a:t>
            </a: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v"/>
            </a:pPr>
            <a:r>
              <a:rPr lang="ru-RU" sz="1800" b="1" i="1" dirty="0" smtClean="0">
                <a:solidFill>
                  <a:srgbClr val="002060"/>
                </a:solidFill>
                <a:cs typeface="Times New Roman" pitchFamily="18" charset="0"/>
              </a:rPr>
              <a:t>Работа с «Атласом профессий»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cs typeface="Times New Roman" pitchFamily="18" charset="0"/>
              </a:rPr>
              <a:t>Классные часы «Профессии наших кумиров»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Microsoft Office PowerPoint</Application>
  <PresentationFormat>Экран (4:3)</PresentationFormat>
  <Paragraphs>151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Официальная</vt:lpstr>
      <vt:lpstr>Деятельность лицеистов по формированию своего самоопределения  </vt:lpstr>
      <vt:lpstr>проект «Школа профессионального определения» </vt:lpstr>
      <vt:lpstr>Презентация PowerPoint</vt:lpstr>
      <vt:lpstr>Руководство к действию:</vt:lpstr>
      <vt:lpstr>    Концепция развития кадрового потенциала иркутской области до 2020 года </vt:lpstr>
      <vt:lpstr>Задачи проекта</vt:lpstr>
      <vt:lpstr>Участники проекта:</vt:lpstr>
      <vt:lpstr>План реализации проекта</vt:lpstr>
      <vt:lpstr>План реализации проекта</vt:lpstr>
      <vt:lpstr>Показатели эффективности работы</vt:lpstr>
      <vt:lpstr>Гибкие навыки</vt:lpstr>
      <vt:lpstr>Презентация PowerPoint</vt:lpstr>
      <vt:lpstr>Презентация PowerPoint</vt:lpstr>
      <vt:lpstr>Тематика родительских клубов</vt:lpstr>
      <vt:lpstr>Целевые установки</vt:lpstr>
      <vt:lpstr>Презентация PowerPoint</vt:lpstr>
      <vt:lpstr>Вопросы мотивационного письма</vt:lpstr>
      <vt:lpstr>Презентация PowerPoint</vt:lpstr>
      <vt:lpstr>     </vt:lpstr>
      <vt:lpstr>«Мастерград» как одна из форм работы по самоопределению обучающихся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лицеистов по формированию своего самоопределения  </dc:title>
  <cp:lastModifiedBy>Татьяна Копылова</cp:lastModifiedBy>
  <cp:revision>1</cp:revision>
  <dcterms:modified xsi:type="dcterms:W3CDTF">2019-02-12T13:29:21Z</dcterms:modified>
</cp:coreProperties>
</file>