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7"/>
  </p:notesMasterIdLst>
  <p:sldIdLst>
    <p:sldId id="397" r:id="rId2"/>
    <p:sldId id="381" r:id="rId3"/>
    <p:sldId id="382" r:id="rId4"/>
    <p:sldId id="389" r:id="rId5"/>
    <p:sldId id="383" r:id="rId6"/>
    <p:sldId id="386" r:id="rId7"/>
    <p:sldId id="387" r:id="rId8"/>
    <p:sldId id="388" r:id="rId9"/>
    <p:sldId id="384" r:id="rId10"/>
    <p:sldId id="347" r:id="rId11"/>
    <p:sldId id="348" r:id="rId12"/>
    <p:sldId id="390" r:id="rId13"/>
    <p:sldId id="391" r:id="rId14"/>
    <p:sldId id="395" r:id="rId15"/>
    <p:sldId id="396" r:id="rId1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9694"/>
    <a:srgbClr val="62B2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1" autoAdjust="0"/>
    <p:restoredTop sz="94660"/>
  </p:normalViewPr>
  <p:slideViewPr>
    <p:cSldViewPr>
      <p:cViewPr varScale="1">
        <p:scale>
          <a:sx n="84" d="100"/>
          <a:sy n="84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xmlns="" id="{E10C1E7C-4A04-4E44-9A30-5519B8F9EAE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xmlns="" id="{070FB2F6-1D0A-4408-973C-8FC0413ED0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xmlns="" id="{90851960-01DC-40C9-BB18-8984E5ECDAA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4518" name="Rectangle 6">
            <a:extLst>
              <a:ext uri="{FF2B5EF4-FFF2-40B4-BE49-F238E27FC236}">
                <a16:creationId xmlns:a16="http://schemas.microsoft.com/office/drawing/2014/main" xmlns="" id="{2AE6D4AB-3A0D-4E2A-8884-4522238A1A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4519" name="Rectangle 7">
            <a:extLst>
              <a:ext uri="{FF2B5EF4-FFF2-40B4-BE49-F238E27FC236}">
                <a16:creationId xmlns:a16="http://schemas.microsoft.com/office/drawing/2014/main" xmlns="" id="{DD591267-3A34-4C2F-98BC-955C57D4B7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7328AA8-A0DB-4410-A95D-3E119B10F7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09778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06975" cy="3756025"/>
          </a:xfrm>
          <a:solidFill>
            <a:srgbClr val="FFFFFF"/>
          </a:solidFill>
          <a:ln/>
        </p:spPr>
      </p:sp>
      <p:sp>
        <p:nvSpPr>
          <p:cNvPr id="15363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60913"/>
            <a:ext cx="5508625" cy="4508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06975" cy="3756025"/>
          </a:xfrm>
          <a:solidFill>
            <a:srgbClr val="FFFFFF"/>
          </a:solidFill>
          <a:ln/>
        </p:spPr>
      </p:sp>
      <p:sp>
        <p:nvSpPr>
          <p:cNvPr id="17411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60913"/>
            <a:ext cx="5508625" cy="4508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06975" cy="3756025"/>
          </a:xfrm>
          <a:solidFill>
            <a:srgbClr val="FFFFFF"/>
          </a:solidFill>
          <a:ln/>
        </p:spPr>
      </p:sp>
      <p:sp>
        <p:nvSpPr>
          <p:cNvPr id="19459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60913"/>
            <a:ext cx="5508625" cy="4508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39800" y="760413"/>
            <a:ext cx="5006975" cy="3756025"/>
          </a:xfrm>
          <a:solidFill>
            <a:srgbClr val="FFFFFF"/>
          </a:solidFill>
          <a:ln/>
        </p:spPr>
      </p:sp>
      <p:sp>
        <p:nvSpPr>
          <p:cNvPr id="21507" name="Rectangle 2"/>
          <p:cNvSpPr>
            <a:spLocks noChangeArrowheads="1"/>
          </p:cNvSpPr>
          <p:nvPr>
            <p:ph type="body" idx="1"/>
          </p:nvPr>
        </p:nvSpPr>
        <p:spPr>
          <a:xfrm>
            <a:off x="688975" y="4760913"/>
            <a:ext cx="5508625" cy="4508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>
              <a:extLst>
                <a:ext uri="{FF2B5EF4-FFF2-40B4-BE49-F238E27FC236}">
                  <a16:creationId xmlns:a16="http://schemas.microsoft.com/office/drawing/2014/main" xmlns="" id="{97BF627E-540C-4F53-9822-2099E6CBAE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7" name="Oval 10">
              <a:extLst>
                <a:ext uri="{FF2B5EF4-FFF2-40B4-BE49-F238E27FC236}">
                  <a16:creationId xmlns:a16="http://schemas.microsoft.com/office/drawing/2014/main" xmlns="" id="{0AD81AA1-A950-44E3-AC5C-E113D24476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xmlns="" id="{F350D532-3AA0-4D9A-B577-F56669F2C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9" name="Oval 12">
              <a:extLst>
                <a:ext uri="{FF2B5EF4-FFF2-40B4-BE49-F238E27FC236}">
                  <a16:creationId xmlns:a16="http://schemas.microsoft.com/office/drawing/2014/main" xmlns="" id="{3D1EFE03-F99E-43C7-9DFD-C74A674BC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" name="Oval 13">
              <a:extLst>
                <a:ext uri="{FF2B5EF4-FFF2-40B4-BE49-F238E27FC236}">
                  <a16:creationId xmlns:a16="http://schemas.microsoft.com/office/drawing/2014/main" xmlns="" id="{3AA2774D-9BBD-4417-800F-4E28C88A0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1" name="Oval 14">
              <a:extLst>
                <a:ext uri="{FF2B5EF4-FFF2-40B4-BE49-F238E27FC236}">
                  <a16:creationId xmlns:a16="http://schemas.microsoft.com/office/drawing/2014/main" xmlns="" id="{13C09C37-5C25-4C12-B1BF-196719801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2" name="Oval 15">
              <a:extLst>
                <a:ext uri="{FF2B5EF4-FFF2-40B4-BE49-F238E27FC236}">
                  <a16:creationId xmlns:a16="http://schemas.microsoft.com/office/drawing/2014/main" xmlns="" id="{9EA20A6C-80FE-4B51-826E-D2DB0B7D2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3" name="Oval 16">
              <a:extLst>
                <a:ext uri="{FF2B5EF4-FFF2-40B4-BE49-F238E27FC236}">
                  <a16:creationId xmlns:a16="http://schemas.microsoft.com/office/drawing/2014/main" xmlns="" id="{68068D11-21F6-4315-BA87-7FDCC41A4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4" name="Oval 17">
              <a:extLst>
                <a:ext uri="{FF2B5EF4-FFF2-40B4-BE49-F238E27FC236}">
                  <a16:creationId xmlns:a16="http://schemas.microsoft.com/office/drawing/2014/main" xmlns="" id="{58768DBC-4551-45DB-ADF4-C55EE082F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5" name="Oval 18">
              <a:extLst>
                <a:ext uri="{FF2B5EF4-FFF2-40B4-BE49-F238E27FC236}">
                  <a16:creationId xmlns:a16="http://schemas.microsoft.com/office/drawing/2014/main" xmlns="" id="{825F6BCF-598A-4AA2-A7FE-8F99660E92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6" name="Oval 19">
              <a:extLst>
                <a:ext uri="{FF2B5EF4-FFF2-40B4-BE49-F238E27FC236}">
                  <a16:creationId xmlns:a16="http://schemas.microsoft.com/office/drawing/2014/main" xmlns="" id="{A33DF5AC-5356-4434-A465-EFB4D26A8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7" name="Oval 20">
              <a:extLst>
                <a:ext uri="{FF2B5EF4-FFF2-40B4-BE49-F238E27FC236}">
                  <a16:creationId xmlns:a16="http://schemas.microsoft.com/office/drawing/2014/main" xmlns="" id="{275128BE-D046-4055-92DA-EB8182E45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8" name="Oval 21">
              <a:extLst>
                <a:ext uri="{FF2B5EF4-FFF2-40B4-BE49-F238E27FC236}">
                  <a16:creationId xmlns:a16="http://schemas.microsoft.com/office/drawing/2014/main" xmlns="" id="{056598B7-1CDB-4A5F-8397-B7D622BA1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9" name="Oval 22">
              <a:extLst>
                <a:ext uri="{FF2B5EF4-FFF2-40B4-BE49-F238E27FC236}">
                  <a16:creationId xmlns:a16="http://schemas.microsoft.com/office/drawing/2014/main" xmlns="" id="{A43FFA33-9B81-4A43-A44F-2437043B0A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20" name="Oval 23">
              <a:extLst>
                <a:ext uri="{FF2B5EF4-FFF2-40B4-BE49-F238E27FC236}">
                  <a16:creationId xmlns:a16="http://schemas.microsoft.com/office/drawing/2014/main" xmlns="" id="{3A809CA4-6ABD-4008-92F8-68A5A191F9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21" name="Oval 24">
              <a:extLst>
                <a:ext uri="{FF2B5EF4-FFF2-40B4-BE49-F238E27FC236}">
                  <a16:creationId xmlns:a16="http://schemas.microsoft.com/office/drawing/2014/main" xmlns="" id="{5D100094-4F7D-43DA-82AF-B03DB57F7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22" name="Oval 25">
              <a:extLst>
                <a:ext uri="{FF2B5EF4-FFF2-40B4-BE49-F238E27FC236}">
                  <a16:creationId xmlns:a16="http://schemas.microsoft.com/office/drawing/2014/main" xmlns="" id="{135B9FE6-7452-4BCB-9A5D-AC9E82684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23" name="Oval 26">
              <a:extLst>
                <a:ext uri="{FF2B5EF4-FFF2-40B4-BE49-F238E27FC236}">
                  <a16:creationId xmlns:a16="http://schemas.microsoft.com/office/drawing/2014/main" xmlns="" id="{55E5C3FA-9AC8-4FE9-879B-008D3D55B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24" name="Oval 27">
              <a:extLst>
                <a:ext uri="{FF2B5EF4-FFF2-40B4-BE49-F238E27FC236}">
                  <a16:creationId xmlns:a16="http://schemas.microsoft.com/office/drawing/2014/main" xmlns="" id="{1576B692-56AA-4B7E-ABEC-FE4CF3A6D1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25" name="Oval 28">
              <a:extLst>
                <a:ext uri="{FF2B5EF4-FFF2-40B4-BE49-F238E27FC236}">
                  <a16:creationId xmlns:a16="http://schemas.microsoft.com/office/drawing/2014/main" xmlns="" id="{6EE21492-F25E-4C37-A985-B0A4720D84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26" name="Oval 29">
              <a:extLst>
                <a:ext uri="{FF2B5EF4-FFF2-40B4-BE49-F238E27FC236}">
                  <a16:creationId xmlns:a16="http://schemas.microsoft.com/office/drawing/2014/main" xmlns="" id="{223247F8-7986-48A1-BADD-BF2A17702A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27" name="Oval 30">
              <a:extLst>
                <a:ext uri="{FF2B5EF4-FFF2-40B4-BE49-F238E27FC236}">
                  <a16:creationId xmlns:a16="http://schemas.microsoft.com/office/drawing/2014/main" xmlns="" id="{79ECB10C-4102-4280-A131-1EA5353B75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28" name="Oval 31">
              <a:extLst>
                <a:ext uri="{FF2B5EF4-FFF2-40B4-BE49-F238E27FC236}">
                  <a16:creationId xmlns:a16="http://schemas.microsoft.com/office/drawing/2014/main" xmlns="" id="{FA6D3BA6-AA24-45F5-8DF9-D5883C367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29" name="Oval 32">
              <a:extLst>
                <a:ext uri="{FF2B5EF4-FFF2-40B4-BE49-F238E27FC236}">
                  <a16:creationId xmlns:a16="http://schemas.microsoft.com/office/drawing/2014/main" xmlns="" id="{C1679B86-F206-474B-A0BE-38D765C0C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30" name="Oval 33">
              <a:extLst>
                <a:ext uri="{FF2B5EF4-FFF2-40B4-BE49-F238E27FC236}">
                  <a16:creationId xmlns:a16="http://schemas.microsoft.com/office/drawing/2014/main" xmlns="" id="{6EAB8026-6608-4BDC-999C-BD558B982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31" name="Oval 34">
              <a:extLst>
                <a:ext uri="{FF2B5EF4-FFF2-40B4-BE49-F238E27FC236}">
                  <a16:creationId xmlns:a16="http://schemas.microsoft.com/office/drawing/2014/main" xmlns="" id="{A3B8E3BF-862B-4A3A-97A4-B7B711AFE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32" name="Oval 35">
              <a:extLst>
                <a:ext uri="{FF2B5EF4-FFF2-40B4-BE49-F238E27FC236}">
                  <a16:creationId xmlns:a16="http://schemas.microsoft.com/office/drawing/2014/main" xmlns="" id="{5F57DFCE-926E-489D-83F8-CC7FBEE9AD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33" name="Oval 36">
              <a:extLst>
                <a:ext uri="{FF2B5EF4-FFF2-40B4-BE49-F238E27FC236}">
                  <a16:creationId xmlns:a16="http://schemas.microsoft.com/office/drawing/2014/main" xmlns="" id="{16AF4C6C-5877-4D27-B515-2A9982BD1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34" name="Oval 37">
              <a:extLst>
                <a:ext uri="{FF2B5EF4-FFF2-40B4-BE49-F238E27FC236}">
                  <a16:creationId xmlns:a16="http://schemas.microsoft.com/office/drawing/2014/main" xmlns="" id="{817DEC50-6D5D-4119-8EAB-4F9B082C3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35" name="Oval 38">
              <a:extLst>
                <a:ext uri="{FF2B5EF4-FFF2-40B4-BE49-F238E27FC236}">
                  <a16:creationId xmlns:a16="http://schemas.microsoft.com/office/drawing/2014/main" xmlns="" id="{0DE45BF3-E052-413A-8B9C-8703936353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36" name="Oval 39">
              <a:extLst>
                <a:ext uri="{FF2B5EF4-FFF2-40B4-BE49-F238E27FC236}">
                  <a16:creationId xmlns:a16="http://schemas.microsoft.com/office/drawing/2014/main" xmlns="" id="{3C0E9E4B-FB3C-44DA-A732-8FAE024327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ru-RU" altLang="en-US"/>
              <a:t>Образец заголовка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ru-RU" altLang="en-US"/>
              <a:t>Образец подзаголовка</a:t>
            </a: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xmlns="" id="{DC362EB8-0135-477E-9D3B-67872AE498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xmlns="" id="{45432152-8721-4D47-9AB0-796C83AC75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xmlns="" id="{5B82F28C-D347-4A1E-A2DB-3496A233A0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07740-EC71-45C1-AC63-120C9D6DE15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67362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003C4ABF-1EB2-490C-B097-81C6185D6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C3954295-73F9-422F-BA6B-07749B9DE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CD47E4AB-2E07-48D6-B6E2-B0A0698B92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654AB-6C5D-4FB6-A8E4-8DD0EBCEB4D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51616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003C4ABF-1EB2-490C-B097-81C6185D6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C3954295-73F9-422F-BA6B-07749B9DE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CD47E4AB-2E07-48D6-B6E2-B0A0698B92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77BD39-E936-410E-860D-CB6322B35CD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15931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03C4ABF-1EB2-490C-B097-81C6185D6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3954295-73F9-422F-BA6B-07749B9DE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CD47E4AB-2E07-48D6-B6E2-B0A0698B92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E55C3B-4FF5-4EE4-B396-72167BF5586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512358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003C4ABF-1EB2-490C-B097-81C6185D6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C3954295-73F9-422F-BA6B-07749B9DE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CD47E4AB-2E07-48D6-B6E2-B0A0698B92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C5B1D-9905-4867-86BC-6E71D190955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9457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003C4ABF-1EB2-490C-B097-81C6185D6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C3954295-73F9-422F-BA6B-07749B9DE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CD47E4AB-2E07-48D6-B6E2-B0A0698B92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519D4A-AA18-4439-BB11-0F941BFE99C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22336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003C4ABF-1EB2-490C-B097-81C6185D6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C3954295-73F9-422F-BA6B-07749B9DE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xmlns="" id="{CD47E4AB-2E07-48D6-B6E2-B0A0698B92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5EF46-A2E3-48F7-A0A3-52972FEA9AC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18472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03C4ABF-1EB2-490C-B097-81C6185D6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3954295-73F9-422F-BA6B-07749B9DE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CD47E4AB-2E07-48D6-B6E2-B0A0698B92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481EE-265A-40F3-A197-74F4FF0BA74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5396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xmlns="" id="{003C4ABF-1EB2-490C-B097-81C6185D6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xmlns="" id="{C3954295-73F9-422F-BA6B-07749B9DE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xmlns="" id="{CD47E4AB-2E07-48D6-B6E2-B0A0698B92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70E617-6252-41A8-B1F6-1D54D113BE5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008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003C4ABF-1EB2-490C-B097-81C6185D6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C3954295-73F9-422F-BA6B-07749B9DE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xmlns="" id="{CD47E4AB-2E07-48D6-B6E2-B0A0698B92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2AE1DA-49CB-4BD4-B236-0592E08D7C5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88080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xmlns="" id="{003C4ABF-1EB2-490C-B097-81C6185D6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xmlns="" id="{C3954295-73F9-422F-BA6B-07749B9DE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xmlns="" id="{CD47E4AB-2E07-48D6-B6E2-B0A0698B92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069D23-41EE-413C-8672-19F06AFFAC3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7089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03C4ABF-1EB2-490C-B097-81C6185D6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3954295-73F9-422F-BA6B-07749B9DE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CD47E4AB-2E07-48D6-B6E2-B0A0698B92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54FB-BD41-4412-9485-A7314E99CCB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3583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03C4ABF-1EB2-490C-B097-81C6185D6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3954295-73F9-422F-BA6B-07749B9DE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xmlns="" id="{CD47E4AB-2E07-48D6-B6E2-B0A0698B92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30E1CC-5517-4933-B582-1A15C6BA0B5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2153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140293" name="Rectangle 5">
            <a:extLst>
              <a:ext uri="{FF2B5EF4-FFF2-40B4-BE49-F238E27FC236}">
                <a16:creationId xmlns:a16="http://schemas.microsoft.com/office/drawing/2014/main" xmlns="" id="{003C4ABF-1EB2-490C-B097-81C6185D6BA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40294" name="Rectangle 6">
            <a:extLst>
              <a:ext uri="{FF2B5EF4-FFF2-40B4-BE49-F238E27FC236}">
                <a16:creationId xmlns:a16="http://schemas.microsoft.com/office/drawing/2014/main" xmlns="" id="{C3954295-73F9-422F-BA6B-07749B9DE8B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40295" name="Rectangle 7">
            <a:extLst>
              <a:ext uri="{FF2B5EF4-FFF2-40B4-BE49-F238E27FC236}">
                <a16:creationId xmlns:a16="http://schemas.microsoft.com/office/drawing/2014/main" xmlns="" id="{CD47E4AB-2E07-48D6-B6E2-B0A0698B92C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CF719171-FEE3-458A-AEDD-52E5D4BD119F}" type="slidenum">
              <a:rPr lang="ru-RU" altLang="en-US"/>
              <a:pPr/>
              <a:t>‹#›</a:t>
            </a:fld>
            <a:endParaRPr lang="ru-RU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>
              <a:extLst>
                <a:ext uri="{FF2B5EF4-FFF2-40B4-BE49-F238E27FC236}">
                  <a16:creationId xmlns:a16="http://schemas.microsoft.com/office/drawing/2014/main" xmlns="" id="{FC52F3EB-EF1A-4851-807A-280CEADDF7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34" name="Oval 10">
              <a:extLst>
                <a:ext uri="{FF2B5EF4-FFF2-40B4-BE49-F238E27FC236}">
                  <a16:creationId xmlns:a16="http://schemas.microsoft.com/office/drawing/2014/main" xmlns="" id="{379046C1-4781-4C34-86EC-132E065379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35" name="Oval 11">
              <a:extLst>
                <a:ext uri="{FF2B5EF4-FFF2-40B4-BE49-F238E27FC236}">
                  <a16:creationId xmlns:a16="http://schemas.microsoft.com/office/drawing/2014/main" xmlns="" id="{894CED3D-2395-418A-8E52-0DE06360D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36" name="Oval 12">
              <a:extLst>
                <a:ext uri="{FF2B5EF4-FFF2-40B4-BE49-F238E27FC236}">
                  <a16:creationId xmlns:a16="http://schemas.microsoft.com/office/drawing/2014/main" xmlns="" id="{D9263280-855A-46F8-8522-8241F7C4C2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37" name="Oval 13">
              <a:extLst>
                <a:ext uri="{FF2B5EF4-FFF2-40B4-BE49-F238E27FC236}">
                  <a16:creationId xmlns:a16="http://schemas.microsoft.com/office/drawing/2014/main" xmlns="" id="{6D47A8D1-C33B-4B9D-BC04-36622878F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38" name="Oval 14">
              <a:extLst>
                <a:ext uri="{FF2B5EF4-FFF2-40B4-BE49-F238E27FC236}">
                  <a16:creationId xmlns:a16="http://schemas.microsoft.com/office/drawing/2014/main" xmlns="" id="{01147E7A-E9CC-4BCF-9CBB-A3CE446F1D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39" name="Oval 15">
              <a:extLst>
                <a:ext uri="{FF2B5EF4-FFF2-40B4-BE49-F238E27FC236}">
                  <a16:creationId xmlns:a16="http://schemas.microsoft.com/office/drawing/2014/main" xmlns="" id="{2C3DA6A5-9673-44BE-9EF3-D38C650CE9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5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40" name="Oval 16">
              <a:extLst>
                <a:ext uri="{FF2B5EF4-FFF2-40B4-BE49-F238E27FC236}">
                  <a16:creationId xmlns:a16="http://schemas.microsoft.com/office/drawing/2014/main" xmlns="" id="{7EC8E2FA-ED1C-47B2-B5BE-A4D2534FD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41" name="Oval 17">
              <a:extLst>
                <a:ext uri="{FF2B5EF4-FFF2-40B4-BE49-F238E27FC236}">
                  <a16:creationId xmlns:a16="http://schemas.microsoft.com/office/drawing/2014/main" xmlns="" id="{64AB3AFC-C4FA-42FC-9BB6-E11A7EEFC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5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42" name="Oval 18">
              <a:extLst>
                <a:ext uri="{FF2B5EF4-FFF2-40B4-BE49-F238E27FC236}">
                  <a16:creationId xmlns:a16="http://schemas.microsoft.com/office/drawing/2014/main" xmlns="" id="{7D69B3BF-6132-488B-8CD4-89872A41A8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43" name="Oval 19">
              <a:extLst>
                <a:ext uri="{FF2B5EF4-FFF2-40B4-BE49-F238E27FC236}">
                  <a16:creationId xmlns:a16="http://schemas.microsoft.com/office/drawing/2014/main" xmlns="" id="{7A33518F-F788-4037-8274-959AC1AC2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5" cy="7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44" name="Oval 20">
              <a:extLst>
                <a:ext uri="{FF2B5EF4-FFF2-40B4-BE49-F238E27FC236}">
                  <a16:creationId xmlns:a16="http://schemas.microsoft.com/office/drawing/2014/main" xmlns="" id="{D3164E14-A6B0-4B30-A2DF-4172E6D491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45" name="Oval 21">
              <a:extLst>
                <a:ext uri="{FF2B5EF4-FFF2-40B4-BE49-F238E27FC236}">
                  <a16:creationId xmlns:a16="http://schemas.microsoft.com/office/drawing/2014/main" xmlns="" id="{7AC5FF82-AE0E-45FD-A0B5-8901055BF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46" name="Oval 22">
              <a:extLst>
                <a:ext uri="{FF2B5EF4-FFF2-40B4-BE49-F238E27FC236}">
                  <a16:creationId xmlns:a16="http://schemas.microsoft.com/office/drawing/2014/main" xmlns="" id="{4A6A8599-09D7-49A6-BF9D-319B248C4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47" name="Oval 23">
              <a:extLst>
                <a:ext uri="{FF2B5EF4-FFF2-40B4-BE49-F238E27FC236}">
                  <a16:creationId xmlns:a16="http://schemas.microsoft.com/office/drawing/2014/main" xmlns="" id="{3016FB16-9F46-40D4-B305-8C0131395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48" name="Oval 24">
              <a:extLst>
                <a:ext uri="{FF2B5EF4-FFF2-40B4-BE49-F238E27FC236}">
                  <a16:creationId xmlns:a16="http://schemas.microsoft.com/office/drawing/2014/main" xmlns="" id="{4977FA8B-138E-44FC-939F-944700953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49" name="Oval 25">
              <a:extLst>
                <a:ext uri="{FF2B5EF4-FFF2-40B4-BE49-F238E27FC236}">
                  <a16:creationId xmlns:a16="http://schemas.microsoft.com/office/drawing/2014/main" xmlns="" id="{9DCC1F39-D33A-495D-945B-9E953E98E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50" name="Oval 26">
              <a:extLst>
                <a:ext uri="{FF2B5EF4-FFF2-40B4-BE49-F238E27FC236}">
                  <a16:creationId xmlns:a16="http://schemas.microsoft.com/office/drawing/2014/main" xmlns="" id="{A36876E8-7A1B-435C-963F-FDB4FE0A2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51" name="Oval 27">
              <a:extLst>
                <a:ext uri="{FF2B5EF4-FFF2-40B4-BE49-F238E27FC236}">
                  <a16:creationId xmlns:a16="http://schemas.microsoft.com/office/drawing/2014/main" xmlns="" id="{44B4F2B2-6E10-4F7B-B97D-5E96668BB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52" name="Oval 28">
              <a:extLst>
                <a:ext uri="{FF2B5EF4-FFF2-40B4-BE49-F238E27FC236}">
                  <a16:creationId xmlns:a16="http://schemas.microsoft.com/office/drawing/2014/main" xmlns="" id="{9311750E-078F-4F20-9E8C-49C2CB1C6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5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53" name="Oval 29">
              <a:extLst>
                <a:ext uri="{FF2B5EF4-FFF2-40B4-BE49-F238E27FC236}">
                  <a16:creationId xmlns:a16="http://schemas.microsoft.com/office/drawing/2014/main" xmlns="" id="{77051111-4205-46A9-8025-5D5D5A39C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54" name="Oval 30">
              <a:extLst>
                <a:ext uri="{FF2B5EF4-FFF2-40B4-BE49-F238E27FC236}">
                  <a16:creationId xmlns:a16="http://schemas.microsoft.com/office/drawing/2014/main" xmlns="" id="{E3E3318D-0FC3-4600-9806-E9B1533070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55" name="Oval 31">
              <a:extLst>
                <a:ext uri="{FF2B5EF4-FFF2-40B4-BE49-F238E27FC236}">
                  <a16:creationId xmlns:a16="http://schemas.microsoft.com/office/drawing/2014/main" xmlns="" id="{0206BCD0-F366-480A-BD60-9D5AFA9BA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56" name="Oval 32">
              <a:extLst>
                <a:ext uri="{FF2B5EF4-FFF2-40B4-BE49-F238E27FC236}">
                  <a16:creationId xmlns:a16="http://schemas.microsoft.com/office/drawing/2014/main" xmlns="" id="{B9D71EBC-5A94-418E-92E9-2A7A4F1EDF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57" name="Oval 33">
              <a:extLst>
                <a:ext uri="{FF2B5EF4-FFF2-40B4-BE49-F238E27FC236}">
                  <a16:creationId xmlns:a16="http://schemas.microsoft.com/office/drawing/2014/main" xmlns="" id="{024735E0-EB52-4968-9EF9-267DB4004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5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58" name="Oval 34">
              <a:extLst>
                <a:ext uri="{FF2B5EF4-FFF2-40B4-BE49-F238E27FC236}">
                  <a16:creationId xmlns:a16="http://schemas.microsoft.com/office/drawing/2014/main" xmlns="" id="{C4334354-E40B-40BA-AA97-3FF06CF16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59" name="Oval 35">
              <a:extLst>
                <a:ext uri="{FF2B5EF4-FFF2-40B4-BE49-F238E27FC236}">
                  <a16:creationId xmlns:a16="http://schemas.microsoft.com/office/drawing/2014/main" xmlns="" id="{D8E326F4-94A9-4B63-83B6-3518346C5F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60" name="Oval 36">
              <a:extLst>
                <a:ext uri="{FF2B5EF4-FFF2-40B4-BE49-F238E27FC236}">
                  <a16:creationId xmlns:a16="http://schemas.microsoft.com/office/drawing/2014/main" xmlns="" id="{83BB8703-5B98-439E-8803-E2DE4E4C6C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61" name="Oval 37">
              <a:extLst>
                <a:ext uri="{FF2B5EF4-FFF2-40B4-BE49-F238E27FC236}">
                  <a16:creationId xmlns:a16="http://schemas.microsoft.com/office/drawing/2014/main" xmlns="" id="{AF0F3D5E-19B9-4D13-8AF6-58BE0C6D15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5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62" name="Oval 38">
              <a:extLst>
                <a:ext uri="{FF2B5EF4-FFF2-40B4-BE49-F238E27FC236}">
                  <a16:creationId xmlns:a16="http://schemas.microsoft.com/office/drawing/2014/main" xmlns="" id="{B0357615-987B-4688-B1F8-A64E7F21C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  <p:sp>
          <p:nvSpPr>
            <p:cNvPr id="1063" name="Oval 39">
              <a:extLst>
                <a:ext uri="{FF2B5EF4-FFF2-40B4-BE49-F238E27FC236}">
                  <a16:creationId xmlns:a16="http://schemas.microsoft.com/office/drawing/2014/main" xmlns="" id="{EB2A2F48-893F-4CC5-AFF3-A0AC7A5EB2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5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Модель старшей школы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Галимов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Владислав Николаевич 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dirty="0" smtClean="0"/>
              <a:t>директор </a:t>
            </a:r>
            <a:r>
              <a:rPr lang="ru-RU" sz="2400" dirty="0"/>
              <a:t>старшей школы </a:t>
            </a:r>
            <a:endParaRPr lang="ru-RU" sz="2400" dirty="0" smtClean="0"/>
          </a:p>
          <a:p>
            <a:r>
              <a:rPr lang="ru-RU" sz="2400" dirty="0" smtClean="0"/>
              <a:t>МАОУ </a:t>
            </a:r>
            <a:r>
              <a:rPr lang="ru-RU" sz="2400" dirty="0"/>
              <a:t>«КУГ №1 – </a:t>
            </a:r>
            <a:r>
              <a:rPr lang="ru-RU" sz="2400" dirty="0" err="1"/>
              <a:t>Универс</a:t>
            </a:r>
            <a:r>
              <a:rPr lang="ru-RU" sz="2400" dirty="0"/>
              <a:t>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34716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smtClean="0"/>
              <a:t>Профильные лаборатории</a:t>
            </a:r>
          </a:p>
        </p:txBody>
      </p:sp>
      <p:sp>
        <p:nvSpPr>
          <p:cNvPr id="12291" name="Объект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400" smtClean="0"/>
              <a:t>Информационные технологии;</a:t>
            </a:r>
          </a:p>
          <a:p>
            <a:r>
              <a:rPr lang="ru-RU" altLang="ru-RU" sz="2400" smtClean="0"/>
              <a:t>Литературоведение и языковедение;</a:t>
            </a:r>
          </a:p>
          <a:p>
            <a:r>
              <a:rPr lang="ru-RU" altLang="ru-RU" sz="2400" smtClean="0"/>
              <a:t>Математическое исследование;</a:t>
            </a:r>
          </a:p>
          <a:p>
            <a:r>
              <a:rPr lang="ru-RU" altLang="ru-RU" sz="2400" smtClean="0"/>
              <a:t>Психология;</a:t>
            </a:r>
          </a:p>
          <a:p>
            <a:r>
              <a:rPr lang="ru-RU" altLang="ru-RU" sz="2400" smtClean="0"/>
              <a:t>Социальные науки;</a:t>
            </a:r>
          </a:p>
          <a:p>
            <a:r>
              <a:rPr lang="ru-RU" altLang="ru-RU" sz="2400" smtClean="0"/>
              <a:t>Современная биология;</a:t>
            </a:r>
          </a:p>
          <a:p>
            <a:r>
              <a:rPr lang="ru-RU" altLang="ru-RU" sz="2400" smtClean="0"/>
              <a:t>Современный мир (география);</a:t>
            </a:r>
          </a:p>
          <a:p>
            <a:r>
              <a:rPr lang="ru-RU" altLang="ru-RU" sz="2400" smtClean="0"/>
              <a:t>Физическое исследование;</a:t>
            </a:r>
          </a:p>
          <a:p>
            <a:r>
              <a:rPr lang="ru-RU" altLang="ru-RU" sz="2400" smtClean="0"/>
              <a:t>Химия и экология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506537"/>
          </a:xfrm>
        </p:spPr>
        <p:txBody>
          <a:bodyPr/>
          <a:lstStyle/>
          <a:p>
            <a:r>
              <a:rPr lang="ru-RU" altLang="ru-RU" sz="3200" smtClean="0"/>
              <a:t>Место профильных лабораторий  в учебном пространстве ступени</a:t>
            </a:r>
          </a:p>
        </p:txBody>
      </p:sp>
      <p:sp>
        <p:nvSpPr>
          <p:cNvPr id="13315" name="Объект 2"/>
          <p:cNvSpPr>
            <a:spLocks noGrp="1" noChangeArrowheads="1"/>
          </p:cNvSpPr>
          <p:nvPr>
            <p:ph idx="1"/>
          </p:nvPr>
        </p:nvSpPr>
        <p:spPr>
          <a:xfrm>
            <a:off x="250825" y="1719263"/>
            <a:ext cx="8713788" cy="4411662"/>
          </a:xfrm>
        </p:spPr>
        <p:txBody>
          <a:bodyPr/>
          <a:lstStyle/>
          <a:p>
            <a:r>
              <a:rPr lang="ru-RU" altLang="ru-RU" sz="2400" smtClean="0"/>
              <a:t>Пространство получения опыта сложного и длительного учебного исследования, создания старшеклассниками дипломных работ;</a:t>
            </a:r>
          </a:p>
          <a:p>
            <a:endParaRPr lang="ru-RU" altLang="ru-RU" sz="2400" smtClean="0"/>
          </a:p>
          <a:p>
            <a:r>
              <a:rPr lang="ru-RU" altLang="ru-RU" sz="2400" smtClean="0"/>
              <a:t>Возможность освоения научных методов исследования, понимания жанра научного исследования;</a:t>
            </a:r>
          </a:p>
          <a:p>
            <a:endParaRPr lang="ru-RU" altLang="ru-RU" sz="2400" smtClean="0"/>
          </a:p>
          <a:p>
            <a:r>
              <a:rPr lang="ru-RU" altLang="ru-RU" sz="2400" smtClean="0"/>
              <a:t>Клубный  тип организованности педагогов и старшеклассников, сотрудничающих в пространстве общей проблематики, говорящих на языке научной дисциплины, исследующих значимые для них проблемы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xmlns="" id="{B28C8D7D-9228-4C90-A532-C916A072A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9275"/>
            <a:ext cx="80867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ru-RU" altLang="ru-RU" sz="36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altLang="ru-RU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Социальная практика-это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900113" y="1285875"/>
            <a:ext cx="7458075" cy="483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987425" indent="-293688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281113" indent="-2921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598613" indent="-315913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Tx/>
              <a:buSzTx/>
              <a:buFontTx/>
              <a:buNone/>
            </a:pPr>
            <a:r>
              <a:rPr lang="ru-RU" altLang="ru-RU" sz="3200">
                <a:solidFill>
                  <a:srgbClr val="280099"/>
                </a:solidFill>
                <a:ea typeface="MS Gothic" pitchFamily="49" charset="-128"/>
              </a:rPr>
              <a:t> </a:t>
            </a:r>
          </a:p>
          <a:p>
            <a:pPr eaLnBrk="1" hangingPunct="1">
              <a:spcBef>
                <a:spcPts val="800"/>
              </a:spcBef>
              <a:buClrTx/>
              <a:buSzTx/>
              <a:buFont typeface="Arial" charset="0"/>
              <a:buChar char="•"/>
            </a:pPr>
            <a:r>
              <a:rPr lang="ru-RU" altLang="ru-RU" sz="2400">
                <a:ea typeface="MS Gothic" pitchFamily="49" charset="-128"/>
              </a:rPr>
              <a:t>Обязательная часть образовательной программы старшей школы;</a:t>
            </a:r>
          </a:p>
          <a:p>
            <a:pPr eaLnBrk="1" hangingPunct="1">
              <a:spcBef>
                <a:spcPts val="800"/>
              </a:spcBef>
              <a:buClrTx/>
              <a:buSzTx/>
              <a:buFont typeface="Arial" charset="0"/>
              <a:buChar char="•"/>
            </a:pPr>
            <a:r>
              <a:rPr lang="ru-RU" altLang="ru-RU" sz="2400">
                <a:ea typeface="MS Gothic" pitchFamily="49" charset="-128"/>
              </a:rPr>
              <a:t>Деятельность на базе гимназии и за ее пределами, в которой старшеклассники получают позитивный социальный опыт</a:t>
            </a:r>
          </a:p>
          <a:p>
            <a:pPr eaLnBrk="1" hangingPunct="1">
              <a:spcBef>
                <a:spcPts val="800"/>
              </a:spcBef>
              <a:buClrTx/>
              <a:buSzTx/>
              <a:buFontTx/>
              <a:buNone/>
            </a:pPr>
            <a:endParaRPr lang="ru-RU" altLang="ru-RU" sz="3200">
              <a:solidFill>
                <a:srgbClr val="280099"/>
              </a:solidFill>
              <a:ea typeface="MS Gothic" pitchFamily="49" charset="-128"/>
            </a:endParaRPr>
          </a:p>
          <a:p>
            <a:pPr algn="ctr">
              <a:spcBef>
                <a:spcPts val="400"/>
              </a:spcBef>
              <a:buClrTx/>
              <a:buSzTx/>
              <a:buFontTx/>
              <a:buNone/>
            </a:pPr>
            <a:endParaRPr lang="ru-RU" altLang="ru-RU" sz="2400">
              <a:solidFill>
                <a:srgbClr val="000080"/>
              </a:solidFill>
              <a:latin typeface="Verdana" pitchFamily="32" charset="0"/>
              <a:ea typeface="MS Gothic" pitchFamily="49" charset="-128"/>
              <a:cs typeface="Arial Unicode MS" charset="0"/>
            </a:endParaRPr>
          </a:p>
          <a:p>
            <a:pPr eaLnBrk="1" hangingPunct="1">
              <a:spcBef>
                <a:spcPts val="800"/>
              </a:spcBef>
              <a:buClrTx/>
              <a:buSzTx/>
              <a:buFont typeface="Arial" charset="0"/>
              <a:buNone/>
            </a:pPr>
            <a:endParaRPr lang="ru-RU" altLang="ru-RU" sz="2400">
              <a:solidFill>
                <a:srgbClr val="000080"/>
              </a:solidFill>
              <a:latin typeface="Verdana" pitchFamily="32" charset="0"/>
              <a:ea typeface="MS Gothic" pitchFamily="49" charset="-128"/>
              <a:cs typeface="Arial Unicode MS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xmlns="" id="{BC73BE04-8288-4E96-B5D8-6896CA320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49275"/>
            <a:ext cx="808672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ru-RU" altLang="ru-RU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Зачем нужна Социальная практика?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854075" y="1052513"/>
            <a:ext cx="7458075" cy="483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987425" indent="-293688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281113" indent="-2921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598613" indent="-315913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800"/>
              </a:spcBef>
              <a:buClrTx/>
              <a:buSzTx/>
              <a:buFontTx/>
              <a:buNone/>
            </a:pPr>
            <a:r>
              <a:rPr lang="ru-RU" altLang="ru-RU" sz="3200">
                <a:solidFill>
                  <a:srgbClr val="280099"/>
                </a:solidFill>
                <a:ea typeface="MS Gothic" pitchFamily="49" charset="-128"/>
              </a:rPr>
              <a:t> </a:t>
            </a:r>
          </a:p>
          <a:p>
            <a:pPr eaLnBrk="1" hangingPunct="1">
              <a:spcBef>
                <a:spcPts val="800"/>
              </a:spcBef>
              <a:buClrTx/>
              <a:buSzTx/>
              <a:buFontTx/>
              <a:buNone/>
            </a:pPr>
            <a:r>
              <a:rPr lang="ru-RU" altLang="ru-RU" sz="2400" b="1">
                <a:solidFill>
                  <a:srgbClr val="280099"/>
                </a:solidFill>
                <a:ea typeface="MS Gothic" pitchFamily="49" charset="-128"/>
              </a:rPr>
              <a:t>Социальная практика помогает:</a:t>
            </a:r>
          </a:p>
          <a:p>
            <a:pPr eaLnBrk="1" hangingPunct="1">
              <a:spcBef>
                <a:spcPts val="800"/>
              </a:spcBef>
              <a:buClrTx/>
              <a:buSzTx/>
              <a:buFont typeface="Arial" charset="0"/>
              <a:buChar char="•"/>
            </a:pPr>
            <a:r>
              <a:rPr lang="ru-RU" altLang="ru-RU" sz="2400">
                <a:ea typeface="MS Gothic" pitchFamily="49" charset="-128"/>
              </a:rPr>
              <a:t>Испытать себя в конкретном деле;</a:t>
            </a:r>
          </a:p>
          <a:p>
            <a:pPr eaLnBrk="1" hangingPunct="1">
              <a:spcBef>
                <a:spcPts val="800"/>
              </a:spcBef>
              <a:buClrTx/>
              <a:buSzTx/>
              <a:buFont typeface="Arial" charset="0"/>
              <a:buChar char="•"/>
            </a:pPr>
            <a:r>
              <a:rPr lang="ru-RU" altLang="ru-RU" sz="2400">
                <a:ea typeface="MS Gothic" pitchFamily="49" charset="-128"/>
              </a:rPr>
              <a:t>Развить в себе новые качества;</a:t>
            </a:r>
          </a:p>
          <a:p>
            <a:pPr eaLnBrk="1" hangingPunct="1">
              <a:spcBef>
                <a:spcPts val="800"/>
              </a:spcBef>
              <a:buClrTx/>
              <a:buSzTx/>
              <a:buFont typeface="Arial" charset="0"/>
              <a:buChar char="•"/>
            </a:pPr>
            <a:r>
              <a:rPr lang="ru-RU" altLang="ru-RU" sz="2400">
                <a:ea typeface="MS Gothic" pitchFamily="49" charset="-128"/>
              </a:rPr>
              <a:t>Научиться деловому общению;</a:t>
            </a:r>
          </a:p>
          <a:p>
            <a:pPr eaLnBrk="1" hangingPunct="1">
              <a:spcBef>
                <a:spcPts val="800"/>
              </a:spcBef>
              <a:buClrTx/>
              <a:buSzTx/>
              <a:buFont typeface="Arial" charset="0"/>
              <a:buChar char="•"/>
            </a:pPr>
            <a:r>
              <a:rPr lang="ru-RU" altLang="ru-RU" sz="2400">
                <a:ea typeface="MS Gothic" pitchFamily="49" charset="-128"/>
              </a:rPr>
              <a:t>Выступить в новой роли;</a:t>
            </a:r>
          </a:p>
          <a:p>
            <a:pPr eaLnBrk="1" hangingPunct="1">
              <a:spcBef>
                <a:spcPts val="800"/>
              </a:spcBef>
              <a:buClrTx/>
              <a:buSzTx/>
              <a:buFont typeface="Arial" charset="0"/>
              <a:buChar char="•"/>
            </a:pPr>
            <a:r>
              <a:rPr lang="ru-RU" altLang="ru-RU" sz="2400">
                <a:ea typeface="MS Gothic" pitchFamily="49" charset="-128"/>
              </a:rPr>
              <a:t>Достичь успехов в конкретных делах</a:t>
            </a:r>
            <a:r>
              <a:rPr lang="ru-RU" altLang="ru-RU" sz="2400">
                <a:solidFill>
                  <a:srgbClr val="280099"/>
                </a:solidFill>
                <a:ea typeface="MS Gothic" pitchFamily="49" charset="-128"/>
              </a:rPr>
              <a:t>.</a:t>
            </a:r>
          </a:p>
          <a:p>
            <a:pPr algn="ctr">
              <a:spcBef>
                <a:spcPts val="400"/>
              </a:spcBef>
              <a:buClrTx/>
              <a:buSzTx/>
              <a:buFontTx/>
              <a:buNone/>
            </a:pPr>
            <a:endParaRPr lang="ru-RU" altLang="ru-RU" sz="2400">
              <a:solidFill>
                <a:srgbClr val="000080"/>
              </a:solidFill>
              <a:latin typeface="Verdana" pitchFamily="32" charset="0"/>
              <a:ea typeface="MS Gothic" pitchFamily="49" charset="-128"/>
              <a:cs typeface="Arial Unicode MS" charset="0"/>
            </a:endParaRPr>
          </a:p>
          <a:p>
            <a:pPr eaLnBrk="1" hangingPunct="1">
              <a:spcBef>
                <a:spcPts val="800"/>
              </a:spcBef>
              <a:buClrTx/>
              <a:buSzTx/>
              <a:buFont typeface="Arial" charset="0"/>
              <a:buNone/>
            </a:pPr>
            <a:endParaRPr lang="ru-RU" altLang="ru-RU" sz="2400">
              <a:solidFill>
                <a:srgbClr val="000080"/>
              </a:solidFill>
              <a:latin typeface="Verdana" pitchFamily="32" charset="0"/>
              <a:ea typeface="MS Gothic" pitchFamily="49" charset="-128"/>
              <a:cs typeface="Arial Unicode MS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611188" y="549275"/>
            <a:ext cx="79930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987425" indent="-293688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281113" indent="-2921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598613" indent="-315913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ru-RU" altLang="ru-RU" sz="3200" b="1">
              <a:solidFill>
                <a:srgbClr val="FF0000"/>
              </a:solidFill>
              <a:latin typeface="Verdana" pitchFamily="32" charset="0"/>
              <a:ea typeface="MS Gothic" pitchFamily="49" charset="-128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xmlns="" id="{0D2C3739-81FA-4B00-A269-6B89C27A9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357188"/>
            <a:ext cx="7961313" cy="573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8138" indent="-317500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20638" indent="0" eaLnBrk="1" hangingPunct="1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ru-RU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Гимназический </a:t>
            </a:r>
            <a:r>
              <a:rPr lang="ru-RU" altLang="ru-RU" sz="32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грантовый</a:t>
            </a:r>
            <a:r>
              <a:rPr lang="ru-RU" altLang="ru-RU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конкурс молодежных проектов «Территория «</a:t>
            </a:r>
            <a:r>
              <a:rPr lang="ru-RU" altLang="ru-RU" sz="32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Универс</a:t>
            </a:r>
            <a:r>
              <a:rPr lang="ru-RU" altLang="ru-RU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»: взгляд в будущее»</a:t>
            </a:r>
          </a:p>
          <a:p>
            <a:pPr eaLnBrk="1" hangingPunct="1">
              <a:spcBef>
                <a:spcPts val="600"/>
              </a:spcBef>
              <a:defRPr/>
            </a:pPr>
            <a:endParaRPr lang="ru-RU" altLang="ru-RU" sz="2400" b="1" dirty="0">
              <a:solidFill>
                <a:srgbClr val="FF0000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ru-RU" sz="2400" dirty="0">
                <a:solidFill>
                  <a:srgbClr val="00206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Подача заявок на участие в конкурсе (сентябрь)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ru-RU" sz="2400" dirty="0">
                <a:solidFill>
                  <a:srgbClr val="00206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обучение в гимназической проектной школе (октябрь) 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ru-RU" sz="2400" dirty="0">
                <a:solidFill>
                  <a:srgbClr val="00206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разработка и реализация собственного проекта для школы, района, города (октябрь).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ru-RU" sz="2400" dirty="0">
                <a:solidFill>
                  <a:srgbClr val="00206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Публичная защита проекта (октябрь)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ru-RU" sz="2400" dirty="0">
                <a:solidFill>
                  <a:srgbClr val="00206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Реализация проекта (ноябрь-апрель)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ru-RU" altLang="ru-RU" sz="2400" dirty="0">
                <a:solidFill>
                  <a:srgbClr val="00206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Итоговое мероприятие</a:t>
            </a:r>
          </a:p>
          <a:p>
            <a:pPr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ru-RU" altLang="ru-RU" sz="2400" b="1" dirty="0">
              <a:solidFill>
                <a:schemeClr val="tx1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600"/>
              </a:spcBef>
              <a:defRPr/>
            </a:pPr>
            <a:endParaRPr lang="ru-RU" altLang="ru-RU" sz="2200" dirty="0">
              <a:solidFill>
                <a:srgbClr val="003366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611188" y="549275"/>
            <a:ext cx="799306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987425" indent="-293688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281113" indent="-2921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598613" indent="-315913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ru-RU" altLang="ru-RU" sz="3200" b="1">
              <a:solidFill>
                <a:srgbClr val="FF0000"/>
              </a:solidFill>
              <a:latin typeface="Verdana" pitchFamily="32" charset="0"/>
              <a:ea typeface="MS Gothic" pitchFamily="49" charset="-128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ru-RU" altLang="ru-RU" sz="3200" b="1">
              <a:solidFill>
                <a:srgbClr val="FF0000"/>
              </a:solidFill>
              <a:latin typeface="Verdana" pitchFamily="32" charset="0"/>
              <a:ea typeface="MS Gothic" pitchFamily="49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solidFill>
                  <a:srgbClr val="003366"/>
                </a:solidFill>
                <a:latin typeface="Verdana" pitchFamily="32" charset="0"/>
                <a:ea typeface="MS Gothic" pitchFamily="49" charset="-128"/>
              </a:rPr>
              <a:t>Примеры возможных  проекты: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ru-RU" altLang="ru-RU" sz="3200" b="1">
              <a:solidFill>
                <a:srgbClr val="FF0000"/>
              </a:solidFill>
              <a:latin typeface="Verdana" pitchFamily="32" charset="0"/>
              <a:ea typeface="MS Gothic" pitchFamily="49" charset="-128"/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611188" y="1000125"/>
            <a:ext cx="7921625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marL="338138" indent="-3175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3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692150"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987425" indent="-293688">
              <a:spcBef>
                <a:spcPct val="20000"/>
              </a:spcBef>
              <a:buClr>
                <a:schemeClr val="accent1"/>
              </a:buClr>
              <a:buSzPct val="70000"/>
              <a:buFont typeface="Wingdings" pitchFamily="2" charset="2"/>
              <a:buChar char="l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281113" indent="-292100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§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598613" indent="-315913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0558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5130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9702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427413" indent="-31591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ru-RU" altLang="ru-RU" sz="2200" b="1">
                <a:solidFill>
                  <a:srgbClr val="003366"/>
                </a:solidFill>
                <a:latin typeface="Verdana" pitchFamily="32" charset="0"/>
                <a:ea typeface="MS Gothic" pitchFamily="49" charset="-128"/>
              </a:rPr>
              <a:t>Историческая память </a:t>
            </a:r>
            <a:r>
              <a:rPr lang="ru-RU" altLang="ru-RU" sz="2200">
                <a:solidFill>
                  <a:srgbClr val="003366"/>
                </a:solidFill>
                <a:latin typeface="Verdana" pitchFamily="32" charset="0"/>
                <a:ea typeface="MS Gothic" pitchFamily="49" charset="-128"/>
              </a:rPr>
              <a:t>(проекты, сохраняющие  историю города, края, страны; создание школьных музеев, организация поисковых отрядов, театральные проекты и историческая реконструкция )</a:t>
            </a:r>
          </a:p>
          <a:p>
            <a:pPr algn="just"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ru-RU" altLang="ru-RU" sz="2200" b="1">
                <a:solidFill>
                  <a:srgbClr val="003366"/>
                </a:solidFill>
                <a:latin typeface="Verdana" pitchFamily="32" charset="0"/>
                <a:ea typeface="MS Gothic" pitchFamily="49" charset="-128"/>
              </a:rPr>
              <a:t>Экология, ЗОЖ, туризм </a:t>
            </a:r>
            <a:r>
              <a:rPr lang="ru-RU" altLang="ru-RU" sz="2200">
                <a:solidFill>
                  <a:srgbClr val="003366"/>
                </a:solidFill>
                <a:latin typeface="Verdana" pitchFamily="32" charset="0"/>
                <a:ea typeface="MS Gothic" pitchFamily="49" charset="-128"/>
              </a:rPr>
              <a:t>(проекты, продвигающие идеи здорового образа жизни, проведение спартакиад, семейных соревнований, а также проекты, способствующие сохранению экологии, продвигающие принципы энергосбережения и т.д)</a:t>
            </a:r>
          </a:p>
          <a:p>
            <a:pPr algn="just" eaLnBrk="1" hangingPunct="1">
              <a:spcBef>
                <a:spcPts val="600"/>
              </a:spcBef>
              <a:buClrTx/>
              <a:buSzTx/>
              <a:buFontTx/>
              <a:buNone/>
            </a:pPr>
            <a:r>
              <a:rPr lang="ru-RU" altLang="ru-RU" sz="2200" b="1">
                <a:solidFill>
                  <a:srgbClr val="003366"/>
                </a:solidFill>
                <a:latin typeface="Verdana" pitchFamily="32" charset="0"/>
                <a:ea typeface="MS Gothic" pitchFamily="49" charset="-128"/>
              </a:rPr>
              <a:t>Моя территория </a:t>
            </a:r>
            <a:r>
              <a:rPr lang="ru-RU" altLang="ru-RU" sz="2200">
                <a:solidFill>
                  <a:srgbClr val="003366"/>
                </a:solidFill>
                <a:latin typeface="Verdana" pitchFamily="32" charset="0"/>
                <a:ea typeface="MS Gothic" pitchFamily="49" charset="-128"/>
              </a:rPr>
              <a:t>(проекты направленные на благоустройство гимназической территории, на создание открытых пространств, разбивку клумб и т.д)</a:t>
            </a:r>
          </a:p>
          <a:p>
            <a:pPr algn="just" eaLnBrk="1" hangingPunct="1">
              <a:spcBef>
                <a:spcPts val="600"/>
              </a:spcBef>
              <a:buClrTx/>
              <a:buSzTx/>
              <a:buFontTx/>
              <a:buNone/>
            </a:pPr>
            <a:endParaRPr lang="ru-RU" altLang="ru-RU" sz="2200" b="1">
              <a:solidFill>
                <a:srgbClr val="003366"/>
              </a:solidFill>
              <a:latin typeface="Verdana" pitchFamily="32" charset="0"/>
              <a:ea typeface="MS Gothic" pitchFamily="49" charset="-12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Объект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400" smtClean="0"/>
              <a:t>Старшая школа задается деятельностью, в которой учащийся имеет возможность самоопределиться относительно своего будущего и построить индивидуальную образовательную траекторию</a:t>
            </a:r>
          </a:p>
          <a:p>
            <a:endParaRPr lang="ru-RU" altLang="ru-RU" sz="2400" smtClean="0"/>
          </a:p>
          <a:p>
            <a:r>
              <a:rPr lang="ru-RU" altLang="ru-RU" sz="2400" smtClean="0"/>
              <a:t>«Ядром» обучения в старшей школы для школьника является Индивидуальная образовательная программа (ИОП)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smtClean="0"/>
              <a:t>Школьник выбирает:</a:t>
            </a:r>
          </a:p>
        </p:txBody>
      </p:sp>
      <p:sp>
        <p:nvSpPr>
          <p:cNvPr id="5123" name="Объект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400" smtClean="0"/>
              <a:t>образовательную программу класса;</a:t>
            </a:r>
          </a:p>
          <a:p>
            <a:r>
              <a:rPr lang="ru-RU" altLang="ru-RU" sz="2400" smtClean="0"/>
              <a:t>уровень изучения предмета;</a:t>
            </a:r>
          </a:p>
          <a:p>
            <a:r>
              <a:rPr lang="ru-RU" altLang="ru-RU" sz="2400" smtClean="0"/>
              <a:t>профильную лабораторию;</a:t>
            </a:r>
          </a:p>
          <a:p>
            <a:r>
              <a:rPr lang="ru-RU" altLang="ru-RU" sz="2400" smtClean="0"/>
              <a:t>курсы по выбору; </a:t>
            </a:r>
          </a:p>
          <a:p>
            <a:r>
              <a:rPr lang="ru-RU" altLang="ru-RU" sz="2400" smtClean="0"/>
              <a:t>направление социальной практики;</a:t>
            </a:r>
          </a:p>
          <a:p>
            <a:r>
              <a:rPr lang="ru-RU" altLang="ru-RU" sz="2400" smtClean="0"/>
              <a:t>направление в рамках курса «Искусство»;</a:t>
            </a:r>
          </a:p>
          <a:p>
            <a:r>
              <a:rPr lang="ru-RU" altLang="ru-RU" sz="240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smtClean="0"/>
              <a:t>Сопровождение ИОП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631C274-E8A3-45E5-911D-7B3ACA0EC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  <a:defRPr/>
            </a:pPr>
            <a:r>
              <a:rPr lang="ru-RU" sz="2400" b="1" dirty="0"/>
              <a:t>Погружения:</a:t>
            </a:r>
          </a:p>
          <a:p>
            <a:pPr>
              <a:defRPr/>
            </a:pPr>
            <a:r>
              <a:rPr lang="ru-RU" sz="2400" dirty="0"/>
              <a:t>«О себе: интересы, притязания, намерения»;</a:t>
            </a:r>
          </a:p>
          <a:p>
            <a:pPr>
              <a:defRPr/>
            </a:pPr>
            <a:r>
              <a:rPr lang="ru-RU" sz="2400" dirty="0"/>
              <a:t>«Мир профессий»;</a:t>
            </a:r>
          </a:p>
          <a:p>
            <a:pPr>
              <a:defRPr/>
            </a:pPr>
            <a:r>
              <a:rPr lang="ru-RU" sz="2400" dirty="0"/>
              <a:t>«ВУЗы и специальности»;</a:t>
            </a:r>
          </a:p>
          <a:p>
            <a:pPr>
              <a:defRPr/>
            </a:pPr>
            <a:r>
              <a:rPr lang="ru-RU" sz="2400" dirty="0"/>
              <a:t>«Пространство образовательных возможностей и ИОП»;</a:t>
            </a:r>
          </a:p>
          <a:p>
            <a:pPr>
              <a:defRPr/>
            </a:pPr>
            <a:r>
              <a:rPr lang="ru-RU" sz="2400" dirty="0"/>
              <a:t>«Коррекция ИОП»</a:t>
            </a:r>
          </a:p>
          <a:p>
            <a:pPr marL="0" indent="0">
              <a:buFont typeface="Wingdings" pitchFamily="2" charset="2"/>
              <a:buNone/>
              <a:defRPr/>
            </a:pPr>
            <a:endParaRPr lang="ru-RU" sz="2400" dirty="0"/>
          </a:p>
          <a:p>
            <a:pPr>
              <a:buFont typeface="Wingdings" pitchFamily="2" charset="2"/>
              <a:buChar char="Ø"/>
              <a:defRPr/>
            </a:pPr>
            <a:r>
              <a:rPr lang="ru-RU" sz="2400" b="1" dirty="0"/>
              <a:t>Индивидуальное сопровождение классного советника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smtClean="0"/>
              <a:t>Образовательные программы классов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B1637E2D-916F-4A6C-B848-9F7F0B7E1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ru-RU" altLang="ru-RU" sz="2400" dirty="0"/>
              <a:t>Социально-экономическое направление (класс Высшей Школы Экономики);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altLang="ru-RU" sz="2400" dirty="0"/>
              <a:t>Развивающее Обучение (класс РО);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ru-RU" altLang="ru-RU" sz="2400" dirty="0"/>
              <a:t>Инженерная школа </a:t>
            </a:r>
          </a:p>
          <a:p>
            <a:pPr>
              <a:defRPr/>
            </a:pPr>
            <a:endParaRPr lang="ru-RU" altLang="ru-RU" sz="2400" dirty="0"/>
          </a:p>
          <a:p>
            <a:pPr>
              <a:defRPr/>
            </a:pPr>
            <a:endParaRPr lang="ru-RU" altLang="ru-RU" sz="2400" dirty="0"/>
          </a:p>
          <a:p>
            <a:pPr>
              <a:defRPr/>
            </a:pPr>
            <a:r>
              <a:rPr lang="ru-RU" altLang="ru-RU" sz="2400" b="1" dirty="0"/>
              <a:t>Гимназический поток</a:t>
            </a:r>
          </a:p>
          <a:p>
            <a:pPr marL="0" indent="0">
              <a:buFont typeface="Wingdings" pitchFamily="2" charset="2"/>
              <a:buNone/>
              <a:defRPr/>
            </a:pPr>
            <a:endParaRPr lang="ru-RU" alt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7543800" cy="755650"/>
          </a:xfrm>
        </p:spPr>
        <p:txBody>
          <a:bodyPr/>
          <a:lstStyle/>
          <a:p>
            <a:r>
              <a:rPr lang="ru-RU" altLang="ru-RU" sz="3200" smtClean="0"/>
              <a:t>Развивающее обучение </a:t>
            </a:r>
          </a:p>
        </p:txBody>
      </p:sp>
      <p:sp>
        <p:nvSpPr>
          <p:cNvPr id="8195" name="Объект 2"/>
          <p:cNvSpPr>
            <a:spLocks noGrp="1" noChangeArrowheads="1"/>
          </p:cNvSpPr>
          <p:nvPr>
            <p:ph idx="1"/>
          </p:nvPr>
        </p:nvSpPr>
        <p:spPr>
          <a:xfrm>
            <a:off x="468313" y="1016000"/>
            <a:ext cx="8229600" cy="4953000"/>
          </a:xfrm>
        </p:spPr>
        <p:txBody>
          <a:bodyPr/>
          <a:lstStyle/>
          <a:p>
            <a:r>
              <a:rPr lang="ru-RU" altLang="ru-RU" sz="2400" smtClean="0"/>
              <a:t>Ориентация на развитие мышления;</a:t>
            </a:r>
          </a:p>
          <a:p>
            <a:r>
              <a:rPr lang="ru-RU" altLang="ru-RU" sz="2400" smtClean="0"/>
              <a:t>4 погружения «Интеллектуальная выносливость»  за 2 года;</a:t>
            </a:r>
          </a:p>
          <a:p>
            <a:r>
              <a:rPr lang="ru-RU" altLang="ru-RU" sz="2400" smtClean="0"/>
              <a:t>Час  деления на подгруппы по русскому языку и математике;</a:t>
            </a:r>
          </a:p>
          <a:p>
            <a:r>
              <a:rPr lang="ru-RU" altLang="ru-RU" sz="2400" smtClean="0"/>
              <a:t>Дополнительные часы консультаций по русскому языку и математике;</a:t>
            </a:r>
          </a:p>
          <a:p>
            <a:r>
              <a:rPr lang="ru-RU" altLang="ru-RU" sz="2400" smtClean="0"/>
              <a:t>Дополнительные часы консультаций классного советника;</a:t>
            </a:r>
          </a:p>
          <a:p>
            <a:r>
              <a:rPr lang="ru-RU" altLang="ru-RU" sz="2400" smtClean="0"/>
              <a:t>Русский язык углубленно по программе «Практическая стилистика»;</a:t>
            </a:r>
          </a:p>
          <a:p>
            <a:r>
              <a:rPr lang="ru-RU" altLang="ru-RU" sz="2400" smtClean="0"/>
              <a:t>Математика углубленно с элементами РО;</a:t>
            </a:r>
          </a:p>
          <a:p>
            <a:r>
              <a:rPr lang="ru-RU" altLang="ru-RU" sz="2400" smtClean="0"/>
              <a:t>Курс «Критическое мышление»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smtClean="0"/>
              <a:t>Социально-экономическое направление (класс ВШЭ)</a:t>
            </a:r>
          </a:p>
        </p:txBody>
      </p:sp>
      <p:sp>
        <p:nvSpPr>
          <p:cNvPr id="9219" name="Объект 2"/>
          <p:cNvSpPr>
            <a:spLocks noGrp="1" noChangeArrowheads="1"/>
          </p:cNvSpPr>
          <p:nvPr>
            <p:ph idx="1"/>
          </p:nvPr>
        </p:nvSpPr>
        <p:spPr>
          <a:xfrm>
            <a:off x="381000" y="1828800"/>
            <a:ext cx="8534400" cy="4648200"/>
          </a:xfrm>
        </p:spPr>
        <p:txBody>
          <a:bodyPr/>
          <a:lstStyle/>
          <a:p>
            <a:r>
              <a:rPr lang="ru-RU" altLang="ru-RU" sz="2400" smtClean="0"/>
              <a:t>4 полипредметных погружения за 2 года;</a:t>
            </a:r>
          </a:p>
          <a:p>
            <a:r>
              <a:rPr lang="ru-RU" altLang="ru-RU" sz="2400" smtClean="0"/>
              <a:t>Спецкурсы: «Социальная психология», «Бизнес и менеджмент»;</a:t>
            </a:r>
          </a:p>
          <a:p>
            <a:r>
              <a:rPr lang="ru-RU" altLang="ru-RU" sz="2400" smtClean="0"/>
              <a:t>Курс «Критическое мышление»;</a:t>
            </a:r>
          </a:p>
          <a:p>
            <a:r>
              <a:rPr lang="ru-RU" altLang="ru-RU" sz="2400" smtClean="0"/>
              <a:t>Математика, русский язык, обществознание (экономика+право) углубленно;</a:t>
            </a:r>
          </a:p>
          <a:p>
            <a:r>
              <a:rPr lang="ru-RU" altLang="ru-RU" sz="2400" smtClean="0"/>
              <a:t>Погружения по естествознанию; </a:t>
            </a:r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322387"/>
          </a:xfrm>
        </p:spPr>
        <p:txBody>
          <a:bodyPr/>
          <a:lstStyle/>
          <a:p>
            <a:r>
              <a:rPr lang="ru-RU" altLang="ru-RU" sz="3200" smtClean="0"/>
              <a:t>Социально-экономическое направление (ВШЭ)</a:t>
            </a:r>
          </a:p>
        </p:txBody>
      </p:sp>
      <p:sp>
        <p:nvSpPr>
          <p:cNvPr id="10243" name="Объект 2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073525"/>
          </a:xfrm>
        </p:spPr>
        <p:txBody>
          <a:bodyPr/>
          <a:lstStyle/>
          <a:p>
            <a:r>
              <a:rPr lang="ru-RU" altLang="ru-RU" sz="2400" smtClean="0"/>
              <a:t>Час  деления на подгруппы по русскому языку и математике;</a:t>
            </a:r>
          </a:p>
          <a:p>
            <a:r>
              <a:rPr lang="ru-RU" altLang="ru-RU" sz="2400" smtClean="0"/>
              <a:t>Дополнительные часы консультаций по русскому языку и математике;</a:t>
            </a:r>
          </a:p>
          <a:p>
            <a:r>
              <a:rPr lang="ru-RU" altLang="ru-RU" sz="2400" smtClean="0"/>
              <a:t>Дополнительные часы консультаций классного советника;</a:t>
            </a:r>
          </a:p>
          <a:p>
            <a:r>
              <a:rPr lang="ru-RU" altLang="ru-RU" sz="2400" smtClean="0"/>
              <a:t>Русский язык – курс «Практическая стилистика»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smtClean="0"/>
              <a:t>Публичные зачеты</a:t>
            </a:r>
          </a:p>
        </p:txBody>
      </p:sp>
      <p:sp>
        <p:nvSpPr>
          <p:cNvPr id="11267" name="Объект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400" smtClean="0"/>
              <a:t>Конференция СШ;</a:t>
            </a:r>
          </a:p>
          <a:p>
            <a:r>
              <a:rPr lang="ru-RU" altLang="ru-RU" sz="2400" smtClean="0"/>
              <a:t>Рождественский экзамен;</a:t>
            </a:r>
          </a:p>
          <a:p>
            <a:r>
              <a:rPr lang="ru-RU" altLang="ru-RU" sz="2400" smtClean="0"/>
              <a:t>Квазинаучная конференция (англ. язык);</a:t>
            </a:r>
          </a:p>
          <a:p>
            <a:r>
              <a:rPr lang="ru-RU" altLang="ru-RU" sz="2400" smtClean="0"/>
              <a:t>Лингвистическая конференция;</a:t>
            </a:r>
          </a:p>
          <a:p>
            <a:r>
              <a:rPr lang="ru-RU" altLang="ru-RU" sz="2400" smtClean="0"/>
              <a:t>Дебаты;</a:t>
            </a:r>
          </a:p>
          <a:p>
            <a:r>
              <a:rPr lang="ru-RU" altLang="ru-RU" sz="2400" smtClean="0"/>
              <a:t>АРТ- парад;</a:t>
            </a:r>
          </a:p>
          <a:p>
            <a:r>
              <a:rPr lang="ru-RU" altLang="ru-RU" sz="2400" smtClean="0"/>
              <a:t>Защита проектов социальной практики…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ть">
  <a:themeElements>
    <a:clrScheme name="Сеть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Сеть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еть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еть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еть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1785</TotalTime>
  <Words>607</Words>
  <Application>Microsoft Office PowerPoint</Application>
  <PresentationFormat>Экран (4:3)</PresentationFormat>
  <Paragraphs>106</Paragraphs>
  <Slides>15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Wingdings</vt:lpstr>
      <vt:lpstr>MS Gothic</vt:lpstr>
      <vt:lpstr>Verdana</vt:lpstr>
      <vt:lpstr>Arial Unicode MS</vt:lpstr>
      <vt:lpstr>Times New Roman</vt:lpstr>
      <vt:lpstr>Сеть</vt:lpstr>
      <vt:lpstr>Модель старшей школы</vt:lpstr>
      <vt:lpstr>Презентация PowerPoint</vt:lpstr>
      <vt:lpstr>Школьник выбирает:</vt:lpstr>
      <vt:lpstr>Сопровождение ИОП</vt:lpstr>
      <vt:lpstr>Образовательные программы классов</vt:lpstr>
      <vt:lpstr>Развивающее обучение </vt:lpstr>
      <vt:lpstr>Социально-экономическое направление (класс ВШЭ)</vt:lpstr>
      <vt:lpstr>Социально-экономическое направление (ВШЭ)</vt:lpstr>
      <vt:lpstr>Публичные зачеты</vt:lpstr>
      <vt:lpstr>Профильные лаборатории</vt:lpstr>
      <vt:lpstr>Место профильных лабораторий  в учебном пространстве ступени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образовательных результатов в начальной школе</dc:title>
  <dc:creator>1</dc:creator>
  <cp:lastModifiedBy>Татьяна Копылова</cp:lastModifiedBy>
  <cp:revision>195</cp:revision>
  <cp:lastPrinted>2018-08-23T06:27:19Z</cp:lastPrinted>
  <dcterms:created xsi:type="dcterms:W3CDTF">2012-09-10T16:48:05Z</dcterms:created>
  <dcterms:modified xsi:type="dcterms:W3CDTF">2019-02-12T08:39:04Z</dcterms:modified>
</cp:coreProperties>
</file>