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048" r:id="rId2"/>
    <p:sldId id="1029" r:id="rId3"/>
    <p:sldId id="1045" r:id="rId4"/>
    <p:sldId id="1030" r:id="rId5"/>
    <p:sldId id="1046" r:id="rId6"/>
    <p:sldId id="1031" r:id="rId7"/>
    <p:sldId id="1034" r:id="rId8"/>
    <p:sldId id="1035" r:id="rId9"/>
    <p:sldId id="1036" r:id="rId10"/>
    <p:sldId id="1050" r:id="rId11"/>
    <p:sldId id="1033" r:id="rId12"/>
    <p:sldId id="1032" r:id="rId13"/>
    <p:sldId id="1040" r:id="rId14"/>
    <p:sldId id="1041" r:id="rId15"/>
    <p:sldId id="1047" r:id="rId16"/>
  </p:sldIdLst>
  <p:sldSz cx="9144000" cy="6858000" type="screen4x3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19">
          <p15:clr>
            <a:srgbClr val="A4A3A4"/>
          </p15:clr>
        </p15:guide>
        <p15:guide id="2" orient="horz" pos="1431">
          <p15:clr>
            <a:srgbClr val="A4A3A4"/>
          </p15:clr>
        </p15:guide>
        <p15:guide id="3" orient="horz" pos="3332">
          <p15:clr>
            <a:srgbClr val="A4A3A4"/>
          </p15:clr>
        </p15:guide>
        <p15:guide id="4" pos="230">
          <p15:clr>
            <a:srgbClr val="A4A3A4"/>
          </p15:clr>
        </p15:guide>
        <p15:guide id="5" pos="2896">
          <p15:clr>
            <a:srgbClr val="A4A3A4"/>
          </p15:clr>
        </p15:guide>
        <p15:guide id="6" pos="5525">
          <p15:clr>
            <a:srgbClr val="A4A3A4"/>
          </p15:clr>
        </p15:guide>
        <p15:guide id="7" pos="413">
          <p15:clr>
            <a:srgbClr val="A4A3A4"/>
          </p15:clr>
        </p15:guide>
        <p15:guide id="8" pos="27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3110">
          <p15:clr>
            <a:srgbClr val="A4A3A4"/>
          </p15:clr>
        </p15:guide>
        <p15:guide id="3" orient="horz" pos="2101">
          <p15:clr>
            <a:srgbClr val="A4A3A4"/>
          </p15:clr>
        </p15:guide>
        <p15:guide id="4" pos="3127">
          <p15:clr>
            <a:srgbClr val="A4A3A4"/>
          </p15:clr>
        </p15:guide>
        <p15:guide id="5" orient="horz" pos="2221">
          <p15:clr>
            <a:srgbClr val="A4A3A4"/>
          </p15:clr>
        </p15:guide>
        <p15:guide id="6" orient="horz" pos="2161">
          <p15:clr>
            <a:srgbClr val="A4A3A4"/>
          </p15:clr>
        </p15:guide>
        <p15:guide id="7" pos="3093">
          <p15:clr>
            <a:srgbClr val="A4A3A4"/>
          </p15:clr>
        </p15:guide>
        <p15:guide id="8" orient="horz" pos="2141">
          <p15:clr>
            <a:srgbClr val="A4A3A4"/>
          </p15:clr>
        </p15:guide>
        <p15:guide id="9" orient="horz" pos="2083">
          <p15:clr>
            <a:srgbClr val="A4A3A4"/>
          </p15:clr>
        </p15:guide>
        <p15:guide id="10" orient="horz" pos="2201">
          <p15:clr>
            <a:srgbClr val="A4A3A4"/>
          </p15:clr>
        </p15:guide>
        <p15:guide id="11" orient="horz" pos="2142">
          <p15:clr>
            <a:srgbClr val="A4A3A4"/>
          </p15:clr>
        </p15:guide>
        <p15:guide id="12" pos="3128">
          <p15:clr>
            <a:srgbClr val="A4A3A4"/>
          </p15:clr>
        </p15:guide>
        <p15:guide id="13" pos="3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B"/>
    <a:srgbClr val="009900"/>
    <a:srgbClr val="5077A6"/>
    <a:srgbClr val="DA2725"/>
    <a:srgbClr val="DD8F3A"/>
    <a:srgbClr val="CFDAE7"/>
    <a:srgbClr val="7FCC7F"/>
    <a:srgbClr val="FFFFFF"/>
    <a:srgbClr val="A4B8D0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85" autoAdjust="0"/>
    <p:restoredTop sz="88926" autoAdjust="0"/>
  </p:normalViewPr>
  <p:slideViewPr>
    <p:cSldViewPr snapToGrid="0" snapToObjects="1">
      <p:cViewPr varScale="1">
        <p:scale>
          <a:sx n="90" d="100"/>
          <a:sy n="90" d="100"/>
        </p:scale>
        <p:origin x="-1182" y="-96"/>
      </p:cViewPr>
      <p:guideLst>
        <p:guide orient="horz" pos="4319"/>
        <p:guide orient="horz" pos="1431"/>
        <p:guide orient="horz" pos="3332"/>
        <p:guide pos="230"/>
        <p:guide pos="2896"/>
        <p:guide pos="5525"/>
        <p:guide pos="413"/>
        <p:guide pos="27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6" d="100"/>
          <a:sy n="76" d="100"/>
        </p:scale>
        <p:origin x="-3330" y="-108"/>
      </p:cViewPr>
      <p:guideLst>
        <p:guide orient="horz" pos="2160"/>
        <p:guide orient="horz" pos="2101"/>
        <p:guide orient="horz" pos="2221"/>
        <p:guide orient="horz" pos="2161"/>
        <p:guide orient="horz" pos="2141"/>
        <p:guide orient="horz" pos="2083"/>
        <p:guide orient="horz" pos="2201"/>
        <p:guide orient="horz" pos="2142"/>
        <p:guide pos="3110"/>
        <p:guide pos="3127"/>
        <p:guide pos="3093"/>
        <p:guide pos="3128"/>
        <p:guide pos="3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5 А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344000"/>
        <c:axId val="123345536"/>
      </c:lineChart>
      <c:catAx>
        <c:axId val="12334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345536"/>
        <c:crosses val="autoZero"/>
        <c:auto val="1"/>
        <c:lblAlgn val="ctr"/>
        <c:lblOffset val="100"/>
        <c:noMultiLvlLbl val="0"/>
      </c:catAx>
      <c:valAx>
        <c:axId val="12334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34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ГИА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Лист1!$A$2:$A$5</c:f>
              <c:strCache>
                <c:ptCount val="4"/>
                <c:pt idx="0">
                  <c:v>русск</c:v>
                </c:pt>
                <c:pt idx="1">
                  <c:v>матем</c:v>
                </c:pt>
                <c:pt idx="2">
                  <c:v>биолог</c:v>
                </c:pt>
                <c:pt idx="3">
                  <c:v>история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ИУП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иванов</c:v>
                </c:pt>
                <c:pt idx="1">
                  <c:v>петров</c:v>
                </c:pt>
                <c:pt idx="2">
                  <c:v>сидоров</c:v>
                </c:pt>
                <c:pt idx="3">
                  <c:v>козлов</c:v>
                </c:pt>
                <c:pt idx="4">
                  <c:v>федорова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Лист1!$A$2:$A$6</c:f>
              <c:strCache>
                <c:ptCount val="5"/>
                <c:pt idx="0">
                  <c:v>иванов</c:v>
                </c:pt>
                <c:pt idx="1">
                  <c:v>петров</c:v>
                </c:pt>
                <c:pt idx="2">
                  <c:v>сидоров</c:v>
                </c:pt>
                <c:pt idx="3">
                  <c:v>козлов</c:v>
                </c:pt>
                <c:pt idx="4">
                  <c:v>федорова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311872"/>
        <c:axId val="217417216"/>
      </c:radarChart>
      <c:catAx>
        <c:axId val="21331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7417216"/>
        <c:crosses val="autoZero"/>
        <c:auto val="1"/>
        <c:lblAlgn val="ctr"/>
        <c:lblOffset val="100"/>
        <c:noMultiLvlLbl val="0"/>
      </c:catAx>
      <c:valAx>
        <c:axId val="21741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3311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387" cy="3403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3519" y="1"/>
            <a:ext cx="4302387" cy="3403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9A541-0937-4642-B9CF-8B940F90B2BC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214"/>
            <a:ext cx="4302387" cy="340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3519" y="6456214"/>
            <a:ext cx="4302387" cy="340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DB85A-6BFB-4AA5-87FF-3B51FC537B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851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387" cy="3403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519" y="1"/>
            <a:ext cx="4302387" cy="3403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9AE1A-891E-4AD9-B412-EAA3C69B04A9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752" y="3228653"/>
            <a:ext cx="7940723" cy="30590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214"/>
            <a:ext cx="4302387" cy="340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519" y="6456214"/>
            <a:ext cx="4302387" cy="340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B1050-AA26-4374-A567-F91DB2E511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632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515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Вне зависимости от направления ФГККО (</a:t>
            </a:r>
            <a:r>
              <a:rPr lang="ru-RU" dirty="0" err="1" smtClean="0"/>
              <a:t>предм</a:t>
            </a:r>
            <a:r>
              <a:rPr lang="ru-RU" dirty="0" smtClean="0"/>
              <a:t>/</a:t>
            </a:r>
            <a:r>
              <a:rPr lang="ru-RU" dirty="0" err="1" smtClean="0"/>
              <a:t>личн</a:t>
            </a:r>
            <a:r>
              <a:rPr lang="ru-RU" dirty="0" smtClean="0"/>
              <a:t>) – обязательный предмет анализа и экспертизы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666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Определены действия ОО по изменению управления качеством образования (корректировка РП, УП, ПВД, внутренней оценки качества образования, мероприятий по психолого-педагогическому сопровождению обучающихся и </a:t>
            </a:r>
            <a:r>
              <a:rPr lang="ru-RU" dirty="0" err="1" smtClean="0"/>
              <a:t>т.д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61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469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211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256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910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682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Ст.28</a:t>
            </a:r>
            <a:r>
              <a:rPr lang="ru-RU" baseline="0" dirty="0" smtClean="0"/>
              <a:t> 273-ФЗ </a:t>
            </a:r>
            <a:r>
              <a:rPr lang="ru-RU" dirty="0" smtClean="0"/>
              <a:t>Образовательная организация обязана обеспечивать реализацию в полном объеме образовательных программ, обеспечивать  соответствие качества подготовки обучающихся установленным требованиям</a:t>
            </a:r>
            <a:r>
              <a:rPr lang="ru-RU" baseline="0" dirty="0" smtClean="0"/>
              <a:t> (</a:t>
            </a:r>
            <a:r>
              <a:rPr lang="ru-RU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ФГОС</a:t>
            </a:r>
            <a:r>
              <a:rPr lang="ru-RU" sz="120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который  является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основой для объективной оценки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уровня подготовки выпускников образовательных учреждений.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547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Основание для приостановления: внутренняя оценка качества подготовки обучающихся не подтверждается результатами внешней оценки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B1050-AA26-4374-A567-F91DB2E511AC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598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		</a:t>
            </a:r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017289-1FF9-40EC-B858-F5696191F67A}" type="slidenum">
              <a:rPr lang="ru-RU" altLang="ru-RU">
                <a:latin typeface="Calibri" panose="020F0502020204030204" pitchFamily="34" charset="0"/>
              </a:rPr>
              <a:pPr/>
              <a:t>10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228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B327A-3AC5-4A8A-A0AF-457FE33809F3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7EA8E-DDBA-4EA2-96E9-9E4D2B0589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79EED-3886-4E51-86A1-0214F13A5A03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8917F-F78B-49E1-B287-8033EB8DF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0544E-5391-4505-AD86-7795B68219D8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F781C-A0BB-4728-9F28-0418E91E49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4F56E-BC05-4B0D-A622-E2EC3187AA0A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1223F-4900-4170-BA34-0156F171F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592AA-D7F1-4DA1-BAF8-EE6B703964A1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B270E-A9D3-48D6-847C-280A90FCD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C5288-4108-44F4-A231-DA5505BEDF8B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D1216-6F0F-4184-A66F-615EB023F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5217F-C68E-4F0B-AA6F-E43A35365FEB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0A861-8607-40A1-8672-805EBCB74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F62CA-B2B9-4D22-8A3C-65B1EC38831E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47273-A5ED-4B7A-B344-B7652A6C41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A4F38-B41A-4841-A6FC-9E7311BF6660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5A621-49F2-4DA3-A7AE-3172CD6162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78190-BB94-4E72-8CBF-925EA2A48355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98D69-EBF6-43CD-A2A5-BDD8B14EA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1004131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5F37A-FE06-4891-9A29-931C3D318605}" type="datetimeFigureOut">
              <a:rPr lang="ru-RU"/>
              <a:pPr>
                <a:defRPr/>
              </a:pPr>
              <a:t>12.02.2019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2D0AA-3B02-482B-9040-E90205F6DD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Users\zalega\Desktop\Красноярск 2015\Рисунки\Top.png"/>
          <p:cNvPicPr preferRelativeResize="0">
            <a:picLocks noChangeArrowheads="1"/>
          </p:cNvPicPr>
          <p:nvPr userDrawn="1"/>
        </p:nvPicPr>
        <p:blipFill>
          <a:blip r:embed="rId13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6000" y="6505577"/>
            <a:ext cx="8137159" cy="36000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 rot="16200000">
            <a:off x="8424374" y="5765009"/>
            <a:ext cx="72000" cy="1404000"/>
          </a:xfrm>
          <a:prstGeom prst="rect">
            <a:avLst/>
          </a:prstGeom>
          <a:solidFill>
            <a:srgbClr val="DD8F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1" y="6505577"/>
            <a:ext cx="999859" cy="352425"/>
          </a:xfrm>
          <a:prstGeom prst="rect">
            <a:avLst/>
          </a:prstGeom>
          <a:solidFill>
            <a:srgbClr val="DD8F3A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 bwMode="auto">
          <a:xfrm>
            <a:off x="3343276" y="6484938"/>
            <a:ext cx="5800724" cy="40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026" name="Заголовок 1"/>
          <p:cNvSpPr>
            <a:spLocks noGrp="1"/>
          </p:cNvSpPr>
          <p:nvPr userDrawn="1">
            <p:ph type="title"/>
          </p:nvPr>
        </p:nvSpPr>
        <p:spPr bwMode="auto">
          <a:xfrm>
            <a:off x="1264779" y="56644"/>
            <a:ext cx="728767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910099-E5F3-4960-89FA-DD2C751702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427" y="20993"/>
            <a:ext cx="888313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одзаголовок 2"/>
          <p:cNvSpPr txBox="1">
            <a:spLocks/>
          </p:cNvSpPr>
          <p:nvPr userDrawn="1"/>
        </p:nvSpPr>
        <p:spPr bwMode="auto">
          <a:xfrm>
            <a:off x="0" y="6456362"/>
            <a:ext cx="982766" cy="40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krao.ru</a:t>
            </a:r>
            <a:endParaRPr lang="ru-RU" sz="2000" dirty="0">
              <a:solidFill>
                <a:schemeClr val="bg1"/>
              </a:solidFill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0" name="Подзаголовок 2"/>
          <p:cNvSpPr txBox="1">
            <a:spLocks/>
          </p:cNvSpPr>
          <p:nvPr userDrawn="1"/>
        </p:nvSpPr>
        <p:spPr bwMode="auto">
          <a:xfrm>
            <a:off x="990212" y="6503987"/>
            <a:ext cx="2952750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85725" eaLnBrk="0" hangingPunct="0">
              <a:spcBef>
                <a:spcPts val="0"/>
              </a:spcBef>
              <a:defRPr/>
            </a:pPr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г.Красноярск</a:t>
            </a:r>
            <a:endParaRPr kumimoji="0" lang="ru-RU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3600" b="1" kern="1400" cap="all" spc="0" dirty="0" smtClean="0">
          <a:ln w="0"/>
          <a:solidFill>
            <a:srgbClr val="DD8F3A"/>
          </a:solidFill>
          <a:effectLst/>
          <a:latin typeface="+mn-lt"/>
          <a:ea typeface="+mn-ea"/>
          <a:cs typeface="+mn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362075" cy="1171575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dirty="0"/>
              <a:t>П</a:t>
            </a:r>
          </a:p>
        </p:txBody>
      </p:sp>
      <p:sp>
        <p:nvSpPr>
          <p:cNvPr id="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2076" y="5516868"/>
            <a:ext cx="7774882" cy="80713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ru-RU" sz="2400" b="1" dirty="0" smtClean="0">
                <a:solidFill>
                  <a:srgbClr val="5077A6"/>
                </a:solidFill>
                <a:cs typeface="Arial" pitchFamily="34" charset="0"/>
              </a:rPr>
              <a:t>по </a:t>
            </a:r>
            <a:r>
              <a:rPr lang="ru-RU" sz="2400" b="1" dirty="0">
                <a:solidFill>
                  <a:srgbClr val="5077A6"/>
                </a:solidFill>
                <a:cs typeface="Arial" pitchFamily="34" charset="0"/>
              </a:rPr>
              <a:t>м</a:t>
            </a:r>
            <a:r>
              <a:rPr lang="ru-RU" sz="2400" b="1" dirty="0" smtClean="0">
                <a:solidFill>
                  <a:srgbClr val="5077A6"/>
                </a:solidFill>
                <a:cs typeface="Arial" pitchFamily="34" charset="0"/>
              </a:rPr>
              <a:t>атериалам проверок</a:t>
            </a:r>
            <a:endParaRPr lang="ru-RU" sz="2000" dirty="0">
              <a:solidFill>
                <a:srgbClr val="5077A6"/>
              </a:solidFill>
              <a:cs typeface="Arial" pitchFamily="34" charset="0"/>
            </a:endParaRPr>
          </a:p>
        </p:txBody>
      </p:sp>
      <p:pic>
        <p:nvPicPr>
          <p:cNvPr id="21" name="Picture 2" descr="C:\Users\zalega\Desktop\Красноярск 2015\Рисунки\Top.png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98288"/>
            <a:ext cx="9153159" cy="755595"/>
          </a:xfrm>
          <a:prstGeom prst="rect">
            <a:avLst/>
          </a:prstGeom>
          <a:noFill/>
        </p:spPr>
      </p:pic>
      <p:pic>
        <p:nvPicPr>
          <p:cNvPr id="7" name="Рисунок 6" descr="МОН_Логотип.wm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976" y="54262"/>
            <a:ext cx="3443149" cy="1117313"/>
          </a:xfrm>
          <a:prstGeom prst="rect">
            <a:avLst/>
          </a:prstGeom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2224957" y="5424859"/>
            <a:ext cx="6912000" cy="0"/>
          </a:xfrm>
          <a:prstGeom prst="line">
            <a:avLst/>
          </a:prstGeom>
          <a:ln w="28575">
            <a:solidFill>
              <a:srgbClr val="DD8F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0" y="2377440"/>
            <a:ext cx="91531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chemeClr val="tx2"/>
                </a:solidFill>
              </a:rPr>
              <a:t>Типичные нарушения</a:t>
            </a:r>
            <a:r>
              <a:rPr lang="ru-RU" sz="26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800" b="1" dirty="0">
                <a:solidFill>
                  <a:schemeClr val="tx2"/>
                </a:solidFill>
              </a:rPr>
              <a:t>выявленные в ходе</a:t>
            </a:r>
            <a:r>
              <a:rPr lang="ru-RU" sz="2600" dirty="0">
                <a:solidFill>
                  <a:schemeClr val="tx2"/>
                </a:solidFill>
              </a:rPr>
              <a:t/>
            </a:r>
            <a:br>
              <a:rPr lang="ru-RU" sz="2600" dirty="0">
                <a:solidFill>
                  <a:schemeClr val="tx2"/>
                </a:solidFill>
              </a:rPr>
            </a:br>
            <a:r>
              <a:rPr lang="ru-RU" sz="2800" b="1" dirty="0" smtClean="0">
                <a:solidFill>
                  <a:schemeClr val="tx2"/>
                </a:solidFill>
              </a:rPr>
              <a:t>осуществления федерального государственного контроля качества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287867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 descr="gerb_new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3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50" y="5572125"/>
            <a:ext cx="701675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Содержимое 2"/>
          <p:cNvSpPr txBox="1">
            <a:spLocks/>
          </p:cNvSpPr>
          <p:nvPr/>
        </p:nvSpPr>
        <p:spPr bwMode="auto">
          <a:xfrm>
            <a:off x="214313" y="6072188"/>
            <a:ext cx="8929687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100"/>
              <a:t>              </a:t>
            </a:r>
            <a:r>
              <a:rPr lang="ru-RU" altLang="ru-RU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</a:t>
            </a:r>
            <a:r>
              <a:rPr lang="ru-RU" altLang="ru-RU" sz="2100"/>
              <a:t> </a:t>
            </a:r>
            <a:r>
              <a:rPr lang="ru-RU" altLang="ru-RU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Красноярского края</a:t>
            </a:r>
          </a:p>
          <a:p>
            <a:pPr algn="r" eaLnBrk="1" hangingPunct="1">
              <a:buFontTx/>
              <a:buNone/>
            </a:pPr>
            <a:r>
              <a:rPr lang="ru-RU" altLang="ru-RU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Дорожная карта </a:t>
            </a:r>
          </a:p>
          <a:p>
            <a:pPr eaLnBrk="1" hangingPunct="1">
              <a:buFontTx/>
              <a:buNone/>
            </a:pPr>
            <a:endParaRPr lang="ru-RU" altLang="ru-RU" sz="20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Прямоугольник 7"/>
          <p:cNvSpPr>
            <a:spLocks noChangeArrowheads="1"/>
          </p:cNvSpPr>
          <p:nvPr/>
        </p:nvSpPr>
        <p:spPr bwMode="auto">
          <a:xfrm>
            <a:off x="612775" y="0"/>
            <a:ext cx="778668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FF0000"/>
                </a:solidFill>
                <a:latin typeface="Arial" panose="020B0604020202020204" pitchFamily="34" charset="0"/>
              </a:rPr>
              <a:t>Выявленные РОН признаки необъективности</a:t>
            </a:r>
            <a:endParaRPr lang="ru-RU" altLang="ru-RU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550" y="3246438"/>
            <a:ext cx="71993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2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6888" y="3243263"/>
            <a:ext cx="5302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662152"/>
              </p:ext>
            </p:extLst>
          </p:nvPr>
        </p:nvGraphicFramePr>
        <p:xfrm>
          <a:off x="987425" y="1090613"/>
          <a:ext cx="7545388" cy="45720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0122">
                  <a:extLst>
                    <a:ext uri="{9D8B030D-6E8A-4147-A177-3AD203B41FA5}"/>
                  </a:extLst>
                </a:gridCol>
                <a:gridCol w="1020122">
                  <a:extLst>
                    <a:ext uri="{9D8B030D-6E8A-4147-A177-3AD203B41FA5}"/>
                  </a:extLst>
                </a:gridCol>
                <a:gridCol w="1020122">
                  <a:extLst>
                    <a:ext uri="{9D8B030D-6E8A-4147-A177-3AD203B41FA5}"/>
                  </a:extLst>
                </a:gridCol>
                <a:gridCol w="1741242">
                  <a:extLst>
                    <a:ext uri="{9D8B030D-6E8A-4147-A177-3AD203B41FA5}"/>
                  </a:extLst>
                </a:gridCol>
                <a:gridCol w="1618126">
                  <a:extLst>
                    <a:ext uri="{9D8B030D-6E8A-4147-A177-3AD203B41FA5}"/>
                  </a:extLst>
                </a:gridCol>
                <a:gridCol w="1125654">
                  <a:extLst>
                    <a:ext uri="{9D8B030D-6E8A-4147-A177-3AD203B41FA5}"/>
                  </a:extLst>
                </a:gridCol>
              </a:tblGrid>
              <a:tr h="65231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Признаки необъективности результатов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Высокий </a:t>
                      </a:r>
                      <a:r>
                        <a:rPr lang="ru-RU" sz="1400" b="1" u="none" strike="noStrike" dirty="0" err="1">
                          <a:effectLst/>
                        </a:rPr>
                        <a:t>коэф</a:t>
                      </a:r>
                      <a:r>
                        <a:rPr lang="ru-RU" sz="1400" b="1" u="none" strike="noStrike" dirty="0">
                          <a:effectLst/>
                        </a:rPr>
                        <a:t>. </a:t>
                      </a:r>
                      <a:r>
                        <a:rPr lang="ru-RU" sz="1400" b="1" u="none" strike="noStrike" dirty="0" err="1" smtClean="0">
                          <a:effectLst/>
                        </a:rPr>
                        <a:t>неподтверждения</a:t>
                      </a:r>
                      <a:r>
                        <a:rPr lang="ru-RU" sz="1400" b="1" u="none" strike="noStrike" dirty="0" smtClean="0">
                          <a:effectLst/>
                        </a:rPr>
                        <a:t> </a:t>
                      </a:r>
                      <a:r>
                        <a:rPr lang="ru-RU" sz="1400" b="1" u="none" strike="noStrike" dirty="0">
                          <a:effectLst/>
                        </a:rPr>
                        <a:t>медалей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Низкие результаты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Итого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ctr"/>
                </a:tc>
                <a:extLst>
                  <a:ext uri="{0D108BD9-81ED-4DB2-BD59-A6C34878D82A}"/>
                </a:extLst>
              </a:tr>
              <a:tr h="3943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ВПР-4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ВПР-5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ОГЭ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0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0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ru-RU" sz="10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0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10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10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  <a:tr h="1678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25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6. Воспитание</a:t>
            </a:r>
            <a:endParaRPr lang="ru-RU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06825"/>
            <a:ext cx="8229600" cy="5319340"/>
          </a:xfrm>
        </p:spPr>
        <p:txBody>
          <a:bodyPr/>
          <a:lstStyle/>
          <a:p>
            <a:pPr algn="just"/>
            <a:r>
              <a:rPr lang="ru-RU" sz="1800" dirty="0" smtClean="0"/>
              <a:t>Наличие/отсутствие в структуре  образовательных программ программы </a:t>
            </a:r>
            <a:r>
              <a:rPr lang="ru-RU" sz="1800" dirty="0"/>
              <a:t>духовно-нравственного развития, воспитания </a:t>
            </a:r>
            <a:r>
              <a:rPr lang="ru-RU" sz="1800" dirty="0" smtClean="0"/>
              <a:t>обучающихся, программы </a:t>
            </a:r>
            <a:r>
              <a:rPr lang="ru-RU" sz="1800" dirty="0"/>
              <a:t>воспитания и социализации </a:t>
            </a:r>
            <a:r>
              <a:rPr lang="ru-RU" sz="1800" dirty="0" smtClean="0"/>
              <a:t>обучающихся;</a:t>
            </a:r>
          </a:p>
          <a:p>
            <a:pPr algn="just"/>
            <a:r>
              <a:rPr lang="ru-RU" sz="1800" dirty="0"/>
              <a:t>Наличие/отсутствие </a:t>
            </a:r>
            <a:r>
              <a:rPr lang="ru-RU" sz="1800" dirty="0" smtClean="0"/>
              <a:t>годового плана </a:t>
            </a:r>
            <a:r>
              <a:rPr lang="ru-RU" sz="1800" dirty="0"/>
              <a:t>воспитательной </a:t>
            </a:r>
            <a:r>
              <a:rPr lang="ru-RU" sz="1800" dirty="0" smtClean="0"/>
              <a:t>работы, соответствующего / не </a:t>
            </a:r>
            <a:r>
              <a:rPr lang="ru-RU" sz="1800" dirty="0"/>
              <a:t>соответствующего </a:t>
            </a:r>
            <a:r>
              <a:rPr lang="ru-RU" sz="1800" dirty="0" smtClean="0"/>
              <a:t>содержанию </a:t>
            </a:r>
            <a:r>
              <a:rPr lang="ru-RU" sz="1800" dirty="0"/>
              <a:t>программы воспитания и социализации </a:t>
            </a:r>
            <a:r>
              <a:rPr lang="ru-RU" sz="1800" dirty="0" smtClean="0"/>
              <a:t>обучающихся; </a:t>
            </a:r>
          </a:p>
          <a:p>
            <a:pPr algn="just"/>
            <a:r>
              <a:rPr lang="ru-RU" sz="1800" dirty="0" smtClean="0"/>
              <a:t>Создание </a:t>
            </a:r>
            <a:r>
              <a:rPr lang="ru-RU" sz="1800" dirty="0"/>
              <a:t>комфортной развивающей образовательной среды:</a:t>
            </a:r>
          </a:p>
          <a:p>
            <a:pPr marL="0" indent="0" algn="just">
              <a:buNone/>
            </a:pPr>
            <a:r>
              <a:rPr lang="ru-RU" sz="1800" dirty="0" smtClean="0"/>
              <a:t>       гарантирующей </a:t>
            </a:r>
            <a:r>
              <a:rPr lang="ru-RU" sz="1800" dirty="0"/>
              <a:t>охрану и укрепление физического, психологического и социального здоровья обучающихся;</a:t>
            </a:r>
          </a:p>
          <a:p>
            <a:pPr marL="0" indent="0" algn="just">
              <a:buNone/>
            </a:pPr>
            <a:r>
              <a:rPr lang="ru-RU" sz="1800" dirty="0" smtClean="0"/>
              <a:t>        комфортной </a:t>
            </a:r>
            <a:r>
              <a:rPr lang="ru-RU" sz="1800" dirty="0"/>
              <a:t>по отношению к обучающимся и педагогическим работникам</a:t>
            </a:r>
            <a:r>
              <a:rPr lang="ru-RU" sz="1800" dirty="0" smtClean="0"/>
              <a:t>.</a:t>
            </a:r>
          </a:p>
          <a:p>
            <a:pPr algn="just"/>
            <a:r>
              <a:rPr lang="ru-RU" sz="1800" dirty="0" smtClean="0"/>
              <a:t>Организуется / не </a:t>
            </a:r>
            <a:r>
              <a:rPr lang="ru-RU" sz="1800" dirty="0"/>
              <a:t>организуется </a:t>
            </a:r>
            <a:r>
              <a:rPr lang="ru-RU" sz="1800" dirty="0" smtClean="0"/>
              <a:t>с учетом интересов и потребностей обучающихся внеурочная </a:t>
            </a:r>
            <a:r>
              <a:rPr lang="ru-RU" sz="1800" dirty="0"/>
              <a:t>деятельность </a:t>
            </a:r>
            <a:r>
              <a:rPr lang="ru-RU" sz="1800" dirty="0" smtClean="0"/>
              <a:t>;</a:t>
            </a:r>
          </a:p>
          <a:p>
            <a:pPr algn="just"/>
            <a:r>
              <a:rPr lang="ru-RU" sz="1800" dirty="0" smtClean="0"/>
              <a:t>Обеспечивается / не обеспечивается </a:t>
            </a:r>
            <a:r>
              <a:rPr lang="ru-RU" sz="1800" dirty="0"/>
              <a:t>приобщение </a:t>
            </a:r>
            <a:r>
              <a:rPr lang="ru-RU" sz="1800" dirty="0" smtClean="0"/>
              <a:t>обучающихся </a:t>
            </a:r>
            <a:br>
              <a:rPr lang="ru-RU" sz="1800" dirty="0" smtClean="0"/>
            </a:br>
            <a:r>
              <a:rPr lang="ru-RU" sz="1800" dirty="0" smtClean="0"/>
              <a:t>к </a:t>
            </a:r>
            <a:r>
              <a:rPr lang="ru-RU" sz="1800" dirty="0"/>
              <a:t>нравственным и культурным ценностям и традициям народов России, формирование активной гражданской позиции, воспитание уважения к правам, свободам и обязанностям человека, развитие нравственных представлений о долге, чести и достоинстве в контексте отношения к Отечеству, к согражданам, к семье.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8" y="269593"/>
            <a:ext cx="8074239" cy="641724"/>
          </a:xfrm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7. управление качеством образования</a:t>
            </a:r>
            <a:endParaRPr lang="ru-RU" sz="28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0460" y="1020814"/>
            <a:ext cx="5111750" cy="4714162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1" dirty="0" smtClean="0"/>
              <a:t>Анализ и </a:t>
            </a:r>
            <a:r>
              <a:rPr lang="ru-RU" sz="1800" b="1" dirty="0"/>
              <a:t>экспертиза управленческих действий, направленных на «активное вмешательство» в фактическое состояние дел проверяемой образовательной </a:t>
            </a:r>
            <a:r>
              <a:rPr lang="ru-RU" sz="1800" b="1" dirty="0" smtClean="0"/>
              <a:t>организации</a:t>
            </a:r>
            <a:endParaRPr lang="ru-RU" sz="1800" b="1" dirty="0"/>
          </a:p>
          <a:p>
            <a:pPr algn="just"/>
            <a:r>
              <a:rPr lang="ru-RU" sz="1600" dirty="0" smtClean="0"/>
              <a:t>индивидуальный </a:t>
            </a:r>
            <a:r>
              <a:rPr lang="ru-RU" sz="1600" dirty="0"/>
              <a:t>учет результатов освоения обучающимися образовательных программ и поощрений </a:t>
            </a:r>
            <a:r>
              <a:rPr lang="ru-RU" sz="1600" dirty="0" smtClean="0"/>
              <a:t>обучающихся;</a:t>
            </a:r>
          </a:p>
          <a:p>
            <a:pPr algn="just"/>
            <a:r>
              <a:rPr lang="ru-RU" sz="1600" dirty="0"/>
              <a:t>использование внешней оценки качества подготовки обучающихся по инициативе участников отношений - в рамках региональных, федеральных и международных </a:t>
            </a:r>
            <a:r>
              <a:rPr lang="ru-RU" sz="1600" dirty="0" smtClean="0"/>
              <a:t>исследований;</a:t>
            </a:r>
          </a:p>
          <a:p>
            <a:pPr algn="just"/>
            <a:r>
              <a:rPr lang="ru-RU" sz="1600" dirty="0"/>
              <a:t>анализ, выстраивание иерархии проблем, отбор объекта для контроля </a:t>
            </a:r>
            <a:r>
              <a:rPr lang="ru-RU" sz="1600" dirty="0" smtClean="0"/>
              <a:t>(отчет </a:t>
            </a:r>
            <a:r>
              <a:rPr lang="ru-RU" sz="1600" dirty="0" err="1" smtClean="0"/>
              <a:t>самообследования</a:t>
            </a:r>
            <a:r>
              <a:rPr lang="ru-RU" sz="1600" dirty="0" smtClean="0"/>
              <a:t>);</a:t>
            </a:r>
          </a:p>
          <a:p>
            <a:pPr algn="just"/>
            <a:r>
              <a:rPr lang="ru-RU" sz="1600" dirty="0"/>
              <a:t>обоснование необходимых изменений в </a:t>
            </a:r>
            <a:r>
              <a:rPr lang="ru-RU" sz="1600" dirty="0" smtClean="0"/>
              <a:t>ООП</a:t>
            </a:r>
          </a:p>
          <a:p>
            <a:pPr algn="just"/>
            <a:r>
              <a:rPr lang="ru-RU" sz="1600" dirty="0"/>
              <a:t>планирование мероприятий с целью коррекции состояния </a:t>
            </a:r>
            <a:r>
              <a:rPr lang="ru-RU" sz="1600" dirty="0" smtClean="0"/>
              <a:t>дел.</a:t>
            </a:r>
          </a:p>
          <a:p>
            <a:pPr algn="just"/>
            <a:endParaRPr lang="ru-RU" sz="2000" b="1" dirty="0"/>
          </a:p>
          <a:p>
            <a:pPr marL="0" indent="0" algn="just">
              <a:buNone/>
            </a:pPr>
            <a:endParaRPr lang="ru-RU" sz="2000" b="1" dirty="0" smtClean="0"/>
          </a:p>
          <a:p>
            <a:pPr marL="0" indent="0" algn="just">
              <a:buNone/>
            </a:pPr>
            <a:endParaRPr lang="ru-RU" sz="2000" b="1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2" y="2837329"/>
            <a:ext cx="2191869" cy="2396260"/>
          </a:xfrm>
          <a:prstGeom prst="rect">
            <a:avLst/>
          </a:prstGeo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457203" y="2837329"/>
            <a:ext cx="2191868" cy="239626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80297112"/>
              </p:ext>
            </p:extLst>
          </p:nvPr>
        </p:nvGraphicFramePr>
        <p:xfrm>
          <a:off x="457203" y="1640540"/>
          <a:ext cx="1882585" cy="107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1147453479"/>
              </p:ext>
            </p:extLst>
          </p:nvPr>
        </p:nvGraphicFramePr>
        <p:xfrm>
          <a:off x="2339788" y="2138082"/>
          <a:ext cx="1544545" cy="2608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5" name="Диаграмма 34"/>
          <p:cNvGraphicFramePr/>
          <p:nvPr>
            <p:extLst>
              <p:ext uri="{D42A27DB-BD31-4B8C-83A1-F6EECF244321}">
                <p14:modId xmlns:p14="http://schemas.microsoft.com/office/powerpoint/2010/main" val="392996302"/>
              </p:ext>
            </p:extLst>
          </p:nvPr>
        </p:nvGraphicFramePr>
        <p:xfrm>
          <a:off x="968188" y="4746812"/>
          <a:ext cx="3106272" cy="158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</p:spPr>
        <p:txBody>
          <a:bodyPr/>
          <a:lstStyle/>
          <a:p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Критерии принятия решений </a:t>
            </a:r>
            <a:br>
              <a:rPr lang="ru-RU" sz="2800" dirty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по результатам </a:t>
            </a:r>
            <a:r>
              <a:rPr lang="ru-RU" sz="2800" dirty="0" err="1">
                <a:solidFill>
                  <a:schemeClr val="tx2"/>
                </a:solidFill>
                <a:latin typeface="Cambria" pitchFamily="18" charset="0"/>
              </a:rPr>
              <a:t>фгкко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20740"/>
            <a:ext cx="8229600" cy="5042952"/>
          </a:xfrm>
        </p:spPr>
        <p:txBody>
          <a:bodyPr/>
          <a:lstStyle/>
          <a:p>
            <a:r>
              <a:rPr lang="ru-RU" sz="2000" dirty="0"/>
              <a:t>существенное несоответствие содержания образовательной программы требованиям ФГОС, повлекшее нарушение прав обучающихся на образование;</a:t>
            </a:r>
          </a:p>
          <a:p>
            <a:r>
              <a:rPr lang="ru-RU" sz="2000" dirty="0"/>
              <a:t>несоответствие качества подготовки обучающихся требованиям ФГОС, выразившееся в необъективной оценке (завышении, занижении) организацией достигнутых обучающимися образовательных результатов;</a:t>
            </a:r>
          </a:p>
          <a:p>
            <a:pPr algn="just"/>
            <a:r>
              <a:rPr lang="ru-RU" sz="2000" dirty="0"/>
              <a:t>установленные органом по контролю и надзору в сфере образования </a:t>
            </a:r>
            <a:r>
              <a:rPr lang="ru-RU" sz="2000" dirty="0" smtClean="0"/>
              <a:t>случаи умышленного искажения результатов государственной итоговой аттестации  должностными лицами образовательной организации;</a:t>
            </a:r>
            <a:endParaRPr lang="ru-RU" sz="2000" dirty="0"/>
          </a:p>
          <a:p>
            <a:r>
              <a:rPr lang="ru-RU" sz="2000" dirty="0"/>
              <a:t>низкие показатели готовности обучающихся к сдаче единого государственного экзамена, в том числе в сопоставлении со средними по Российской Федерации, субъекту Российской Федерации; </a:t>
            </a:r>
          </a:p>
          <a:p>
            <a:r>
              <a:rPr lang="ru-RU" sz="2000" dirty="0"/>
              <a:t>выявление органом по контролю и надзору в сфере образования в ходе проверки случая грубого нарушения </a:t>
            </a:r>
            <a:r>
              <a:rPr lang="ru-RU" sz="2000" b="1" dirty="0">
                <a:solidFill>
                  <a:schemeClr val="accent1"/>
                </a:solidFill>
              </a:rPr>
              <a:t>лицензионных</a:t>
            </a:r>
            <a:r>
              <a:rPr lang="ru-RU" sz="2000" dirty="0"/>
              <a:t> </a:t>
            </a:r>
            <a:r>
              <a:rPr lang="ru-RU" sz="2000" dirty="0" smtClean="0"/>
              <a:t>требований, предусмотренных ФГОС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4565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3"/>
            <a:ext cx="7962314" cy="1339537"/>
          </a:xfrm>
        </p:spPr>
        <p:txBody>
          <a:bodyPr/>
          <a:lstStyle/>
          <a:p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Планирование проверок по ФГККО </a:t>
            </a: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с </a:t>
            </a: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учетом риск-ориентированного </a:t>
            </a: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подхода</a:t>
            </a:r>
            <a:endParaRPr lang="ru-RU" sz="28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83127"/>
            <a:ext cx="8229600" cy="4073012"/>
          </a:xfrm>
        </p:spPr>
        <p:txBody>
          <a:bodyPr/>
          <a:lstStyle/>
          <a:p>
            <a:endParaRPr lang="ru-RU" sz="1800" dirty="0"/>
          </a:p>
          <a:p>
            <a:r>
              <a:rPr lang="ru-RU" sz="1800" dirty="0" smtClean="0"/>
              <a:t>выявление </a:t>
            </a:r>
            <a:r>
              <a:rPr lang="ru-RU" sz="1800" dirty="0"/>
              <a:t>в результатах </a:t>
            </a:r>
            <a:r>
              <a:rPr lang="ru-RU" sz="1800" dirty="0" smtClean="0"/>
              <a:t>ВПР признаков </a:t>
            </a:r>
            <a:r>
              <a:rPr lang="ru-RU" sz="1800" dirty="0"/>
              <a:t>необъективности, в соответствии с информацией, предоставляемой Федеральной службой по надзору в сфере образования и </a:t>
            </a:r>
            <a:r>
              <a:rPr lang="ru-RU" sz="1800" dirty="0" smtClean="0"/>
              <a:t>науки;</a:t>
            </a:r>
            <a:endParaRPr lang="ru-RU" sz="1800" dirty="0"/>
          </a:p>
          <a:p>
            <a:r>
              <a:rPr lang="ru-RU" sz="1800" dirty="0" smtClean="0"/>
              <a:t>выявление </a:t>
            </a:r>
            <a:r>
              <a:rPr lang="ru-RU" sz="1800" dirty="0"/>
              <a:t>признаков необъективности результатов функционирования внутренней системы оценки качества образования в образовательных организациях по результатам </a:t>
            </a:r>
            <a:r>
              <a:rPr lang="ru-RU" sz="1800" dirty="0" smtClean="0"/>
              <a:t>ГИА, </a:t>
            </a:r>
            <a:r>
              <a:rPr lang="ru-RU" sz="1800" dirty="0"/>
              <a:t>итоговых сочинений, собеседований и других средств внешней оценки качества </a:t>
            </a:r>
            <a:r>
              <a:rPr lang="ru-RU" sz="1800" dirty="0" smtClean="0"/>
              <a:t>образования;</a:t>
            </a:r>
            <a:endParaRPr lang="ru-RU" sz="1800" dirty="0"/>
          </a:p>
          <a:p>
            <a:r>
              <a:rPr lang="ru-RU" sz="1800" dirty="0" smtClean="0"/>
              <a:t>результаты </a:t>
            </a:r>
            <a:r>
              <a:rPr lang="ru-RU" sz="1800" dirty="0"/>
              <a:t>мониторинга сведений об образовательной организации в краевой автоматизированной системе управления образованием (КИАСУО), указывающие на наличие несоответствия индекса условий образовательной деятельности и получаемых образовательных результатов обучающимися образовательной организации;</a:t>
            </a:r>
          </a:p>
          <a:p>
            <a:r>
              <a:rPr lang="ru-RU" sz="1800" dirty="0" smtClean="0"/>
              <a:t>стабильно </a:t>
            </a:r>
            <a:r>
              <a:rPr lang="ru-RU" sz="1800" dirty="0"/>
              <a:t>низкие образовательные результаты обучающихся образовательной организации, выявленные по результатам проведения внешних процедур оценки качества образования (ЕГЭ, ОГЭ, </a:t>
            </a:r>
            <a:r>
              <a:rPr lang="ru-RU" sz="1800" dirty="0" smtClean="0"/>
              <a:t> краевые контрольные работы в 4 классах)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645655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05469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ru-RU" altLang="ru-RU" sz="66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</a:t>
            </a:r>
            <a:r>
              <a:rPr lang="en-US" altLang="ru-RU" sz="66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6600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сотрудничество!</a:t>
            </a:r>
            <a:endParaRPr lang="ru-RU" altLang="ru-RU" sz="6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ru-RU" altLang="ru-RU" sz="66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ru-RU" altLang="ru-RU" sz="1800" b="1" i="1" dirty="0">
                <a:solidFill>
                  <a:srgbClr val="0070C0"/>
                </a:solidFill>
              </a:rPr>
              <a:t>Руководитель сектора контроля качества</a:t>
            </a:r>
          </a:p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ru-RU" altLang="ru-RU" sz="1800" b="1" i="1" dirty="0">
                <a:solidFill>
                  <a:srgbClr val="0070C0"/>
                </a:solidFill>
              </a:rPr>
              <a:t>Министерства образования Красноярского края</a:t>
            </a:r>
          </a:p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ru-RU" altLang="ru-RU" sz="1800" b="1" i="1" dirty="0">
                <a:solidFill>
                  <a:srgbClr val="0070C0"/>
                </a:solidFill>
              </a:rPr>
              <a:t>Т.Н. </a:t>
            </a:r>
            <a:r>
              <a:rPr lang="ru-RU" altLang="ru-RU" sz="1800" b="1" i="1" dirty="0" err="1">
                <a:solidFill>
                  <a:srgbClr val="0070C0"/>
                </a:solidFill>
              </a:rPr>
              <a:t>Конжева</a:t>
            </a:r>
            <a:endParaRPr lang="ru-RU" altLang="ru-RU" sz="1800" b="1" i="1" dirty="0">
              <a:solidFill>
                <a:srgbClr val="0070C0"/>
              </a:solidFill>
            </a:endParaRPr>
          </a:p>
          <a:p>
            <a:pPr algn="r" eaLnBrk="1" hangingPunct="1">
              <a:buFont typeface="Arial" panose="020B0604020202020204" pitchFamily="34" charset="0"/>
              <a:buNone/>
              <a:defRPr/>
            </a:pPr>
            <a:r>
              <a:rPr lang="ru-RU" altLang="ru-RU" sz="1800" b="1" i="1" dirty="0">
                <a:solidFill>
                  <a:srgbClr val="0070C0"/>
                </a:solidFill>
              </a:rPr>
              <a:t>р.т.211-93-14</a:t>
            </a: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5154798"/>
            <a:ext cx="2294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5077A6"/>
                </a:solidFill>
                <a:cs typeface="Arial" pitchFamily="34" charset="0"/>
              </a:rPr>
              <a:t>tat1654@yandex.ru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38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Стрелка вниз 33"/>
          <p:cNvSpPr/>
          <p:nvPr/>
        </p:nvSpPr>
        <p:spPr>
          <a:xfrm rot="5400000">
            <a:off x="3173335" y="1835202"/>
            <a:ext cx="150241" cy="1640336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5" name="Прямоугольник 31"/>
          <p:cNvSpPr>
            <a:spLocks noChangeArrowheads="1"/>
          </p:cNvSpPr>
          <p:nvPr/>
        </p:nvSpPr>
        <p:spPr bwMode="auto">
          <a:xfrm>
            <a:off x="3113777" y="1034057"/>
            <a:ext cx="2146479" cy="858786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8C3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Федеральный</a:t>
            </a:r>
            <a:r>
              <a:rPr kumimoji="0" lang="ru-RU" alt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государственный контроль качества образования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37"/>
          <p:cNvSpPr>
            <a:spLocks noChangeArrowheads="1"/>
          </p:cNvSpPr>
          <p:nvPr/>
        </p:nvSpPr>
        <p:spPr bwMode="auto">
          <a:xfrm>
            <a:off x="6553199" y="1993163"/>
            <a:ext cx="1932039" cy="1006257"/>
          </a:xfrm>
          <a:prstGeom prst="rect">
            <a:avLst/>
          </a:prstGeom>
          <a:solidFill>
            <a:srgbClr val="FDE9D9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Качество подготовки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36"/>
          <p:cNvSpPr>
            <a:spLocks noChangeArrowheads="1"/>
          </p:cNvSpPr>
          <p:nvPr/>
        </p:nvSpPr>
        <p:spPr bwMode="auto">
          <a:xfrm>
            <a:off x="507494" y="1945015"/>
            <a:ext cx="1894505" cy="909545"/>
          </a:xfrm>
          <a:prstGeom prst="rect">
            <a:avLst/>
          </a:prstGeom>
          <a:solidFill>
            <a:srgbClr val="FDE9D9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Содержание подготовки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46"/>
          <p:cNvSpPr>
            <a:spLocks noChangeArrowheads="1"/>
          </p:cNvSpPr>
          <p:nvPr/>
        </p:nvSpPr>
        <p:spPr bwMode="auto">
          <a:xfrm>
            <a:off x="4068624" y="2399787"/>
            <a:ext cx="1982339" cy="1007359"/>
          </a:xfrm>
          <a:prstGeom prst="rect">
            <a:avLst/>
          </a:prstGeom>
          <a:ln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Воспитание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42"/>
          <p:cNvSpPr>
            <a:spLocks noChangeArrowheads="1"/>
          </p:cNvSpPr>
          <p:nvPr/>
        </p:nvSpPr>
        <p:spPr bwMode="auto">
          <a:xfrm>
            <a:off x="507493" y="2992100"/>
            <a:ext cx="1894505" cy="962979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Структура образовательной программы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45"/>
          <p:cNvSpPr>
            <a:spLocks noChangeArrowheads="1"/>
          </p:cNvSpPr>
          <p:nvPr/>
        </p:nvSpPr>
        <p:spPr bwMode="auto">
          <a:xfrm>
            <a:off x="507493" y="4118843"/>
            <a:ext cx="1894504" cy="973395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Содержание образовательной программы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41"/>
          <p:cNvSpPr>
            <a:spLocks noChangeArrowheads="1"/>
          </p:cNvSpPr>
          <p:nvPr/>
        </p:nvSpPr>
        <p:spPr bwMode="auto">
          <a:xfrm>
            <a:off x="6553201" y="3139122"/>
            <a:ext cx="1932037" cy="824967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Полнота реализации образовательной программы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44"/>
          <p:cNvSpPr>
            <a:spLocks noChangeArrowheads="1"/>
          </p:cNvSpPr>
          <p:nvPr/>
        </p:nvSpPr>
        <p:spPr bwMode="auto">
          <a:xfrm>
            <a:off x="6553201" y="4118844"/>
            <a:ext cx="1932037" cy="973395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Уровень достижения образовательных</a:t>
            </a:r>
            <a:r>
              <a:rPr kumimoji="0" lang="ru-RU" alt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результатов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47"/>
          <p:cNvSpPr>
            <a:spLocks noChangeArrowheads="1"/>
          </p:cNvSpPr>
          <p:nvPr/>
        </p:nvSpPr>
        <p:spPr bwMode="auto">
          <a:xfrm>
            <a:off x="6553201" y="5279052"/>
            <a:ext cx="1932039" cy="816947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Объективность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3303195" y="1898552"/>
            <a:ext cx="285579" cy="2063847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9" name="Стрелка углом вверх 18"/>
          <p:cNvSpPr/>
          <p:nvPr/>
        </p:nvSpPr>
        <p:spPr>
          <a:xfrm rot="10800000">
            <a:off x="982026" y="1463449"/>
            <a:ext cx="2131750" cy="476885"/>
          </a:xfrm>
          <a:prstGeom prst="bent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0" name="Стрелка углом вверх 19"/>
          <p:cNvSpPr/>
          <p:nvPr/>
        </p:nvSpPr>
        <p:spPr>
          <a:xfrm rot="10800000" flipH="1">
            <a:off x="5260256" y="1463450"/>
            <a:ext cx="2585886" cy="507682"/>
          </a:xfrm>
          <a:prstGeom prst="bent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819157" y="1894431"/>
            <a:ext cx="275841" cy="480507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47"/>
          <p:cNvSpPr>
            <a:spLocks noChangeArrowheads="1"/>
          </p:cNvSpPr>
          <p:nvPr/>
        </p:nvSpPr>
        <p:spPr bwMode="auto">
          <a:xfrm>
            <a:off x="2966025" y="3964089"/>
            <a:ext cx="2275607" cy="942208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Система</a:t>
            </a:r>
            <a:r>
              <a:rPr kumimoji="0" lang="ru-RU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управления качеством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2453" y="3120687"/>
            <a:ext cx="3850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2453" y="4343930"/>
            <a:ext cx="3850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52931" y="4173583"/>
            <a:ext cx="4411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7</a:t>
            </a:r>
            <a:endParaRPr lang="ru-RU" sz="3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140107" y="3289995"/>
            <a:ext cx="4411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690734" y="2730490"/>
            <a:ext cx="4411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126482" y="4343931"/>
            <a:ext cx="4122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140107" y="5425915"/>
            <a:ext cx="4411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3" name="Стрелка вниз 32"/>
          <p:cNvSpPr/>
          <p:nvPr/>
        </p:nvSpPr>
        <p:spPr>
          <a:xfrm rot="16200000">
            <a:off x="6232148" y="2409437"/>
            <a:ext cx="162920" cy="479187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Направления </a:t>
            </a: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ФГККО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20740"/>
            <a:ext cx="3875649" cy="306041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1</a:t>
            </a:r>
            <a:r>
              <a:rPr lang="ru-RU" sz="2400" b="1" dirty="0" smtClean="0"/>
              <a:t>. «</a:t>
            </a:r>
            <a:r>
              <a:rPr lang="ru-RU" sz="2400" dirty="0" smtClean="0"/>
              <a:t>Система </a:t>
            </a:r>
            <a:r>
              <a:rPr lang="ru-RU" sz="2400" dirty="0"/>
              <a:t>оценки достижения планируемых результатов освоения ООП. Достижение обучающимися </a:t>
            </a:r>
            <a:r>
              <a:rPr lang="ru-RU" sz="2400" dirty="0" smtClean="0"/>
              <a:t>запланированных </a:t>
            </a:r>
            <a:r>
              <a:rPr lang="ru-RU" sz="2400" dirty="0"/>
              <a:t>в ООП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предметных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и </a:t>
            </a:r>
            <a:r>
              <a:rPr lang="ru-RU" sz="2400" b="1" i="1" dirty="0" err="1">
                <a:solidFill>
                  <a:srgbClr val="FF0000"/>
                </a:solidFill>
              </a:rPr>
              <a:t>метапредметных</a:t>
            </a:r>
            <a:r>
              <a:rPr lang="ru-RU" sz="2400" dirty="0"/>
              <a:t> результатов»</a:t>
            </a:r>
            <a:r>
              <a:rPr lang="ru-RU" sz="2400" b="1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923692" y="2912012"/>
            <a:ext cx="3763107" cy="3376246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2. «</a:t>
            </a:r>
            <a:r>
              <a:rPr lang="ru-RU" sz="2400" dirty="0" smtClean="0"/>
              <a:t>Система </a:t>
            </a:r>
            <a:r>
              <a:rPr lang="ru-RU" sz="2400" dirty="0"/>
              <a:t>оценки достижения планируемых результатов освоения ООП. Достижение обучающимися ОО запланированных в ООП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личностных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/>
              <a:t>и </a:t>
            </a:r>
            <a:r>
              <a:rPr lang="ru-RU" sz="24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метапредметных</a:t>
            </a:r>
            <a:r>
              <a:rPr lang="ru-RU" sz="2400" dirty="0"/>
              <a:t> результатов»</a:t>
            </a:r>
            <a:r>
              <a:rPr lang="ru-RU" sz="2400" b="1" dirty="0"/>
              <a:t> </a:t>
            </a:r>
          </a:p>
          <a:p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2015196" y="3981157"/>
            <a:ext cx="337625" cy="407963"/>
          </a:xfrm>
          <a:prstGeom prst="downArrow">
            <a:avLst/>
          </a:prstGeom>
          <a:solidFill>
            <a:srgbClr val="D07004"/>
          </a:soli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4389120"/>
            <a:ext cx="3453618" cy="1899138"/>
          </a:xfrm>
          <a:prstGeom prst="rect">
            <a:avLst/>
          </a:prstGeom>
          <a:solidFill>
            <a:srgbClr val="D07004"/>
          </a:soli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dirty="0"/>
              <a:t>О</a:t>
            </a:r>
            <a:r>
              <a:rPr lang="ru-RU" dirty="0" smtClean="0"/>
              <a:t>трицательная динамика образовательных результатов, </a:t>
            </a:r>
            <a:r>
              <a:rPr lang="ru-RU" dirty="0"/>
              <a:t>(исследования ЦОКО</a:t>
            </a:r>
            <a:r>
              <a:rPr lang="ru-RU" dirty="0" smtClean="0"/>
              <a:t>);</a:t>
            </a:r>
            <a:endParaRPr lang="ru-RU" dirty="0"/>
          </a:p>
          <a:p>
            <a:pPr algn="ctr"/>
            <a:r>
              <a:rPr lang="ru-RU" dirty="0" smtClean="0"/>
              <a:t>школы с необъективными результатами (списки РОН) </a:t>
            </a:r>
            <a:endParaRPr lang="ru-RU" dirty="0"/>
          </a:p>
        </p:txBody>
      </p:sp>
      <p:sp>
        <p:nvSpPr>
          <p:cNvPr id="8" name="Стрелка вверх 7"/>
          <p:cNvSpPr/>
          <p:nvPr/>
        </p:nvSpPr>
        <p:spPr>
          <a:xfrm>
            <a:off x="6312878" y="2560320"/>
            <a:ext cx="284870" cy="351692"/>
          </a:xfrm>
          <a:prstGeom prst="upArrow">
            <a:avLst/>
          </a:prstGeom>
          <a:solidFill>
            <a:srgbClr val="D07004"/>
          </a:soli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23692" y="1041009"/>
            <a:ext cx="3502856" cy="1420837"/>
          </a:xfrm>
          <a:prstGeom prst="rect">
            <a:avLst/>
          </a:prstGeom>
          <a:solidFill>
            <a:srgbClr val="D07004"/>
          </a:solidFill>
          <a:ln w="381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dirty="0" smtClean="0"/>
              <a:t>Положительная динамика образовательных результатов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024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0293" y="197321"/>
            <a:ext cx="7666893" cy="864096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just" eaLnBrk="1" hangingPunct="1"/>
            <a:r>
              <a:rPr lang="ru-RU" altLang="ru-RU" sz="2800" dirty="0">
                <a:solidFill>
                  <a:schemeClr val="tx2"/>
                </a:solidFill>
                <a:latin typeface="Cambria" pitchFamily="18" charset="0"/>
              </a:rPr>
              <a:t>Мероприятия  для достижения целей и задач проведения проверки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81100"/>
            <a:ext cx="8229600" cy="5107157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организационно-правовых условий деятельности организации;</a:t>
            </a:r>
          </a:p>
          <a:p>
            <a:pPr algn="just">
              <a:spcBef>
                <a:spcPct val="0"/>
              </a:spcBef>
            </a:pP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экспертиза реализуемых образовательных программ;</a:t>
            </a:r>
          </a:p>
          <a:p>
            <a:pPr algn="just">
              <a:spcBef>
                <a:spcPct val="0"/>
              </a:spcBef>
            </a:pP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экспертиза документов и материалов, характеризующих деятельность организации, в том числе локальных нормативных актов;</a:t>
            </a:r>
          </a:p>
          <a:p>
            <a:pPr algn="just">
              <a:spcBef>
                <a:spcPct val="0"/>
              </a:spcBef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экспертиза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диагностических работ, проведенных в рамках выездной проверки, и результатов текущего контроля успеваемости и промежуточной аттестации обучающихся по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реализуемым программам, 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освоения вышеуказанных программ в рамках КДР, ВПР, НИКО, ГИА, в том числе результаты «медалистов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(14.02.2014 №115);</a:t>
            </a:r>
            <a:endParaRPr lang="ru-RU" alt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кспертиза урочной и внеурочной деятельности;</a:t>
            </a:r>
            <a:endParaRPr lang="ru-RU" alt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предложений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принятия 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мер, направленных на профилактику и ликвидацию выявленных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несоответствий.</a:t>
            </a:r>
            <a:endParaRPr lang="ru-RU" alt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1. Структура </a:t>
            </a:r>
            <a:r>
              <a:rPr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образовательной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20740"/>
            <a:ext cx="8229600" cy="536751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 smtClean="0"/>
              <a:t>Выявление несоответствий структуры </a:t>
            </a:r>
            <a:r>
              <a:rPr lang="ru-RU" sz="2000" b="1" dirty="0"/>
              <a:t>образовательной программы требованиям ФГОС, </a:t>
            </a:r>
            <a:r>
              <a:rPr lang="ru-RU" sz="2000" b="1" dirty="0" smtClean="0"/>
              <a:t>повлекшие </a:t>
            </a:r>
            <a:r>
              <a:rPr lang="ru-RU" sz="2000" b="1" dirty="0" smtClean="0">
                <a:solidFill>
                  <a:srgbClr val="FF0000"/>
                </a:solidFill>
              </a:rPr>
              <a:t>приостановление действия государственной аккредитации</a:t>
            </a:r>
            <a:r>
              <a:rPr lang="ru-RU" sz="2000" b="1" dirty="0" smtClean="0"/>
              <a:t>:</a:t>
            </a:r>
            <a:endParaRPr lang="ru-RU" sz="2000" b="1" dirty="0"/>
          </a:p>
          <a:p>
            <a:pPr algn="just"/>
            <a:r>
              <a:rPr lang="ru-RU" sz="1800" dirty="0" smtClean="0"/>
              <a:t>отсутствие в целевом разделе </a:t>
            </a:r>
            <a:r>
              <a:rPr lang="ru-RU" sz="1800" dirty="0"/>
              <a:t>образовательной программы </a:t>
            </a:r>
            <a:r>
              <a:rPr lang="ru-RU" sz="1800" dirty="0" smtClean="0"/>
              <a:t>планируемых результатов по предметам части учебного плана, формируемой участниками образовательных отношений, курсов внеурочной деятельности;</a:t>
            </a:r>
            <a:endParaRPr lang="ru-RU" sz="1800" dirty="0"/>
          </a:p>
          <a:p>
            <a:pPr algn="just"/>
            <a:r>
              <a:rPr lang="ru-RU" sz="1800" dirty="0"/>
              <a:t>отсутствие в с</a:t>
            </a:r>
            <a:r>
              <a:rPr lang="ru-RU" sz="1800" dirty="0" smtClean="0"/>
              <a:t>одержательном разделе образовательной </a:t>
            </a:r>
            <a:r>
              <a:rPr lang="ru-RU" sz="1800" dirty="0"/>
              <a:t>программы </a:t>
            </a:r>
            <a:r>
              <a:rPr lang="ru-RU" sz="1800" dirty="0" smtClean="0"/>
              <a:t>рабочих программ </a:t>
            </a:r>
            <a:r>
              <a:rPr lang="ru-RU" sz="1800" dirty="0"/>
              <a:t>по предметам части, формируемой участниками образовательных отношений, курсов внеурочной </a:t>
            </a:r>
            <a:r>
              <a:rPr lang="ru-RU" sz="1800" dirty="0" smtClean="0"/>
              <a:t>деятельности, в том числе </a:t>
            </a:r>
            <a:r>
              <a:rPr lang="ru-RU" sz="1800" dirty="0"/>
              <a:t>предметной области "Основы духовно-нравственной культуры народов России"</a:t>
            </a:r>
            <a:r>
              <a:rPr lang="ru-RU" sz="1800" dirty="0" smtClean="0"/>
              <a:t>;</a:t>
            </a:r>
            <a:endParaRPr lang="ru-RU" sz="1800" dirty="0"/>
          </a:p>
          <a:p>
            <a:pPr algn="just"/>
            <a:r>
              <a:rPr lang="ru-RU" sz="1800" dirty="0"/>
              <a:t>отсутствие в </a:t>
            </a:r>
            <a:r>
              <a:rPr lang="ru-RU" sz="1800" dirty="0" smtClean="0"/>
              <a:t>организационном разделе </a:t>
            </a:r>
            <a:r>
              <a:rPr lang="ru-RU" sz="1800" dirty="0"/>
              <a:t>образовательной </a:t>
            </a:r>
            <a:r>
              <a:rPr lang="ru-RU" sz="1800" dirty="0" smtClean="0"/>
              <a:t>программы учебных планов и планов внеурочной деятельности </a:t>
            </a:r>
            <a:r>
              <a:rPr lang="ru-RU" sz="1800" dirty="0" smtClean="0">
                <a:solidFill>
                  <a:srgbClr val="FF0000"/>
                </a:solidFill>
              </a:rPr>
              <a:t>на весь срок реализации</a:t>
            </a:r>
            <a:r>
              <a:rPr lang="ru-RU" sz="1800" dirty="0">
                <a:solidFill>
                  <a:srgbClr val="FF0000"/>
                </a:solidFill>
              </a:rPr>
              <a:t> </a:t>
            </a:r>
            <a:r>
              <a:rPr lang="ru-RU" sz="1800" dirty="0"/>
              <a:t>образовательной </a:t>
            </a:r>
            <a:r>
              <a:rPr lang="ru-RU" sz="1800" dirty="0" smtClean="0"/>
              <a:t>программы</a:t>
            </a:r>
            <a:r>
              <a:rPr lang="ru-RU" sz="1800" dirty="0"/>
              <a:t>;</a:t>
            </a:r>
            <a:endParaRPr lang="ru-RU" sz="1800" dirty="0" smtClean="0"/>
          </a:p>
          <a:p>
            <a:pPr algn="just"/>
            <a:r>
              <a:rPr lang="ru-RU" sz="1800" dirty="0"/>
              <a:t> отсутствие в организационном </a:t>
            </a:r>
            <a:r>
              <a:rPr lang="ru-RU" sz="1800" dirty="0" smtClean="0"/>
              <a:t>разделе </a:t>
            </a:r>
            <a:r>
              <a:rPr lang="ru-RU" sz="1800" dirty="0" smtClean="0">
                <a:solidFill>
                  <a:srgbClr val="FF0000"/>
                </a:solidFill>
              </a:rPr>
              <a:t>обоснования необходимых изменений</a:t>
            </a:r>
            <a:r>
              <a:rPr lang="ru-RU" sz="1800" dirty="0"/>
              <a:t> </a:t>
            </a:r>
            <a:r>
              <a:rPr lang="ru-RU" sz="1800" dirty="0" smtClean="0"/>
              <a:t>в </a:t>
            </a:r>
            <a:r>
              <a:rPr lang="ru-RU" sz="1800" dirty="0"/>
              <a:t>имеющихся условиях в соответствии с приоритетами основной образовательной программы начального общего образования организации, осуществляющей образовательную </a:t>
            </a:r>
            <a:r>
              <a:rPr lang="ru-RU" sz="1800" dirty="0" smtClean="0"/>
              <a:t>деятельность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275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2. Содержание </a:t>
            </a: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образовательной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9145"/>
            <a:ext cx="8229600" cy="534572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 smtClean="0"/>
              <a:t>Выявление </a:t>
            </a:r>
            <a:r>
              <a:rPr lang="ru-RU" sz="2000" b="1" dirty="0"/>
              <a:t>несоответствий </a:t>
            </a:r>
            <a:r>
              <a:rPr lang="ru-RU" sz="2000" b="1" dirty="0" smtClean="0">
                <a:solidFill>
                  <a:srgbClr val="FF0000"/>
                </a:solidFill>
              </a:rPr>
              <a:t>содержания</a:t>
            </a:r>
            <a:r>
              <a:rPr lang="ru-RU" sz="2000" b="1" dirty="0" smtClean="0"/>
              <a:t> образовательной </a:t>
            </a:r>
            <a:r>
              <a:rPr lang="ru-RU" sz="2000" b="1" dirty="0"/>
              <a:t>программы требованиям ФГОС, повлекшие </a:t>
            </a:r>
            <a:r>
              <a:rPr lang="ru-RU" sz="2000" b="1" dirty="0">
                <a:solidFill>
                  <a:srgbClr val="FF0000"/>
                </a:solidFill>
              </a:rPr>
              <a:t>приостановление действия государственной аккредитации</a:t>
            </a:r>
            <a:r>
              <a:rPr lang="ru-RU" sz="2000" b="1" dirty="0"/>
              <a:t>:</a:t>
            </a:r>
          </a:p>
          <a:p>
            <a:pPr algn="just"/>
            <a:r>
              <a:rPr lang="ru-RU" sz="2000" dirty="0" smtClean="0"/>
              <a:t>отсутствие </a:t>
            </a:r>
            <a:r>
              <a:rPr lang="ru-RU" sz="2000" dirty="0" smtClean="0">
                <a:solidFill>
                  <a:srgbClr val="FF0000"/>
                </a:solidFill>
              </a:rPr>
              <a:t>комплексного</a:t>
            </a:r>
            <a:r>
              <a:rPr lang="ru-RU" sz="2000" dirty="0" smtClean="0"/>
              <a:t> подхода </a:t>
            </a:r>
            <a:r>
              <a:rPr lang="ru-RU" sz="2000" dirty="0"/>
              <a:t>к оценке результатов освоения основной образовательной </a:t>
            </a:r>
            <a:r>
              <a:rPr lang="ru-RU" sz="2000" dirty="0" smtClean="0"/>
              <a:t>программы, </a:t>
            </a:r>
            <a:r>
              <a:rPr lang="ru-RU" sz="2000" dirty="0"/>
              <a:t>позволяющий вести оценку предметных, </a:t>
            </a:r>
            <a:r>
              <a:rPr lang="ru-RU" sz="2000" dirty="0" err="1"/>
              <a:t>метапредметных</a:t>
            </a:r>
            <a:r>
              <a:rPr lang="ru-RU" sz="2000" dirty="0"/>
              <a:t> и личностных </a:t>
            </a:r>
            <a:r>
              <a:rPr lang="ru-RU" sz="2000" dirty="0" smtClean="0"/>
              <a:t>результатов,</a:t>
            </a:r>
          </a:p>
          <a:p>
            <a:pPr algn="just"/>
            <a:r>
              <a:rPr lang="ru-RU" sz="2000" dirty="0"/>
              <a:t>отсутствие </a:t>
            </a:r>
            <a:r>
              <a:rPr lang="ru-RU" sz="2000" dirty="0" err="1"/>
              <a:t>контрольно</a:t>
            </a:r>
            <a:r>
              <a:rPr lang="ru-RU" sz="2000" dirty="0"/>
              <a:t> – измерительных материалов для </a:t>
            </a:r>
            <a:r>
              <a:rPr lang="ru-RU" sz="2000" dirty="0" smtClean="0"/>
              <a:t>оценки </a:t>
            </a:r>
            <a:r>
              <a:rPr lang="ru-RU" sz="2000" dirty="0" err="1" smtClean="0"/>
              <a:t>метапредметных</a:t>
            </a:r>
            <a:r>
              <a:rPr lang="ru-RU" sz="2000" dirty="0" smtClean="0"/>
              <a:t> </a:t>
            </a:r>
            <a:r>
              <a:rPr lang="ru-RU" sz="2000" dirty="0"/>
              <a:t>результатов;</a:t>
            </a:r>
          </a:p>
          <a:p>
            <a:pPr algn="just"/>
            <a:r>
              <a:rPr lang="ru-RU" sz="2000" dirty="0" smtClean="0"/>
              <a:t>отсутствия описания </a:t>
            </a:r>
            <a:r>
              <a:rPr lang="ru-RU" sz="2000" dirty="0"/>
              <a:t>организации и содержания </a:t>
            </a:r>
            <a:r>
              <a:rPr lang="ru-RU" sz="2000" dirty="0" smtClean="0">
                <a:solidFill>
                  <a:srgbClr val="FF0000"/>
                </a:solidFill>
              </a:rPr>
              <a:t>промежуточной </a:t>
            </a:r>
            <a:r>
              <a:rPr lang="ru-RU" sz="2000" dirty="0">
                <a:solidFill>
                  <a:srgbClr val="FF0000"/>
                </a:solidFill>
              </a:rPr>
              <a:t>аттестации </a:t>
            </a:r>
            <a:r>
              <a:rPr lang="ru-RU" sz="2000" dirty="0"/>
              <a:t>обучающихся в рамках </a:t>
            </a:r>
            <a:r>
              <a:rPr lang="ru-RU" sz="2000" dirty="0" smtClean="0">
                <a:solidFill>
                  <a:srgbClr val="FF0000"/>
                </a:solidFill>
              </a:rPr>
              <a:t>внеурочной деятельности </a:t>
            </a:r>
            <a:r>
              <a:rPr lang="ru-RU" sz="2000" dirty="0" smtClean="0"/>
              <a:t>(ООП ООО);</a:t>
            </a:r>
          </a:p>
          <a:p>
            <a:pPr algn="just"/>
            <a:r>
              <a:rPr lang="ru-RU" sz="2000" dirty="0" smtClean="0"/>
              <a:t>«дефицитный» календарный учебный график в части обеспечения полноты реализации образовательной программы;</a:t>
            </a:r>
            <a:endParaRPr lang="ru-RU" sz="2000" dirty="0"/>
          </a:p>
          <a:p>
            <a:pPr algn="just"/>
            <a:r>
              <a:rPr lang="ru-RU" sz="2000" dirty="0" smtClean="0"/>
              <a:t>раздел «Сетевой </a:t>
            </a:r>
            <a:r>
              <a:rPr lang="ru-RU" sz="2000" dirty="0"/>
              <a:t>график (дорожная карта) по формированию необходимой системы условий и контроль состояния системы условий» в части актуализации </a:t>
            </a:r>
            <a:r>
              <a:rPr lang="ru-RU" sz="2000" dirty="0" smtClean="0"/>
              <a:t>данных.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3. Полнота </a:t>
            </a:r>
            <a:r>
              <a:rPr lang="ru-RU" sz="2800" dirty="0">
                <a:solidFill>
                  <a:schemeClr val="tx2"/>
                </a:solidFill>
                <a:latin typeface="Cambria" pitchFamily="18" charset="0"/>
              </a:rPr>
              <a:t>реализации образовательной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4301"/>
            <a:ext cx="8229600" cy="50618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200" b="1" dirty="0"/>
              <a:t>Выявление несоответствий </a:t>
            </a:r>
            <a:r>
              <a:rPr lang="ru-RU" sz="2200" b="1" dirty="0" smtClean="0">
                <a:solidFill>
                  <a:srgbClr val="FF0000"/>
                </a:solidFill>
              </a:rPr>
              <a:t>качества подготовки </a:t>
            </a:r>
            <a:r>
              <a:rPr lang="ru-RU" sz="2200" b="1" dirty="0" smtClean="0"/>
              <a:t>обучающихся требованиям </a:t>
            </a:r>
            <a:r>
              <a:rPr lang="ru-RU" sz="2200" b="1" dirty="0"/>
              <a:t>ФГОС, повлекшие </a:t>
            </a:r>
            <a:r>
              <a:rPr lang="ru-RU" sz="2200" b="1" dirty="0">
                <a:solidFill>
                  <a:srgbClr val="FF0000"/>
                </a:solidFill>
              </a:rPr>
              <a:t>приостановление</a:t>
            </a:r>
            <a:r>
              <a:rPr lang="ru-RU" sz="2200" b="1" dirty="0"/>
              <a:t> действия государственной аккредитации:</a:t>
            </a:r>
          </a:p>
          <a:p>
            <a:pPr algn="just"/>
            <a:r>
              <a:rPr lang="ru-RU" sz="2400" dirty="0"/>
              <a:t> неполнота реализации программы по учебному предмету «Иностранный язык</a:t>
            </a:r>
            <a:r>
              <a:rPr lang="ru-RU" sz="2400" dirty="0" smtClean="0"/>
              <a:t>» (ФГОС НОО, ООО, ФК ГОС)</a:t>
            </a:r>
            <a:r>
              <a:rPr lang="ru-RU" sz="2200" dirty="0" smtClean="0"/>
              <a:t>;</a:t>
            </a:r>
          </a:p>
          <a:p>
            <a:pPr algn="just"/>
            <a:r>
              <a:rPr lang="ru-RU" sz="2400" dirty="0"/>
              <a:t>неполнота реализации программы по </a:t>
            </a:r>
            <a:r>
              <a:rPr lang="ru-RU" sz="2400" dirty="0" smtClean="0"/>
              <a:t>предметам </a:t>
            </a:r>
            <a:r>
              <a:rPr lang="ru-RU" sz="2400" dirty="0"/>
              <a:t>национально-регионального компонента учебного плана </a:t>
            </a:r>
            <a:r>
              <a:rPr lang="ru-RU" sz="2400" dirty="0" smtClean="0"/>
              <a:t>«</a:t>
            </a:r>
            <a:r>
              <a:rPr lang="ru-RU" sz="2400" dirty="0"/>
              <a:t>История Красноярского края</a:t>
            </a:r>
            <a:r>
              <a:rPr lang="ru-RU" sz="2400" dirty="0" smtClean="0"/>
              <a:t>» (РБУП);</a:t>
            </a:r>
            <a:endParaRPr lang="ru-RU" sz="2200" dirty="0"/>
          </a:p>
          <a:p>
            <a:pPr algn="just"/>
            <a:r>
              <a:rPr lang="ru-RU" sz="2400" dirty="0"/>
              <a:t>неполнота реализации образовательной </a:t>
            </a:r>
            <a:r>
              <a:rPr lang="ru-RU" sz="2400" dirty="0" smtClean="0"/>
              <a:t>программы по учебным предметам учебного плана как следствие планирования по календарному учебному графику, составленному без учета Постановления правительства РФ «О выходных и праздничных днях» и сроков начала ГИА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4. Уровень достижения образовательных результатов</a:t>
            </a:r>
            <a:endParaRPr lang="ru-RU" sz="28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274165"/>
            <a:ext cx="8229600" cy="487180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1" dirty="0"/>
              <a:t>Анализ функционирования внутренней системы оценки качества </a:t>
            </a:r>
            <a:r>
              <a:rPr lang="ru-RU" sz="2400" b="1" dirty="0" smtClean="0"/>
              <a:t>образования(ВСОКО):</a:t>
            </a:r>
          </a:p>
          <a:p>
            <a:pPr algn="just"/>
            <a:r>
              <a:rPr lang="ru-RU" sz="1800" dirty="0" smtClean="0"/>
              <a:t>содержания </a:t>
            </a:r>
            <a:r>
              <a:rPr lang="ru-RU" sz="1800" dirty="0"/>
              <a:t>локального акта школы о ВСОКО </a:t>
            </a:r>
            <a:r>
              <a:rPr lang="ru-RU" sz="1800" dirty="0" smtClean="0"/>
              <a:t>соответствует </a:t>
            </a:r>
            <a:r>
              <a:rPr lang="ru-RU" sz="1800" dirty="0"/>
              <a:t>разделу </a:t>
            </a:r>
            <a:r>
              <a:rPr lang="ru-RU" sz="1800" dirty="0" smtClean="0"/>
              <a:t>образовательной программы «Система оценки достижения запланированных результатов»;</a:t>
            </a:r>
          </a:p>
          <a:p>
            <a:pPr algn="just"/>
            <a:r>
              <a:rPr lang="ru-RU" sz="1800" dirty="0" smtClean="0"/>
              <a:t>оценка результатов осуществляется </a:t>
            </a:r>
            <a:r>
              <a:rPr lang="ru-RU" sz="1800" dirty="0"/>
              <a:t>в соответствии с локальным нормативным актом «Положение о формах, порядке и периодичности текущего контроля успеваемости и промежуточной аттестации</a:t>
            </a:r>
            <a:r>
              <a:rPr lang="ru-RU" sz="1800" dirty="0" smtClean="0"/>
              <a:t>».;</a:t>
            </a:r>
          </a:p>
          <a:p>
            <a:pPr algn="just"/>
            <a:r>
              <a:rPr lang="ru-RU" sz="1800" dirty="0"/>
              <a:t>о</a:t>
            </a:r>
            <a:r>
              <a:rPr lang="ru-RU" sz="1800" dirty="0" smtClean="0"/>
              <a:t>существляется индивидуальный </a:t>
            </a:r>
            <a:r>
              <a:rPr lang="ru-RU" sz="1800" dirty="0"/>
              <a:t>учет </a:t>
            </a:r>
            <a:r>
              <a:rPr lang="ru-RU" sz="1800" dirty="0" smtClean="0"/>
              <a:t>и хранение результатов </a:t>
            </a:r>
            <a:r>
              <a:rPr lang="ru-RU" sz="1800" dirty="0"/>
              <a:t>освоения обучающимися образовательных </a:t>
            </a:r>
            <a:r>
              <a:rPr lang="ru-RU" sz="1800" dirty="0" smtClean="0"/>
              <a:t>программ; </a:t>
            </a:r>
          </a:p>
          <a:p>
            <a:pPr algn="just"/>
            <a:r>
              <a:rPr lang="ru-RU" sz="1800" dirty="0"/>
              <a:t>о</a:t>
            </a:r>
            <a:r>
              <a:rPr lang="ru-RU" sz="1800" dirty="0" smtClean="0"/>
              <a:t>ценочные </a:t>
            </a:r>
            <a:r>
              <a:rPr lang="ru-RU" sz="1800" dirty="0"/>
              <a:t>материалы являются составной частью </a:t>
            </a:r>
            <a:r>
              <a:rPr lang="ru-RU" sz="1800" dirty="0" smtClean="0"/>
              <a:t>образовательной программы и </a:t>
            </a:r>
            <a:r>
              <a:rPr lang="ru-RU" sz="1800" dirty="0"/>
              <a:t>позволяют осуществлять оценку динамики учебных достижений </a:t>
            </a:r>
            <a:r>
              <a:rPr lang="ru-RU" sz="1800" dirty="0" smtClean="0"/>
              <a:t>обучающихся;</a:t>
            </a:r>
          </a:p>
          <a:p>
            <a:pPr algn="just"/>
            <a:r>
              <a:rPr lang="ru-RU" sz="1800" dirty="0" smtClean="0"/>
              <a:t>результаты </a:t>
            </a:r>
            <a:r>
              <a:rPr lang="ru-RU" sz="1800" dirty="0"/>
              <a:t>диагностических работ/анкетирования, полученные в ходе </a:t>
            </a:r>
            <a:r>
              <a:rPr lang="ru-RU" sz="1800" dirty="0" smtClean="0"/>
              <a:t>проверки, а также внешних оценочных процедур (ГИА, ВПР, КДР и др.)</a:t>
            </a:r>
            <a:endParaRPr lang="ru-RU" sz="1800" dirty="0"/>
          </a:p>
          <a:p>
            <a:pPr algn="just"/>
            <a:endParaRPr lang="ru-RU" sz="1800" dirty="0" smtClean="0"/>
          </a:p>
          <a:p>
            <a:pPr algn="just"/>
            <a:endParaRPr lang="ru-RU" sz="1800" dirty="0" smtClean="0"/>
          </a:p>
          <a:p>
            <a:pPr marL="0" indent="0">
              <a:buNone/>
            </a:pPr>
            <a:endParaRPr lang="ru-RU" sz="2200" b="1" dirty="0" smtClean="0"/>
          </a:p>
          <a:p>
            <a:pPr marL="0" indent="0">
              <a:buNone/>
            </a:pP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1686" y="56644"/>
            <a:ext cx="7962314" cy="864096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5. объективность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89317"/>
            <a:ext cx="8229600" cy="573961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 smtClean="0"/>
              <a:t>Экспертиза: сопоставление результатов внутренней и внешней системы </a:t>
            </a:r>
            <a:r>
              <a:rPr lang="ru-RU" sz="2400" dirty="0"/>
              <a:t>оценки качества подготовки обучающихся </a:t>
            </a:r>
            <a:r>
              <a:rPr lang="ru-RU" sz="2400" dirty="0" smtClean="0"/>
              <a:t>ФГОС:</a:t>
            </a:r>
            <a:endParaRPr lang="ru-RU" sz="2400" dirty="0"/>
          </a:p>
          <a:p>
            <a:pPr algn="just"/>
            <a:r>
              <a:rPr lang="ru-RU" sz="2400" dirty="0"/>
              <a:t> </a:t>
            </a:r>
            <a:r>
              <a:rPr lang="ru-RU" sz="2200" dirty="0"/>
              <a:t>результаты диагностических </a:t>
            </a:r>
            <a:r>
              <a:rPr lang="ru-RU" sz="2200" dirty="0" smtClean="0"/>
              <a:t>работ/анкетирования, </a:t>
            </a:r>
            <a:r>
              <a:rPr lang="ru-RU" sz="2200" dirty="0"/>
              <a:t>полученные </a:t>
            </a:r>
            <a:r>
              <a:rPr lang="ru-RU" sz="2200" dirty="0" smtClean="0"/>
              <a:t>в </a:t>
            </a:r>
            <a:r>
              <a:rPr lang="ru-RU" sz="2200" dirty="0"/>
              <a:t>ходе проверки;</a:t>
            </a:r>
          </a:p>
          <a:p>
            <a:pPr algn="just"/>
            <a:r>
              <a:rPr lang="ru-RU" sz="2200" dirty="0" smtClean="0"/>
              <a:t>результаты </a:t>
            </a:r>
            <a:r>
              <a:rPr lang="ru-RU" sz="2200" dirty="0"/>
              <a:t>ВПР, </a:t>
            </a:r>
            <a:r>
              <a:rPr lang="ru-RU" sz="2200" dirty="0" smtClean="0"/>
              <a:t>НИКО, международных исследований, независимой оценки качества образования;</a:t>
            </a:r>
            <a:endParaRPr lang="ru-RU" sz="2200" dirty="0"/>
          </a:p>
          <a:p>
            <a:pPr algn="just"/>
            <a:r>
              <a:rPr lang="ru-RU" sz="2200" dirty="0"/>
              <a:t> результаты краевых диагностических </a:t>
            </a:r>
            <a:r>
              <a:rPr lang="ru-RU" sz="2200" dirty="0" smtClean="0"/>
              <a:t>работ (математика, физика); </a:t>
            </a:r>
            <a:endParaRPr lang="ru-RU" sz="2200" dirty="0"/>
          </a:p>
          <a:p>
            <a:pPr algn="just"/>
            <a:r>
              <a:rPr lang="ru-RU" sz="2200" dirty="0"/>
              <a:t>результаты ГИА, полученные обучающимися </a:t>
            </a:r>
            <a:r>
              <a:rPr lang="ru-RU" sz="2200" dirty="0" smtClean="0"/>
              <a:t>9, 11 классов</a:t>
            </a:r>
          </a:p>
          <a:p>
            <a:pPr marL="0" indent="0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1182" y="4529797"/>
            <a:ext cx="3165230" cy="1899138"/>
          </a:xfrm>
          <a:prstGeom prst="rect">
            <a:avLst/>
          </a:prstGeom>
          <a:solidFill>
            <a:srgbClr val="D07004"/>
          </a:solidFill>
          <a:ln w="381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000" b="1" dirty="0"/>
              <a:t>Внутренняя </a:t>
            </a:r>
            <a:r>
              <a:rPr lang="ru-RU" sz="2000" b="1" dirty="0" smtClean="0"/>
              <a:t>система оценки </a:t>
            </a:r>
            <a:r>
              <a:rPr lang="ru-RU" sz="2000" b="1" dirty="0"/>
              <a:t>качества подготовки обучающихся </a:t>
            </a:r>
            <a:endParaRPr lang="ru-RU" sz="2000" b="1" dirty="0" smtClean="0"/>
          </a:p>
          <a:p>
            <a:pPr algn="ctr"/>
            <a:r>
              <a:rPr lang="ru-RU" sz="1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(текущий </a:t>
            </a:r>
            <a:r>
              <a:rPr lang="ru-RU" sz="1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контроль </a:t>
            </a:r>
            <a:r>
              <a:rPr lang="ru-RU" sz="1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успеваемости, промежуточная аттестация, мониторинг)</a:t>
            </a:r>
            <a:endParaRPr lang="ru-RU" sz="1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64702" y="4853353"/>
            <a:ext cx="2194559" cy="1272812"/>
          </a:xfrm>
          <a:prstGeom prst="rect">
            <a:avLst/>
          </a:prstGeom>
          <a:solidFill>
            <a:srgbClr val="D07004"/>
          </a:solidFill>
          <a:ln w="381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2000" b="1" dirty="0" smtClean="0"/>
              <a:t>Внешняя система оценки </a:t>
            </a:r>
            <a:r>
              <a:rPr lang="ru-RU" sz="2000" b="1" dirty="0"/>
              <a:t>качества подготовки обучающихся 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100732" y="5437348"/>
            <a:ext cx="1484143" cy="1"/>
          </a:xfrm>
          <a:prstGeom prst="straightConnector1">
            <a:avLst/>
          </a:prstGeom>
          <a:ln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100732" y="5753686"/>
            <a:ext cx="1484143" cy="0"/>
          </a:xfrm>
          <a:prstGeom prst="straightConnector1">
            <a:avLst/>
          </a:prstGeom>
          <a:ln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07004"/>
        </a:solidFill>
        <a:ln w="38100"/>
      </a:spPr>
      <a:bodyPr lIns="36000" tIns="36000" rIns="36000" bIns="36000" anchor="ctr"/>
      <a:lstStyle/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23432</TotalTime>
  <Words>1380</Words>
  <Application>Microsoft Office PowerPoint</Application>
  <PresentationFormat>Экран (4:3)</PresentationFormat>
  <Paragraphs>267</Paragraphs>
  <Slides>15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 </vt:lpstr>
      <vt:lpstr>Направления ФГККО</vt:lpstr>
      <vt:lpstr>Мероприятия  для достижения целей и задач проведения проверки</vt:lpstr>
      <vt:lpstr>1. Структура образовательной программы</vt:lpstr>
      <vt:lpstr>2. Содержание образовательной программы</vt:lpstr>
      <vt:lpstr>3. Полнота реализации образовательной программы</vt:lpstr>
      <vt:lpstr>4. Уровень достижения образовательных результатов</vt:lpstr>
      <vt:lpstr>5. объективность</vt:lpstr>
      <vt:lpstr>Презентация PowerPoint</vt:lpstr>
      <vt:lpstr>6. Воспитание</vt:lpstr>
      <vt:lpstr>        7. управление качеством образования</vt:lpstr>
      <vt:lpstr>Критерии принятия решений  по результатам фгкко</vt:lpstr>
      <vt:lpstr>Планирование проверок по ФГККО  с учетом риск-ориентированного подхода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Мелькикян Марина Аркадьевна</dc:creator>
  <cp:lastModifiedBy>Татьяна Копылова</cp:lastModifiedBy>
  <cp:revision>3047</cp:revision>
  <dcterms:created xsi:type="dcterms:W3CDTF">2011-03-04T05:46:20Z</dcterms:created>
  <dcterms:modified xsi:type="dcterms:W3CDTF">2019-02-12T05:19:40Z</dcterms:modified>
</cp:coreProperties>
</file>