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1" r:id="rId7"/>
    <p:sldId id="265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80DA33-B7D1-4E63-BCF0-838FE769413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510E4FA-491B-4432-993C-A77F945793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8584988" cy="1472184"/>
          </a:xfrm>
        </p:spPr>
        <p:txBody>
          <a:bodyPr/>
          <a:lstStyle/>
          <a:p>
            <a:pPr algn="ctr"/>
            <a:r>
              <a:rPr lang="ru-RU" dirty="0" smtClean="0"/>
              <a:t>«Погружение в мир параметра»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740664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dirty="0" smtClean="0"/>
              <a:t>Занятие 6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28728" y="4000504"/>
            <a:ext cx="7406640" cy="2395542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algn="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Учащиеся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курса: ученики 11 </a:t>
            </a:r>
            <a:r>
              <a:rPr lang="ru-RU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А класса.</a:t>
            </a:r>
          </a:p>
          <a:p>
            <a:pPr marL="27432" algn="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Руководитель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ru-RU" sz="26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учитель математики </a:t>
            </a:r>
          </a:p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Фельбрина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Светлана Валерьевна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643182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498080" cy="314327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i="1" dirty="0" smtClean="0"/>
              <a:t>Если вы хотите участвовать в большой жизни, то наполняйте свою голову </a:t>
            </a:r>
            <a:r>
              <a:rPr lang="ru-RU" sz="3600" i="1" u="sng" dirty="0" smtClean="0"/>
              <a:t>математикой</a:t>
            </a:r>
            <a:r>
              <a:rPr lang="ru-RU" sz="3600" i="1" dirty="0" smtClean="0"/>
              <a:t>, пока есть к тому возможность. Она окажет вам потом огромную помощь во всей вашей работе. </a:t>
            </a:r>
            <a:br>
              <a:rPr lang="ru-RU" sz="36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14686"/>
            <a:ext cx="2428892" cy="333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865763" y="2857496"/>
            <a:ext cx="52782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(Михаил Иванович Калинин, советский государственный и партийный деятель)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Что такое уравнение с параметром?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i="1" dirty="0" smtClean="0"/>
              <a:t>Определение</a:t>
            </a:r>
            <a:r>
              <a:rPr lang="ru-RU" i="1" dirty="0" smtClean="0"/>
              <a:t>. Уравнение, в котором помимо переменной содержится буквенное выражение, называется уравнением с параметрами.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18256"/>
            <a:ext cx="836221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Выберите уравнения с параметром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052736"/>
                <a:ext cx="7498080" cy="5805264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ru-RU" dirty="0" smtClean="0"/>
                  <a:t>1.   -</a:t>
                </a:r>
                <a:endParaRPr lang="en-US" dirty="0" smtClean="0"/>
              </a:p>
              <a:p>
                <a:pPr marL="82296" indent="0">
                  <a:buNone/>
                </a:pPr>
                <a:r>
                  <a:rPr lang="ru-RU" dirty="0" smtClean="0"/>
                  <a:t>2.   </a:t>
                </a:r>
                <a:endParaRPr lang="en-US" dirty="0" smtClean="0"/>
              </a:p>
              <a:p>
                <a:pPr marL="596646" indent="-514350">
                  <a:buNone/>
                </a:pPr>
                <a:r>
                  <a:rPr lang="ru-RU" i="1" dirty="0" smtClean="0"/>
                  <a:t>3. </a:t>
                </a:r>
                <a:r>
                  <a:rPr lang="ru-RU" sz="2400" i="1" dirty="0" smtClean="0"/>
                  <a:t>а</a:t>
                </a:r>
                <a:r>
                  <a:rPr lang="ru-RU" sz="2400" dirty="0" smtClean="0"/>
                  <a:t>x</a:t>
                </a:r>
                <a:r>
                  <a:rPr lang="ru-RU" sz="2400" baseline="30000" dirty="0" smtClean="0"/>
                  <a:t>2 </a:t>
                </a:r>
                <a:r>
                  <a:rPr lang="ru-RU" sz="2400" dirty="0" smtClean="0"/>
                  <a:t>+ </a:t>
                </a:r>
                <a:r>
                  <a:rPr lang="ru-RU" sz="2400" i="1" dirty="0" err="1" smtClean="0"/>
                  <a:t>в</a:t>
                </a:r>
                <a:r>
                  <a:rPr lang="ru-RU" sz="2400" dirty="0" err="1" smtClean="0"/>
                  <a:t>x</a:t>
                </a:r>
                <a:r>
                  <a:rPr lang="ru-RU" sz="2400" dirty="0" smtClean="0"/>
                  <a:t> + </a:t>
                </a:r>
                <a:r>
                  <a:rPr lang="ru-RU" sz="2400" i="1" dirty="0" smtClean="0"/>
                  <a:t>с</a:t>
                </a:r>
                <a:r>
                  <a:rPr lang="ru-RU" sz="2400" dirty="0" smtClean="0"/>
                  <a:t> = 0</a:t>
                </a:r>
                <a:endParaRPr lang="en-US" sz="2400" dirty="0" smtClean="0"/>
              </a:p>
              <a:p>
                <a:pPr marL="596646" indent="-514350">
                  <a:buNone/>
                </a:pPr>
                <a:r>
                  <a:rPr lang="ru-RU" sz="2800" dirty="0" smtClean="0"/>
                  <a:t> </a:t>
                </a:r>
                <a:r>
                  <a:rPr lang="ru-RU" sz="2400" dirty="0" smtClean="0"/>
                  <a:t>(</a:t>
                </a:r>
                <a:r>
                  <a:rPr lang="ru-RU" sz="2400" dirty="0" err="1" smtClean="0"/>
                  <a:t>x</a:t>
                </a:r>
                <a:r>
                  <a:rPr lang="ru-RU" sz="2400" dirty="0" smtClean="0"/>
                  <a:t> – переменная, </a:t>
                </a:r>
                <a:r>
                  <a:rPr lang="ru-RU" sz="2400" i="1" dirty="0" smtClean="0"/>
                  <a:t>а, в</a:t>
                </a:r>
                <a:r>
                  <a:rPr lang="ru-RU" sz="2400" dirty="0" smtClean="0"/>
                  <a:t> и </a:t>
                </a:r>
                <a:r>
                  <a:rPr lang="ru-RU" sz="2400" i="1" dirty="0" smtClean="0"/>
                  <a:t>с</a:t>
                </a:r>
                <a:r>
                  <a:rPr lang="ru-RU" sz="2400" dirty="0" smtClean="0"/>
                  <a:t> – параметры).</a:t>
                </a:r>
                <a:endParaRPr lang="en-US" sz="2400" dirty="0" smtClean="0"/>
              </a:p>
              <a:p>
                <a:pPr marL="596646" indent="-514350">
                  <a:buNone/>
                </a:pPr>
                <a:r>
                  <a:rPr lang="ru-RU" sz="2000" dirty="0" smtClean="0"/>
                  <a:t>4. </a:t>
                </a:r>
                <a:endParaRPr lang="en-US" sz="2000" dirty="0" smtClean="0"/>
              </a:p>
              <a:p>
                <a:pPr marL="596646" indent="-514350">
                  <a:buNone/>
                </a:pPr>
                <a:r>
                  <a:rPr lang="ru-RU" sz="2000" dirty="0" smtClean="0"/>
                  <a:t>5.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US" sz="2400" dirty="0" smtClean="0">
                  <a:solidFill>
                    <a:srgbClr val="00B0F0"/>
                  </a:solidFill>
                </a:endParaRPr>
              </a:p>
              <a:p>
                <a:pPr marL="82296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1+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sinx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(3sinx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+b·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cosx)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</a:t>
                </a:r>
                <a:endParaRPr lang="ru-RU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 </a:t>
                </a:r>
              </a:p>
              <a:p>
                <a:pPr marL="596646" indent="-514350">
                  <a:buAutoNum type="arabicPeriod" startAt="6"/>
                </a:pPr>
                <a:endParaRPr lang="ru-RU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>
                  <a:buNone/>
                </a:pPr>
                <a:r>
                  <a:rPr lang="ru-RU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ru-RU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х</m:t>
                            </m:r>
                          </m:den>
                        </m:f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ru-RU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endParaRPr lang="ru-RU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96646" indent="-514350">
                  <a:buAutoNum type="arabicPeriod" startAt="7"/>
                </a:pPr>
                <a:endParaRPr lang="ru-RU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052736"/>
                <a:ext cx="7498080" cy="5805264"/>
              </a:xfrm>
              <a:blipFill rotWithShape="0">
                <a:blip r:embed="rId3"/>
                <a:stretch>
                  <a:fillRect l="-976" t="-1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54645"/>
              </p:ext>
            </p:extLst>
          </p:nvPr>
        </p:nvGraphicFramePr>
        <p:xfrm>
          <a:off x="2339752" y="1124744"/>
          <a:ext cx="2023560" cy="470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Формула" r:id="rId4" imgW="990360" imgH="228600" progId="Equation.3">
                  <p:embed/>
                </p:oleObj>
              </mc:Choice>
              <mc:Fallback>
                <p:oleObj name="Формула" r:id="rId4" imgW="9903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124744"/>
                        <a:ext cx="2023560" cy="470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715169"/>
              </p:ext>
            </p:extLst>
          </p:nvPr>
        </p:nvGraphicFramePr>
        <p:xfrm>
          <a:off x="2015833" y="3145520"/>
          <a:ext cx="3132232" cy="450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Формула" r:id="rId6" imgW="965160" imgH="253800" progId="Equation.3">
                  <p:embed/>
                </p:oleObj>
              </mc:Choice>
              <mc:Fallback>
                <p:oleObj name="Формула" r:id="rId6" imgW="9651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833" y="3145520"/>
                        <a:ext cx="3132232" cy="450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012542"/>
              </p:ext>
            </p:extLst>
          </p:nvPr>
        </p:nvGraphicFramePr>
        <p:xfrm>
          <a:off x="2043113" y="1651446"/>
          <a:ext cx="3429024" cy="544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Формула" r:id="rId8" imgW="1600200" imgH="253800" progId="Equation.3">
                  <p:embed/>
                </p:oleObj>
              </mc:Choice>
              <mc:Fallback>
                <p:oleObj name="Формула" r:id="rId8" imgW="16002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1651446"/>
                        <a:ext cx="3429024" cy="544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042164"/>
              </p:ext>
            </p:extLst>
          </p:nvPr>
        </p:nvGraphicFramePr>
        <p:xfrm>
          <a:off x="2064680" y="4545644"/>
          <a:ext cx="2635264" cy="86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Формула" r:id="rId10" imgW="1269720" imgH="419040" progId="Equation.3">
                  <p:embed/>
                </p:oleObj>
              </mc:Choice>
              <mc:Fallback>
                <p:oleObj name="Формула" r:id="rId10" imgW="126972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4680" y="4545644"/>
                        <a:ext cx="2635264" cy="869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</a:t>
            </a:r>
            <a:r>
              <a:rPr lang="ru-RU" dirty="0"/>
              <a:t>методы решения задач с </a:t>
            </a:r>
            <a:r>
              <a:rPr lang="ru-RU" dirty="0" smtClean="0"/>
              <a:t>параметром вы </a:t>
            </a:r>
            <a:r>
              <a:rPr lang="ru-RU" dirty="0"/>
              <a:t>знаете?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643050"/>
            <a:ext cx="7498080" cy="90963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Аналитический и графический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3714752"/>
            <a:ext cx="40719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основан на использовании графических образов, входящих в уравнение или систему уравнений( в неравенство, систему неравенств)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929066"/>
            <a:ext cx="3571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это способ прямого решения, повторяющий стандартные процедуры нахождения ответа в задачах без параметра</a:t>
            </a: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786050" y="2857496"/>
            <a:ext cx="785818" cy="500066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444208" y="2714620"/>
            <a:ext cx="413808" cy="714380"/>
          </a:xfrm>
          <a:prstGeom prst="straightConnector1">
            <a:avLst/>
          </a:prstGeom>
          <a:ln w="508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658" y="0"/>
            <a:ext cx="89336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Назовите,  что будет является графиком функции, заданной в следующем виде?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1142984"/>
            <a:ext cx="42148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x-y+4=0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(x-5)(y+6)=0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(x-3)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=9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-10x=0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xy+3x-2y-6=0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395913" y="1357313"/>
          <a:ext cx="2033607" cy="1088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Формула" r:id="rId3" imgW="901440" imgH="482400" progId="Equation.3">
                  <p:embed/>
                </p:oleObj>
              </mc:Choice>
              <mc:Fallback>
                <p:oleObj name="Формула" r:id="rId3" imgW="9014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913" y="1357313"/>
                        <a:ext cx="2033607" cy="10881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500694" y="2786058"/>
          <a:ext cx="2186041" cy="116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Формула" r:id="rId5" imgW="901440" imgH="482400" progId="Equation.3">
                  <p:embed/>
                </p:oleObj>
              </mc:Choice>
              <mc:Fallback>
                <p:oleObj name="Формула" r:id="rId5" imgW="90144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2786058"/>
                        <a:ext cx="2186041" cy="1169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658" y="0"/>
            <a:ext cx="89336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 что будет является графиком функции заданной в следующем виде?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357290" y="1477722"/>
          <a:ext cx="2730516" cy="624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1" name="Формула" r:id="rId3" imgW="888840" imgH="203040" progId="Equation.3">
                  <p:embed/>
                </p:oleObj>
              </mc:Choice>
              <mc:Fallback>
                <p:oleObj name="Формула" r:id="rId3" imgW="8888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1477722"/>
                        <a:ext cx="2730516" cy="624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103313" y="2071688"/>
          <a:ext cx="38481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2" name="Формула" r:id="rId5" imgW="1244520" imgH="241200" progId="Equation.3">
                  <p:embed/>
                </p:oleObj>
              </mc:Choice>
              <mc:Fallback>
                <p:oleObj name="Формула" r:id="rId5" imgW="12445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2071688"/>
                        <a:ext cx="38481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084263" y="2786058"/>
          <a:ext cx="3030517" cy="768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3" name="Формула" r:id="rId7" imgW="1002960" imgH="253800" progId="Equation.3">
                  <p:embed/>
                </p:oleObj>
              </mc:Choice>
              <mc:Fallback>
                <p:oleObj name="Формула" r:id="rId7" imgW="100296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2786058"/>
                        <a:ext cx="3030517" cy="768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142975" y="3500438"/>
          <a:ext cx="3256069" cy="71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4" name="Формула" r:id="rId9" imgW="1104840" imgH="241200" progId="Equation.3">
                  <p:embed/>
                </p:oleObj>
              </mc:Choice>
              <mc:Fallback>
                <p:oleObj name="Формула" r:id="rId9" imgW="110484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5" y="3500438"/>
                        <a:ext cx="3256069" cy="711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142976" y="4286250"/>
          <a:ext cx="31527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Формула" r:id="rId11" imgW="1002960" imgH="253800" progId="Equation.3">
                  <p:embed/>
                </p:oleObj>
              </mc:Choice>
              <mc:Fallback>
                <p:oleObj name="Формула" r:id="rId11" imgW="100296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4286250"/>
                        <a:ext cx="3152775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071538" y="5143512"/>
          <a:ext cx="3648777" cy="67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Формула" r:id="rId13" imgW="1117440" imgH="215640" progId="Equation.3">
                  <p:embed/>
                </p:oleObj>
              </mc:Choice>
              <mc:Fallback>
                <p:oleObj name="Формула" r:id="rId13" imgW="111744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5143512"/>
                        <a:ext cx="3648777" cy="679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9236" y="810394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все значения параметра а, при каждом из которых система уравнений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4071942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меет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ровно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различных решения.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6348" y="4000504"/>
            <a:ext cx="38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имеет  ровно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различных решения.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285728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для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3 группы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285728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для 2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4 группы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4036227" y="464335"/>
            <a:ext cx="9286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143240" y="5143512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57801" y="1885022"/>
                <a:ext cx="5628529" cy="15955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ru-RU" sz="2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ru-RU" sz="280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ru-RU" sz="280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p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𝑥𝑦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ru-RU" sz="280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ru-RU" sz="280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5−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801" y="1885022"/>
                <a:ext cx="5628529" cy="15955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Какие уже имеющиеся у вас знания понадобились при решении данной задачи?</a:t>
            </a:r>
          </a:p>
          <a:p>
            <a:endParaRPr lang="ru-RU" dirty="0" smtClean="0"/>
          </a:p>
          <a:p>
            <a:r>
              <a:rPr lang="ru-RU" dirty="0" smtClean="0"/>
              <a:t>Как вы думаете, какие знания полученные на этом занятии, понадобятся вам в будущем?</a:t>
            </a:r>
          </a:p>
          <a:p>
            <a:endParaRPr lang="ru-RU" dirty="0" smtClean="0"/>
          </a:p>
          <a:p>
            <a:r>
              <a:rPr lang="ru-RU" dirty="0" smtClean="0"/>
              <a:t>Где вы сможете применить полученные знания?</a:t>
            </a:r>
          </a:p>
          <a:p>
            <a:endParaRPr lang="ru-RU" dirty="0" smtClean="0"/>
          </a:p>
          <a:p>
            <a:r>
              <a:rPr lang="ru-RU" dirty="0" smtClean="0"/>
              <a:t>В какой момент занятия вы чувствовали себя особенно успешно?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1399</TotalTime>
  <Words>299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Солнцестояние</vt:lpstr>
      <vt:lpstr>Формула</vt:lpstr>
      <vt:lpstr>«Погружение в мир параметра»</vt:lpstr>
      <vt:lpstr>Если вы хотите участвовать в большой жизни, то наполняйте свою голову математикой, пока есть к тому возможность. Она окажет вам потом огромную помощь во всей вашей работе.   </vt:lpstr>
      <vt:lpstr>Что такое уравнение с параметром? </vt:lpstr>
      <vt:lpstr>Выберите уравнения с параметром</vt:lpstr>
      <vt:lpstr>Какие методы решения задач с параметром вы знаете?</vt:lpstr>
      <vt:lpstr>Назовите,  что будет является графиком функции, заданной в следующем виде?</vt:lpstr>
      <vt:lpstr>Назовите  что будет является графиком функции заданной в следующем виде?</vt:lpstr>
      <vt:lpstr>Презентация PowerPoint</vt:lpstr>
      <vt:lpstr>Рефлексия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с параметром</dc:title>
  <dc:creator>Admin</dc:creator>
  <cp:lastModifiedBy>Татьяна Копылова</cp:lastModifiedBy>
  <cp:revision>40</cp:revision>
  <dcterms:created xsi:type="dcterms:W3CDTF">2017-04-13T02:41:20Z</dcterms:created>
  <dcterms:modified xsi:type="dcterms:W3CDTF">2019-02-28T08:27:06Z</dcterms:modified>
</cp:coreProperties>
</file>