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57" r:id="rId4"/>
    <p:sldId id="258" r:id="rId5"/>
    <p:sldId id="259" r:id="rId6"/>
    <p:sldId id="261" r:id="rId7"/>
    <p:sldId id="265" r:id="rId8"/>
    <p:sldId id="263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DA33-B7D1-4E63-BCF0-838FE769413C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0E4FA-491B-4432-993C-A77F945793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DA33-B7D1-4E63-BCF0-838FE769413C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0E4FA-491B-4432-993C-A77F94579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DA33-B7D1-4E63-BCF0-838FE769413C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0E4FA-491B-4432-993C-A77F94579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DA33-B7D1-4E63-BCF0-838FE769413C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0E4FA-491B-4432-993C-A77F94579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DA33-B7D1-4E63-BCF0-838FE769413C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0E4FA-491B-4432-993C-A77F945793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DA33-B7D1-4E63-BCF0-838FE769413C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0E4FA-491B-4432-993C-A77F94579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DA33-B7D1-4E63-BCF0-838FE769413C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0E4FA-491B-4432-993C-A77F94579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DA33-B7D1-4E63-BCF0-838FE769413C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0E4FA-491B-4432-993C-A77F94579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DA33-B7D1-4E63-BCF0-838FE769413C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0E4FA-491B-4432-993C-A77F945793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DA33-B7D1-4E63-BCF0-838FE769413C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0E4FA-491B-4432-993C-A77F94579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DA33-B7D1-4E63-BCF0-838FE769413C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0E4FA-491B-4432-993C-A77F945793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980DA33-B7D1-4E63-BCF0-838FE769413C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510E4FA-491B-4432-993C-A77F945793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7.png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8584988" cy="1472184"/>
          </a:xfrm>
        </p:spPr>
        <p:txBody>
          <a:bodyPr/>
          <a:lstStyle/>
          <a:p>
            <a:pPr algn="ctr"/>
            <a:r>
              <a:rPr lang="ru-RU" dirty="0" smtClean="0"/>
              <a:t>«Погружение в мир параметра»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2500306"/>
            <a:ext cx="7406640" cy="1752600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 algn="r"/>
            <a:r>
              <a:rPr lang="ru-RU" dirty="0" smtClean="0"/>
              <a:t>Занятие 6</a:t>
            </a:r>
            <a:endParaRPr lang="ru-RU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428728" y="4000504"/>
            <a:ext cx="7406640" cy="2395542"/>
          </a:xfrm>
          <a:prstGeom prst="rect">
            <a:avLst/>
          </a:prstGeom>
        </p:spPr>
        <p:txBody>
          <a:bodyPr tIns="0">
            <a:normAutofit/>
          </a:bodyPr>
          <a:lstStyle/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ru-RU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ru-RU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" algn="r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Учащиеся</a:t>
            </a:r>
            <a:r>
              <a:rPr kumimoji="0" lang="ru-RU" sz="26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курса: ученики 11 </a:t>
            </a:r>
            <a:r>
              <a:rPr lang="ru-RU" sz="26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А класса.</a:t>
            </a:r>
          </a:p>
          <a:p>
            <a:pPr marL="27432" algn="r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Руководитель</a:t>
            </a:r>
            <a:r>
              <a:rPr kumimoji="0" lang="ru-RU" sz="26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lang="ru-RU" sz="26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учитель математики </a:t>
            </a:r>
          </a:p>
          <a:p>
            <a:pPr marL="27432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Фельбрина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Светлана Валерьевна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0" y="2643182"/>
            <a:ext cx="7498080" cy="114300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500042"/>
            <a:ext cx="7498080" cy="3143272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3600" i="1" dirty="0" smtClean="0"/>
              <a:t>Если вы хотите участвовать в большой жизни, то наполняйте свою голову </a:t>
            </a:r>
            <a:r>
              <a:rPr lang="ru-RU" sz="3600" i="1" u="sng" dirty="0" smtClean="0"/>
              <a:t>математикой</a:t>
            </a:r>
            <a:r>
              <a:rPr lang="ru-RU" sz="3600" i="1" dirty="0" smtClean="0"/>
              <a:t>, пока есть к тому возможность. Она окажет вам потом огромную помощь во всей вашей работе. </a:t>
            </a:r>
            <a:br>
              <a:rPr lang="ru-RU" sz="3600" i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3214686"/>
            <a:ext cx="2428892" cy="3339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3865763" y="2857496"/>
            <a:ext cx="527823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(Михаил Иванович Калинин, советский государственный и партийный деятель)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858280" cy="1143000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Что такое уравнение с параметром?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ru-RU" b="1" i="1" dirty="0" smtClean="0"/>
              <a:t>Определение</a:t>
            </a:r>
            <a:r>
              <a:rPr lang="ru-RU" i="1" dirty="0" smtClean="0"/>
              <a:t>. Уравнение, в котором помимо переменной содержится буквенное выражение, называется уравнением с параметрами.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-18256"/>
            <a:ext cx="8362216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Выберите уравнения с параметром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Содержимое 2"/>
              <p:cNvSpPr>
                <a:spLocks noGrp="1"/>
              </p:cNvSpPr>
              <p:nvPr>
                <p:ph idx="1"/>
              </p:nvPr>
            </p:nvSpPr>
            <p:spPr>
              <a:xfrm>
                <a:off x="1435608" y="1052736"/>
                <a:ext cx="7498080" cy="5805264"/>
              </a:xfrm>
            </p:spPr>
            <p:txBody>
              <a:bodyPr>
                <a:normAutofit/>
              </a:bodyPr>
              <a:lstStyle/>
              <a:p>
                <a:pPr marL="82296" indent="0">
                  <a:buNone/>
                </a:pPr>
                <a:r>
                  <a:rPr lang="ru-RU" dirty="0" smtClean="0"/>
                  <a:t>1.   -</a:t>
                </a:r>
                <a:endParaRPr lang="en-US" dirty="0" smtClean="0"/>
              </a:p>
              <a:p>
                <a:pPr marL="82296" indent="0">
                  <a:buNone/>
                </a:pPr>
                <a:r>
                  <a:rPr lang="ru-RU" dirty="0" smtClean="0"/>
                  <a:t>2.   </a:t>
                </a:r>
                <a:endParaRPr lang="en-US" dirty="0" smtClean="0"/>
              </a:p>
              <a:p>
                <a:pPr marL="596646" indent="-514350">
                  <a:buNone/>
                </a:pPr>
                <a:r>
                  <a:rPr lang="ru-RU" i="1" dirty="0" smtClean="0"/>
                  <a:t>3. </a:t>
                </a:r>
                <a:r>
                  <a:rPr lang="ru-RU" sz="2400" i="1" dirty="0" smtClean="0"/>
                  <a:t>а</a:t>
                </a:r>
                <a:r>
                  <a:rPr lang="ru-RU" sz="2400" dirty="0" smtClean="0"/>
                  <a:t>x</a:t>
                </a:r>
                <a:r>
                  <a:rPr lang="ru-RU" sz="2400" baseline="30000" dirty="0" smtClean="0"/>
                  <a:t>2 </a:t>
                </a:r>
                <a:r>
                  <a:rPr lang="ru-RU" sz="2400" dirty="0" smtClean="0"/>
                  <a:t>+ </a:t>
                </a:r>
                <a:r>
                  <a:rPr lang="ru-RU" sz="2400" i="1" dirty="0" err="1" smtClean="0"/>
                  <a:t>в</a:t>
                </a:r>
                <a:r>
                  <a:rPr lang="ru-RU" sz="2400" dirty="0" err="1" smtClean="0"/>
                  <a:t>x</a:t>
                </a:r>
                <a:r>
                  <a:rPr lang="ru-RU" sz="2400" dirty="0" smtClean="0"/>
                  <a:t> + </a:t>
                </a:r>
                <a:r>
                  <a:rPr lang="ru-RU" sz="2400" i="1" dirty="0" smtClean="0"/>
                  <a:t>с</a:t>
                </a:r>
                <a:r>
                  <a:rPr lang="ru-RU" sz="2400" dirty="0" smtClean="0"/>
                  <a:t> = 0</a:t>
                </a:r>
                <a:endParaRPr lang="en-US" sz="2400" dirty="0" smtClean="0"/>
              </a:p>
              <a:p>
                <a:pPr marL="596646" indent="-514350">
                  <a:buNone/>
                </a:pPr>
                <a:r>
                  <a:rPr lang="ru-RU" sz="2800" dirty="0" smtClean="0"/>
                  <a:t> </a:t>
                </a:r>
                <a:r>
                  <a:rPr lang="ru-RU" sz="2400" dirty="0" smtClean="0"/>
                  <a:t>(</a:t>
                </a:r>
                <a:r>
                  <a:rPr lang="ru-RU" sz="2400" dirty="0" err="1" smtClean="0"/>
                  <a:t>x</a:t>
                </a:r>
                <a:r>
                  <a:rPr lang="ru-RU" sz="2400" dirty="0" smtClean="0"/>
                  <a:t> – переменная, </a:t>
                </a:r>
                <a:r>
                  <a:rPr lang="ru-RU" sz="2400" i="1" dirty="0" smtClean="0"/>
                  <a:t>а, в</a:t>
                </a:r>
                <a:r>
                  <a:rPr lang="ru-RU" sz="2400" dirty="0" smtClean="0"/>
                  <a:t> и </a:t>
                </a:r>
                <a:r>
                  <a:rPr lang="ru-RU" sz="2400" i="1" dirty="0" smtClean="0"/>
                  <a:t>с</a:t>
                </a:r>
                <a:r>
                  <a:rPr lang="ru-RU" sz="2400" dirty="0" smtClean="0"/>
                  <a:t> – параметры).</a:t>
                </a:r>
                <a:endParaRPr lang="en-US" sz="2400" dirty="0" smtClean="0"/>
              </a:p>
              <a:p>
                <a:pPr marL="596646" indent="-514350">
                  <a:buNone/>
                </a:pPr>
                <a:r>
                  <a:rPr lang="ru-RU" sz="2000" dirty="0" smtClean="0"/>
                  <a:t>4. </a:t>
                </a:r>
                <a:endParaRPr lang="en-US" sz="2000" dirty="0" smtClean="0"/>
              </a:p>
              <a:p>
                <a:pPr marL="596646" indent="-514350">
                  <a:buNone/>
                </a:pPr>
                <a:r>
                  <a:rPr lang="ru-RU" sz="2000" dirty="0" smtClean="0"/>
                  <a:t>5.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ru-RU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х</m:t>
                        </m:r>
                      </m:sup>
                    </m:sSup>
                    <m:r>
                      <a:rPr lang="ru-RU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i="1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rad>
                  </m:oMath>
                </a14:m>
                <a:endParaRPr lang="en-US" sz="2400" dirty="0" smtClean="0">
                  <a:solidFill>
                    <a:srgbClr val="00B0F0"/>
                  </a:solidFill>
                </a:endParaRPr>
              </a:p>
              <a:p>
                <a:pPr marL="82296" indent="0">
                  <a:buNone/>
                </a:pP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6. 1+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sinx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(3sinx</a:t>
                </a:r>
                <a:r>
                  <a:rPr lang="en-US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+b·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cosx)</a:t>
                </a:r>
                <a:r>
                  <a:rPr lang="en-US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=0</a:t>
                </a:r>
                <a:endParaRPr lang="ru-RU" sz="24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2296" indent="0">
                  <a:buNone/>
                </a:pPr>
                <a:r>
                  <a:rPr lang="ru-RU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7. </a:t>
                </a:r>
              </a:p>
              <a:p>
                <a:pPr marL="596646" indent="-514350">
                  <a:buAutoNum type="arabicPeriod" startAt="6"/>
                </a:pPr>
                <a:endParaRPr lang="ru-RU" sz="28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2296" indent="0">
                  <a:buNone/>
                </a:pPr>
                <a:r>
                  <a:rPr lang="ru-RU" sz="2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</a:t>
                </a:r>
                <a:r>
                  <a:rPr lang="ru-RU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24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sz="240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ru-RU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ru-RU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х</m:t>
                            </m:r>
                          </m:den>
                        </m:f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−3</m:t>
                        </m:r>
                      </m:e>
                    </m:d>
                    <m:r>
                      <a:rPr lang="ru-RU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𝑝𝑥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−2</m:t>
                    </m:r>
                  </m:oMath>
                </a14:m>
                <a:endParaRPr lang="ru-RU" sz="24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96646" indent="-514350">
                  <a:buAutoNum type="arabicPeriod" startAt="7"/>
                </a:pPr>
                <a:endParaRPr lang="ru-RU" sz="28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Содержимое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35608" y="1052736"/>
                <a:ext cx="7498080" cy="5805264"/>
              </a:xfrm>
              <a:blipFill rotWithShape="0">
                <a:blip r:embed="rId3"/>
                <a:stretch>
                  <a:fillRect l="-976" t="-12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8654645"/>
              </p:ext>
            </p:extLst>
          </p:nvPr>
        </p:nvGraphicFramePr>
        <p:xfrm>
          <a:off x="2339752" y="1124744"/>
          <a:ext cx="2023560" cy="4709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" name="Формула" r:id="rId4" imgW="990360" imgH="228600" progId="Equation.3">
                  <p:embed/>
                </p:oleObj>
              </mc:Choice>
              <mc:Fallback>
                <p:oleObj name="Формула" r:id="rId4" imgW="99036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1124744"/>
                        <a:ext cx="2023560" cy="47095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0715169"/>
              </p:ext>
            </p:extLst>
          </p:nvPr>
        </p:nvGraphicFramePr>
        <p:xfrm>
          <a:off x="2015833" y="3145520"/>
          <a:ext cx="3132232" cy="450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8" name="Формула" r:id="rId6" imgW="965160" imgH="253800" progId="Equation.3">
                  <p:embed/>
                </p:oleObj>
              </mc:Choice>
              <mc:Fallback>
                <p:oleObj name="Формула" r:id="rId6" imgW="965160" imgH="253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5833" y="3145520"/>
                        <a:ext cx="3132232" cy="4503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2012542"/>
              </p:ext>
            </p:extLst>
          </p:nvPr>
        </p:nvGraphicFramePr>
        <p:xfrm>
          <a:off x="2043113" y="1651446"/>
          <a:ext cx="3429024" cy="5442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9" name="Формула" r:id="rId8" imgW="1600200" imgH="253800" progId="Equation.3">
                  <p:embed/>
                </p:oleObj>
              </mc:Choice>
              <mc:Fallback>
                <p:oleObj name="Формула" r:id="rId8" imgW="1600200" imgH="2538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3113" y="1651446"/>
                        <a:ext cx="3429024" cy="5442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0042164"/>
              </p:ext>
            </p:extLst>
          </p:nvPr>
        </p:nvGraphicFramePr>
        <p:xfrm>
          <a:off x="2064680" y="4545644"/>
          <a:ext cx="2635264" cy="8696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0" name="Формула" r:id="rId10" imgW="1269720" imgH="419040" progId="Equation.3">
                  <p:embed/>
                </p:oleObj>
              </mc:Choice>
              <mc:Fallback>
                <p:oleObj name="Формула" r:id="rId10" imgW="1269720" imgH="419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4680" y="4545644"/>
                        <a:ext cx="2635264" cy="8696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Какие </a:t>
            </a:r>
            <a:r>
              <a:rPr lang="ru-RU" dirty="0"/>
              <a:t>методы решения задач с </a:t>
            </a:r>
            <a:r>
              <a:rPr lang="ru-RU" dirty="0" smtClean="0"/>
              <a:t>параметром вы </a:t>
            </a:r>
            <a:r>
              <a:rPr lang="ru-RU" dirty="0"/>
              <a:t>знаете?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45920" y="1643050"/>
            <a:ext cx="7498080" cy="90963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Аналитический и графический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72066" y="3714752"/>
            <a:ext cx="407193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основан на использовании графических образов, входящих в уравнение или систему уравнений( в неравенство, систему неравенств)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71538" y="3929066"/>
            <a:ext cx="35719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это способ прямого решения, повторяющий стандартные процедуры нахождения ответа в задачах без параметра</a:t>
            </a:r>
            <a:endParaRPr lang="ru-RU" sz="2400" dirty="0"/>
          </a:p>
        </p:txBody>
      </p:sp>
      <p:cxnSp>
        <p:nvCxnSpPr>
          <p:cNvPr id="6" name="Прямая со стрелкой 5"/>
          <p:cNvCxnSpPr/>
          <p:nvPr/>
        </p:nvCxnSpPr>
        <p:spPr>
          <a:xfrm rot="5400000">
            <a:off x="2786050" y="2857496"/>
            <a:ext cx="785818" cy="500066"/>
          </a:xfrm>
          <a:prstGeom prst="straightConnector1">
            <a:avLst/>
          </a:prstGeom>
          <a:ln w="508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6444208" y="2714620"/>
            <a:ext cx="413808" cy="714380"/>
          </a:xfrm>
          <a:prstGeom prst="straightConnector1">
            <a:avLst/>
          </a:prstGeom>
          <a:ln w="508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4658" y="0"/>
            <a:ext cx="8933688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Назовите,  что будет является графиком функции, заданной в следующем виде?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1071538" y="1142984"/>
            <a:ext cx="421484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x-y+4=0</a:t>
            </a:r>
          </a:p>
          <a:p>
            <a:pPr marL="514350" indent="-514350">
              <a:buAutoNum type="arabicPeriod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(x-5)(y+6)=0</a:t>
            </a:r>
          </a:p>
          <a:p>
            <a:pPr marL="514350" indent="-514350">
              <a:buAutoNum type="arabicPeriod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(x-3)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+y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=9</a:t>
            </a:r>
          </a:p>
          <a:p>
            <a:pPr marL="514350" indent="-514350">
              <a:buAutoNum type="arabicPeriod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+y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-10x=0</a:t>
            </a:r>
          </a:p>
          <a:p>
            <a:pPr marL="514350" indent="-514350">
              <a:buAutoNum type="arabicPeriod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=2</a:t>
            </a:r>
          </a:p>
          <a:p>
            <a:pPr marL="514350" indent="-514350">
              <a:buAutoNum type="arabicPeriod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xy+3x-2y-6=0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Объект 14"/>
          <p:cNvGraphicFramePr>
            <a:graphicFrameLocks noChangeAspect="1"/>
          </p:cNvGraphicFramePr>
          <p:nvPr/>
        </p:nvGraphicFramePr>
        <p:xfrm>
          <a:off x="5395913" y="1357313"/>
          <a:ext cx="2033607" cy="10881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5" name="Формула" r:id="rId3" imgW="901440" imgH="482400" progId="Equation.3">
                  <p:embed/>
                </p:oleObj>
              </mc:Choice>
              <mc:Fallback>
                <p:oleObj name="Формула" r:id="rId3" imgW="901440" imgH="4824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913" y="1357313"/>
                        <a:ext cx="2033607" cy="10881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Объект 15"/>
          <p:cNvGraphicFramePr>
            <a:graphicFrameLocks noChangeAspect="1"/>
          </p:cNvGraphicFramePr>
          <p:nvPr/>
        </p:nvGraphicFramePr>
        <p:xfrm>
          <a:off x="5500694" y="2786058"/>
          <a:ext cx="2186041" cy="11699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6" name="Формула" r:id="rId5" imgW="901440" imgH="482400" progId="Equation.3">
                  <p:embed/>
                </p:oleObj>
              </mc:Choice>
              <mc:Fallback>
                <p:oleObj name="Формула" r:id="rId5" imgW="901440" imgH="4824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0694" y="2786058"/>
                        <a:ext cx="2186041" cy="11699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4658" y="0"/>
            <a:ext cx="8933688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Назовите  что будет является графиком функции заданной в следующем виде?</a:t>
            </a:r>
            <a:endParaRPr lang="ru-RU" dirty="0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1357290" y="1477722"/>
          <a:ext cx="2730516" cy="6241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1" name="Формула" r:id="rId3" imgW="888840" imgH="203040" progId="Equation.3">
                  <p:embed/>
                </p:oleObj>
              </mc:Choice>
              <mc:Fallback>
                <p:oleObj name="Формула" r:id="rId3" imgW="88884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290" y="1477722"/>
                        <a:ext cx="2730516" cy="6241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1103313" y="2071688"/>
          <a:ext cx="38481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2" name="Формула" r:id="rId5" imgW="1244520" imgH="241200" progId="Equation.3">
                  <p:embed/>
                </p:oleObj>
              </mc:Choice>
              <mc:Fallback>
                <p:oleObj name="Формула" r:id="rId5" imgW="1244520" imgH="241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3313" y="2071688"/>
                        <a:ext cx="3848100" cy="746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1084263" y="2786058"/>
          <a:ext cx="3030517" cy="7683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3" name="Формула" r:id="rId7" imgW="1002960" imgH="253800" progId="Equation.3">
                  <p:embed/>
                </p:oleObj>
              </mc:Choice>
              <mc:Fallback>
                <p:oleObj name="Формула" r:id="rId7" imgW="1002960" imgH="2538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4263" y="2786058"/>
                        <a:ext cx="3030517" cy="76835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1142975" y="3500438"/>
          <a:ext cx="3256069" cy="711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4" name="Формула" r:id="rId9" imgW="1104840" imgH="241200" progId="Equation.3">
                  <p:embed/>
                </p:oleObj>
              </mc:Choice>
              <mc:Fallback>
                <p:oleObj name="Формула" r:id="rId9" imgW="1104840" imgH="2412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2975" y="3500438"/>
                        <a:ext cx="3256069" cy="7110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/>
        </p:nvGraphicFramePr>
        <p:xfrm>
          <a:off x="1142976" y="4286250"/>
          <a:ext cx="3152775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5" name="Формула" r:id="rId11" imgW="1002960" imgH="253800" progId="Equation.3">
                  <p:embed/>
                </p:oleObj>
              </mc:Choice>
              <mc:Fallback>
                <p:oleObj name="Формула" r:id="rId11" imgW="1002960" imgH="2538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2976" y="4286250"/>
                        <a:ext cx="3152775" cy="798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/>
        </p:nvGraphicFramePr>
        <p:xfrm>
          <a:off x="1071538" y="5143512"/>
          <a:ext cx="3648777" cy="6794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6" name="Формула" r:id="rId13" imgW="1117440" imgH="215640" progId="Equation.3">
                  <p:embed/>
                </p:oleObj>
              </mc:Choice>
              <mc:Fallback>
                <p:oleObj name="Формула" r:id="rId13" imgW="1117440" imgH="2156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38" y="5143512"/>
                        <a:ext cx="3648777" cy="6794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9236" y="810394"/>
            <a:ext cx="67151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Найдите все значения параметра а, при каждом из которых система уравнений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7224" y="4071942"/>
            <a:ext cx="37862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меет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ровно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три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различных решения.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86348" y="4000504"/>
            <a:ext cx="3857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имеет  ровно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два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различных решения.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85786" y="285728"/>
            <a:ext cx="3357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Задание для </a:t>
            </a:r>
            <a:r>
              <a:rPr lang="en-US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 3 группы</a:t>
            </a:r>
            <a:endParaRPr lang="ru-RU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72066" y="285728"/>
            <a:ext cx="3143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Задание для 2</a:t>
            </a:r>
            <a:r>
              <a:rPr lang="en-US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 4 группы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5400000">
            <a:off x="4036227" y="464335"/>
            <a:ext cx="92867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3143240" y="5143512"/>
            <a:ext cx="300039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257801" y="1885022"/>
                <a:ext cx="5628529" cy="15955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800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f>
                                <m:fPr>
                                  <m:ctrlPr>
                                    <a:rPr lang="ru-RU" sz="280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ctrlPr>
                                        <a:rPr lang="ru-RU" sz="280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ru-RU" sz="2800" i="1" smtClean="0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p>
                                          <m: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𝑥𝑦</m:t>
                                      </m:r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+2</m:t>
                                      </m:r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−2</m:t>
                                      </m:r>
                                    </m:e>
                                  </m:d>
                                  <m:rad>
                                    <m:radPr>
                                      <m:degHide m:val="on"/>
                                      <m:ctrlPr>
                                        <a:rPr lang="ru-RU" sz="2800" i="1" smtClean="0">
                                          <a:latin typeface="Cambria Math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+3</m:t>
                                      </m:r>
                                    </m:e>
                                  </m:rad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ru-RU" sz="2800" i="1" smtClean="0">
                                          <a:latin typeface="Cambria Math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5−</m:t>
                                      </m:r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den>
                              </m:f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7801" y="1885022"/>
                <a:ext cx="5628529" cy="159550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Рефлексия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24472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Какие уже имеющиеся у вас знания понадобились при решении данной задачи?</a:t>
            </a:r>
          </a:p>
          <a:p>
            <a:endParaRPr lang="ru-RU" dirty="0" smtClean="0"/>
          </a:p>
          <a:p>
            <a:r>
              <a:rPr lang="ru-RU" dirty="0" smtClean="0"/>
              <a:t>Как вы думаете, какие знания полученные на этом занятии, понадобятся вам в будущем?</a:t>
            </a:r>
          </a:p>
          <a:p>
            <a:endParaRPr lang="ru-RU" dirty="0" smtClean="0"/>
          </a:p>
          <a:p>
            <a:r>
              <a:rPr lang="ru-RU" dirty="0" smtClean="0"/>
              <a:t>Где вы сможете применить полученные знания?</a:t>
            </a:r>
          </a:p>
          <a:p>
            <a:endParaRPr lang="ru-RU" dirty="0" smtClean="0"/>
          </a:p>
          <a:p>
            <a:r>
              <a:rPr lang="ru-RU" dirty="0" smtClean="0"/>
              <a:t>В какой момент занятия вы чувствовали себя особенно успешно?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1399</TotalTime>
  <Words>299</Words>
  <Application>Microsoft Office PowerPoint</Application>
  <PresentationFormat>Экран (4:3)</PresentationFormat>
  <Paragraphs>57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Солнцестояние</vt:lpstr>
      <vt:lpstr>Формула</vt:lpstr>
      <vt:lpstr>«Погружение в мир параметра»</vt:lpstr>
      <vt:lpstr>Если вы хотите участвовать в большой жизни, то наполняйте свою голову математикой, пока есть к тому возможность. Она окажет вам потом огромную помощь во всей вашей работе.   </vt:lpstr>
      <vt:lpstr>Что такое уравнение с параметром? </vt:lpstr>
      <vt:lpstr>Выберите уравнения с параметром</vt:lpstr>
      <vt:lpstr>Какие методы решения задач с параметром вы знаете?</vt:lpstr>
      <vt:lpstr>Назовите,  что будет является графиком функции, заданной в следующем виде?</vt:lpstr>
      <vt:lpstr>Назовите  что будет является графиком функции заданной в следующем виде?</vt:lpstr>
      <vt:lpstr>Презентация PowerPoint</vt:lpstr>
      <vt:lpstr>Рефлексия</vt:lpstr>
      <vt:lpstr>Спасибо за внимание!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Задачи с параметром</dc:title>
  <dc:creator>Admin</dc:creator>
  <cp:lastModifiedBy>Татьяна Копылова</cp:lastModifiedBy>
  <cp:revision>40</cp:revision>
  <dcterms:created xsi:type="dcterms:W3CDTF">2017-04-13T02:41:20Z</dcterms:created>
  <dcterms:modified xsi:type="dcterms:W3CDTF">2019-02-28T08:27:06Z</dcterms:modified>
</cp:coreProperties>
</file>