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63" r:id="rId5"/>
    <p:sldId id="258" r:id="rId6"/>
    <p:sldId id="257" r:id="rId7"/>
    <p:sldId id="265" r:id="rId8"/>
    <p:sldId id="266" r:id="rId9"/>
    <p:sldId id="264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43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3922-1F3C-4B88-9CF7-A98EDA0AD352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E05A6-5D3C-4940-A73B-6AD76B6D2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88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7A2E7-56E4-4AE6-8BC3-29415D4409AB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964E-E50D-44D8-9EAF-C5057F6B9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A644-DCF6-4884-ABB1-6124819A9AAB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F051-8348-48BA-80D1-1DF1FDF83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8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A255-37C6-4EBB-B465-344981102060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57D8-1A24-4229-AAFA-E2082DC9E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57627-5DFE-462F-A4F4-B372D8D47309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03322-69B4-4CB0-A07D-DF6225762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7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F472D-01A0-4573-9AB1-CC84B4CD512E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C6290-C534-4DEE-AF98-18BC5687C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5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D0CA-224E-476D-A1F3-8B82A865F862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9571-5D30-40D1-BA4F-7541872EC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8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1477-589E-4735-B695-A9553EC502E0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EF2E-7ED9-4E38-8E7C-9FE4BDF80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6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69AE-6BD3-4D5A-B960-760DD3702ECA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B76D-B9BB-45D2-8658-4A1D7A9CE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3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D4CE-867A-47C9-9FBF-D8177F4BC90C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677E-9C34-4947-B912-15514BCF4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6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AE64-9358-48A8-8465-916012165C19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74FBB-3322-4D14-9156-EEA9255BB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82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E5206-8BBE-41F3-846F-32DD1B8616D1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AB5F3-3201-40E2-8739-CAC3E6897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5;%20&#1050;&#1080;&#1093;&#1086;&#1090;/page_LI.jpg" TargetMode="External"/><Relationship Id="rId7" Type="http://schemas.openxmlformats.org/officeDocument/2006/relationships/hyperlink" Target="&#1044;&#1086;&#1085;%20&#1050;&#1080;&#1093;&#1086;&#1090;/&#1086;&#1087;&#1088;&#1086;&#1089;.pptx" TargetMode="External"/><Relationship Id="rId2" Type="http://schemas.openxmlformats.org/officeDocument/2006/relationships/hyperlink" Target="&#1044;&#1086;&#1085;%20&#1050;&#1080;&#1093;&#1086;&#1090;/&#1074;%20&#1089;&#1077;&#1090;&#1080;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6;&#1085;%20&#1050;&#1080;&#1093;&#1086;&#1090;/&#1044;&#1086;&#1085;%20&#1050;&#1080;&#1093;&#1086;&#1090;%20&#1074;%20&#1080;&#1089;.pptx" TargetMode="External"/><Relationship Id="rId5" Type="http://schemas.openxmlformats.org/officeDocument/2006/relationships/hyperlink" Target="&#1044;&#1086;&#1085;%20&#1050;&#1080;&#1093;&#1086;&#1090;/&#1087;&#1086;%20&#1089;&#1083;&#1077;&#1076;&#1072;&#1084;.pptx" TargetMode="External"/><Relationship Id="rId4" Type="http://schemas.openxmlformats.org/officeDocument/2006/relationships/hyperlink" Target="&#1044;&#1086;&#1085;%20&#1050;&#1080;&#1093;&#1086;&#1090;/&#1089;&#1090;&#1088;&#1072;&#1085;&#1080;&#1094;&#1072;%20&#1074;%20&#1042;&#1050;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052736"/>
            <a:ext cx="7920880" cy="187220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Формирование </a:t>
            </a:r>
            <a:r>
              <a:rPr lang="ru-RU" sz="4000" b="1" dirty="0" err="1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метапредметных</a:t>
            </a:r>
            <a:r>
              <a:rPr lang="ru-RU" sz="4000" b="1" dirty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 результатов на уроках литературы</a:t>
            </a:r>
            <a:endParaRPr lang="ru-RU" sz="4000" b="1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4437063"/>
            <a:ext cx="4122737" cy="1512887"/>
          </a:xfrm>
          <a:prstGeom prst="roundRect">
            <a:avLst>
              <a:gd name="adj" fmla="val 1782"/>
            </a:avLst>
          </a:prstGeo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Скроботова</a:t>
            </a:r>
            <a:r>
              <a:rPr lang="ru-RU" alt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Евгения Викторовна,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Лицей №10</a:t>
            </a:r>
          </a:p>
          <a:p>
            <a:pPr eaLnBrk="1" hangingPunct="1">
              <a:spcBef>
                <a:spcPct val="0"/>
              </a:spcBef>
            </a:pPr>
            <a:endParaRPr lang="ru-RU" alt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mtClean="0">
                <a:hlinkClick r:id="rId2" action="ppaction://hlinkfile"/>
              </a:rPr>
              <a:t>Дон Кихот в сети Интернет</a:t>
            </a:r>
            <a:r>
              <a:rPr lang="ru-RU" altLang="ru-RU" smtClean="0">
                <a:hlinkClick r:id="rId3" action="ppaction://hlinkfile"/>
              </a:rPr>
              <a:t> </a:t>
            </a:r>
          </a:p>
          <a:p>
            <a:pPr marL="0" indent="0">
              <a:buFont typeface="Arial" charset="0"/>
              <a:buNone/>
            </a:pPr>
            <a:r>
              <a:rPr lang="ru-RU" altLang="ru-RU" smtClean="0">
                <a:hlinkClick r:id="rId4" action="ppaction://hlinkpres?slideindex=1&amp;slidetitle="/>
              </a:rPr>
              <a:t>Дон Кихот в сети -2  </a:t>
            </a: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smtClean="0">
                <a:hlinkClick r:id="rId5" action="ppaction://hlinkpres?slideindex=1&amp;slidetitle="/>
              </a:rPr>
              <a:t>По следам Дон Кихота </a:t>
            </a: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smtClean="0">
                <a:hlinkClick r:id="rId6" action="ppaction://hlinkpres?slideindex=1&amp;slidetitle="/>
              </a:rPr>
              <a:t>Дон Кихот в искусстве </a:t>
            </a: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smtClean="0">
                <a:hlinkClick r:id="rId7" action="ppaction://hlinkpres?slideindex=1&amp;slidetitle="/>
              </a:rPr>
              <a:t>Опрос (социологи) </a:t>
            </a:r>
            <a:endParaRPr lang="ru-RU" altLang="ru-RU" smtClean="0"/>
          </a:p>
          <a:p>
            <a:pPr marL="0" indent="0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smtClean="0"/>
          </a:p>
          <a:p>
            <a:pPr marL="0" indent="0" algn="ctr" eaLnBrk="1" hangingPunct="1">
              <a:buFont typeface="Arial" charset="0"/>
              <a:buNone/>
            </a:pPr>
            <a:endParaRPr lang="ru-RU" altLang="ru-RU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r>
              <a:rPr lang="ru-RU" altLang="ru-RU" sz="4000" smtClean="0"/>
              <a:t>На метапредметном уроке присутствует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формирование целостной картины мира;</a:t>
            </a:r>
          </a:p>
          <a:p>
            <a:r>
              <a:rPr lang="ru-RU" altLang="ru-RU" smtClean="0"/>
              <a:t>проблемный и исследовательский подход;</a:t>
            </a:r>
          </a:p>
          <a:p>
            <a:r>
              <a:rPr lang="ru-RU" altLang="ru-RU" smtClean="0"/>
              <a:t>развитие монологической речи, коммуникативных навыков;</a:t>
            </a:r>
          </a:p>
          <a:p>
            <a:r>
              <a:rPr lang="ru-RU" altLang="ru-RU" smtClean="0"/>
              <a:t>умение черпать информацию из всего.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altLang="ru-RU" sz="3600" smtClean="0"/>
              <a:t>Признаки метапредметного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5173663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Самостоятельная (экспериментальная, поисковая и т.д.) учебная деятельность учащихся;</a:t>
            </a:r>
          </a:p>
          <a:p>
            <a:pPr>
              <a:defRPr/>
            </a:pPr>
            <a:r>
              <a:rPr lang="ru-RU" sz="2400" dirty="0" smtClean="0"/>
              <a:t>Перевод теоретических представлений в плоскость личностных рассуждений и выводов;</a:t>
            </a:r>
          </a:p>
          <a:p>
            <a:pPr>
              <a:defRPr/>
            </a:pPr>
            <a:r>
              <a:rPr lang="ru-RU" sz="2400" dirty="0" smtClean="0"/>
              <a:t>Активизация интереса и мотивации обучения учащихся путем привлечения к предмету урока других областей знаний и опоры на личный практический опыт каждого ученика;</a:t>
            </a:r>
          </a:p>
          <a:p>
            <a:pPr>
              <a:defRPr/>
            </a:pPr>
            <a:r>
              <a:rPr lang="ru-RU" sz="2400" dirty="0" smtClean="0"/>
              <a:t>Использование образовательных технологий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/>
              <a:t>(технология совместного обучения, технология исследовательской деятельности, проектная деятельность, игровая технология)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Союз предметов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Л- литература, лексика…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И- история, изо, информатика…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Г- география, геометрия….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А- астрономия, алгебра, английский язык…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750" y="1052513"/>
            <a:ext cx="7920038" cy="18716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3744912" cy="280987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3284538"/>
            <a:ext cx="3816350" cy="2862262"/>
          </a:xfrm>
        </p:spPr>
      </p:pic>
      <p:pic>
        <p:nvPicPr>
          <p:cNvPr id="1030" name="Picture 6" descr="C:\Users\User\Downloads\храм парфенон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4663" y="260350"/>
            <a:ext cx="417512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User\Downloads\снежинка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9475" y="2924175"/>
            <a:ext cx="3889375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User\Downloads\пирамида хеопса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4313" y="1916113"/>
            <a:ext cx="3059112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Тест Фехнера</a:t>
            </a:r>
          </a:p>
        </p:txBody>
      </p:sp>
      <p:pic>
        <p:nvPicPr>
          <p:cNvPr id="8195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2275" y="1628775"/>
            <a:ext cx="5688013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«Бородино»</a:t>
            </a:r>
          </a:p>
        </p:txBody>
      </p:sp>
      <p:pic>
        <p:nvPicPr>
          <p:cNvPr id="9219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7700" y="1728788"/>
            <a:ext cx="3657600" cy="4267200"/>
          </a:xfrm>
        </p:spPr>
      </p:pic>
      <p:sp>
        <p:nvSpPr>
          <p:cNvPr id="6148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Главная часть состоит из 91 строки, 13 </a:t>
            </a:r>
            <a:r>
              <a:rPr lang="ru-RU" altLang="ru-RU" dirty="0" err="1" smtClean="0"/>
              <a:t>семистиший</a:t>
            </a:r>
            <a:endParaRPr lang="ru-RU" altLang="ru-RU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dirty="0" smtClean="0"/>
              <a:t>Золотое сечение: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dirty="0" smtClean="0"/>
              <a:t>91:1,618= 56,238, т.е. 57 строка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dirty="0" smtClean="0"/>
              <a:t>Кульминация: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i="1" dirty="0" smtClean="0"/>
              <a:t>«Ну, ж был денек!»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«Толстый и тонкий»</a:t>
            </a:r>
          </a:p>
        </p:txBody>
      </p:sp>
      <p:pic>
        <p:nvPicPr>
          <p:cNvPr id="10243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475" y="1600200"/>
            <a:ext cx="3194050" cy="4525963"/>
          </a:xfrm>
        </p:spPr>
      </p:pic>
      <p:sp>
        <p:nvSpPr>
          <p:cNvPr id="1024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Всего 50 строк (в учебнике)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Золотое сечение: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50:1,618=30,90, т.е. 30 – 31 строки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Кульминационная точка: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i="1" smtClean="0"/>
              <a:t>«Нет, милый, поднимай выше»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76250"/>
            <a:ext cx="4537075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 Schoolbook</vt:lpstr>
      <vt:lpstr>Arial</vt:lpstr>
      <vt:lpstr>Calibri</vt:lpstr>
      <vt:lpstr>Times New Roman</vt:lpstr>
      <vt:lpstr>Тема Office</vt:lpstr>
      <vt:lpstr>Презентация PowerPoint</vt:lpstr>
      <vt:lpstr>На метапредметном уроке присутствует  </vt:lpstr>
      <vt:lpstr>Признаки метапредметного урока</vt:lpstr>
      <vt:lpstr>Союз предметов</vt:lpstr>
      <vt:lpstr>Презентация PowerPoint</vt:lpstr>
      <vt:lpstr>Тест Фехнера</vt:lpstr>
      <vt:lpstr>«Бородино»</vt:lpstr>
      <vt:lpstr>«Толстый и тонкий»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Татьяна Копылова</cp:lastModifiedBy>
  <cp:revision>20</cp:revision>
  <dcterms:created xsi:type="dcterms:W3CDTF">2013-08-25T11:52:01Z</dcterms:created>
  <dcterms:modified xsi:type="dcterms:W3CDTF">2019-02-28T07:21:21Z</dcterms:modified>
</cp:coreProperties>
</file>