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97" r:id="rId3"/>
    <p:sldId id="275" r:id="rId4"/>
    <p:sldId id="296" r:id="rId5"/>
    <p:sldId id="277" r:id="rId6"/>
    <p:sldId id="279" r:id="rId7"/>
    <p:sldId id="280" r:id="rId8"/>
    <p:sldId id="283" r:id="rId9"/>
    <p:sldId id="281" r:id="rId10"/>
    <p:sldId id="257" r:id="rId11"/>
    <p:sldId id="258" r:id="rId12"/>
    <p:sldId id="259" r:id="rId13"/>
    <p:sldId id="273" r:id="rId14"/>
    <p:sldId id="299" r:id="rId15"/>
    <p:sldId id="301" r:id="rId16"/>
    <p:sldId id="303" r:id="rId17"/>
    <p:sldId id="264" r:id="rId18"/>
    <p:sldId id="269" r:id="rId19"/>
    <p:sldId id="270" r:id="rId20"/>
    <p:sldId id="271" r:id="rId21"/>
    <p:sldId id="266" r:id="rId22"/>
    <p:sldId id="268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83B96-A888-444A-9D1D-7DB79E0504B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90B59-54E0-4B6A-98EA-627B79C39B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3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90B59-54E0-4B6A-98EA-627B79C39BB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BEBF8E-7B19-4468-9F9E-4A1E002B043E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CC9421-5F3A-4401-88CF-004A164CF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8215338" cy="250717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исследовательской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ятельности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начальной школе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nau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48646"/>
            <a:ext cx="4283968" cy="41520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33054-Group-Of-School-Children-Conducting-Science-Experiments"/>
          <p:cNvPicPr>
            <a:picLocks noChangeAspect="1" noChangeArrowheads="1"/>
          </p:cNvPicPr>
          <p:nvPr/>
        </p:nvPicPr>
        <p:blipFill>
          <a:blip r:embed="rId2" cstate="email">
            <a:lum contrast="4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286250" cy="31683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6286520"/>
            <a:ext cx="285752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://www.historie.ru/templates/Default/images/uploud/0047tr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3774418" cy="266429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8" name="Прямая со стрелкой 7"/>
          <p:cNvCxnSpPr/>
          <p:nvPr/>
        </p:nvCxnSpPr>
        <p:spPr>
          <a:xfrm>
            <a:off x="4427984" y="2780928"/>
            <a:ext cx="504056" cy="504056"/>
          </a:xfrm>
          <a:prstGeom prst="straightConnector1">
            <a:avLst/>
          </a:prstGeom>
          <a:ln w="9525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 rot="2592062">
            <a:off x="5220072" y="332656"/>
            <a:ext cx="2743738" cy="2430609"/>
            <a:chOff x="5350230" y="966869"/>
            <a:chExt cx="2743738" cy="2430609"/>
          </a:xfrm>
        </p:grpSpPr>
        <p:pic>
          <p:nvPicPr>
            <p:cNvPr id="12292" name="Picture 4" descr="http://armknight.ru/images/kop.gif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607825">
              <a:off x="5483006" y="1027638"/>
              <a:ext cx="2369840" cy="2369840"/>
            </a:xfrm>
            <a:prstGeom prst="rect">
              <a:avLst/>
            </a:prstGeom>
            <a:noFill/>
          </p:spPr>
        </p:pic>
        <p:pic>
          <p:nvPicPr>
            <p:cNvPr id="12294" name="Picture 6" descr="http://armknight.ru/images/kop.gif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052736"/>
              <a:ext cx="2297832" cy="2297832"/>
            </a:xfrm>
            <a:prstGeom prst="rect">
              <a:avLst/>
            </a:prstGeom>
            <a:noFill/>
          </p:spPr>
        </p:pic>
        <p:pic>
          <p:nvPicPr>
            <p:cNvPr id="12296" name="Picture 8" descr="http://armknight.ru/images/kop.gif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4940708">
              <a:off x="5350230" y="966869"/>
              <a:ext cx="2094344" cy="2094344"/>
            </a:xfrm>
            <a:prstGeom prst="rect">
              <a:avLst/>
            </a:prstGeom>
            <a:noFill/>
          </p:spPr>
        </p:pic>
      </p:grpSp>
      <p:pic>
        <p:nvPicPr>
          <p:cNvPr id="12298" name="Picture 10" descr="http://himposuda.ru/netcat_files/11_5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429000"/>
            <a:ext cx="3240360" cy="2864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357166"/>
            <a:ext cx="7467600" cy="192882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Исследование – это …</a:t>
            </a:r>
          </a:p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уже исследовали что-либо?</a:t>
            </a:r>
          </a:p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ли вообще исследовать?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kevinklau.com/wp-content/uploads/2011/10/explore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143116"/>
            <a:ext cx="2313865" cy="2428892"/>
          </a:xfrm>
          <a:prstGeom prst="rect">
            <a:avLst/>
          </a:prstGeom>
          <a:noFill/>
        </p:spPr>
      </p:pic>
      <p:pic>
        <p:nvPicPr>
          <p:cNvPr id="6" name="Рисунок 5" descr="thinking-man-150x1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286124"/>
            <a:ext cx="2428892" cy="2428892"/>
          </a:xfrm>
          <a:prstGeom prst="rect">
            <a:avLst/>
          </a:prstGeom>
        </p:spPr>
      </p:pic>
      <p:pic>
        <p:nvPicPr>
          <p:cNvPr id="1028" name="Picture 4" descr="http://t0.gstatic.com/images?q=tbn:ANd9GcT8DYTrvPImdGH3k-TxcIMjRBagkyTg1Jf4p9-8oGq1KVbci2wbr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071942"/>
            <a:ext cx="2265923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Исаак Ньютон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8" name="Picture 4" descr="http://avtor.kljaksa.ru/wp-content/uploads/2012/01/id_990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119" y="1142984"/>
            <a:ext cx="6463079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857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этапы исследования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5781" y="1224522"/>
            <a:ext cx="3429000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29188" y="1214438"/>
            <a:ext cx="3643312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063" y="3357563"/>
            <a:ext cx="3500437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1500" y="1571625"/>
            <a:ext cx="3357563" cy="83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Подготовительный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этап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" y="3714750"/>
            <a:ext cx="314325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Начальный этап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625" y="1428750"/>
            <a:ext cx="3429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Непосредственное проведение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исследования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00625" y="3357563"/>
            <a:ext cx="3571875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857750" y="3500438"/>
            <a:ext cx="37861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Демонстрация результатов проведенного исследования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H="1">
            <a:off x="1802259" y="3030389"/>
            <a:ext cx="642938" cy="0"/>
          </a:xfrm>
          <a:prstGeom prst="straightConnector1">
            <a:avLst/>
          </a:prstGeom>
          <a:ln w="88900" cmpd="tri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H="1">
            <a:off x="6465094" y="3036094"/>
            <a:ext cx="642938" cy="0"/>
          </a:xfrm>
          <a:prstGeom prst="straightConnector1">
            <a:avLst/>
          </a:prstGeom>
          <a:ln w="88900" cmpd="tri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 flipH="1" flipV="1">
            <a:off x="3857625" y="2786063"/>
            <a:ext cx="1143000" cy="571500"/>
          </a:xfrm>
          <a:prstGeom prst="straightConnector1">
            <a:avLst/>
          </a:prstGeom>
          <a:ln w="88900" cmpd="tri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работы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50" cy="4873625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– это конечный, самый значимый результат, который должен быть достигнут при проведении исследования.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Начинается таких слов, как 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составление, сопоставление, выявление, разработка, проведение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т.д.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Нежелательно: 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изучение, анализ, поиск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09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Гипотеза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496944" cy="4873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Предположение о результате исследования;</a:t>
            </a:r>
          </a:p>
          <a:p>
            <a:pPr eaLnBrk="1" hangingPunct="1"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Начинается со слова «предположим»;</a:t>
            </a:r>
          </a:p>
          <a:p>
            <a:pPr eaLnBrk="1" hangingPunct="1"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основании гипотезы ставится цель;</a:t>
            </a:r>
          </a:p>
          <a:p>
            <a:pPr eaLnBrk="1" hangingPunct="1"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 быть подтверждена или опровергнута в ходе исследования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92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-142875"/>
            <a:ext cx="7467600" cy="1143000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/>
              <a:t>Задачи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000125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– это некие «шаги», конкретные действия, которые нужно сделать, чтобы достигнуть цель исследования.</a:t>
            </a:r>
          </a:p>
          <a:p>
            <a:pPr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Начинаются с таких глаголов, как </a:t>
            </a: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изучить (литературу), провести, сравнить, предложить, оценить и т.д.</a:t>
            </a:r>
          </a:p>
          <a:p>
            <a:pPr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цель = 3-4 задачи.</a:t>
            </a:r>
          </a:p>
          <a:p>
            <a:pPr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Изучить литературу, посвященную теме исследования.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2" name="Picture 2" descr="http://t2.gstatic.com/images?q=tbn:ANd9GcTscuXE-_uVDLS7qSKo-SNi9yt78SDRR9Vsq-TKCczJzyoaNk1ZXQ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8" y="5000625"/>
            <a:ext cx="2143125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4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329642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Исследовательский вопрос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6" name="Picture 2" descr="http://elvestnik.ru/wp-content/uploads/2011/05/vo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28736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Исследовательский вопрос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имеет философского характера;</a:t>
            </a:r>
          </a:p>
          <a:p>
            <a:pPr eaLnBrk="1" hangingPunct="1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ответа на данный вопрос необходимо что-либо исследовать;</a:t>
            </a:r>
          </a:p>
          <a:p>
            <a:pPr eaLnBrk="1" hangingPunct="1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 на исследовательский вопрос не может быть представлен фактом;</a:t>
            </a:r>
          </a:p>
          <a:p>
            <a:pPr eaLnBrk="1" hangingPunct="1"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Начинается со слов: </a:t>
            </a: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почему, зачем, в чем отличия, можно ли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7776864" cy="5472608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Который час?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можно узнать время без помощи часов?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планет в Солнечной системе?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чем смысл жизни?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Влияет ли активность ДНК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полимеразы на скорость митотического деления клетки?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ли судить о загрязненности воздуха по состоянию зеленых насаждений?</a:t>
            </a:r>
          </a:p>
          <a:p>
            <a:pPr algn="just" eaLnBrk="1" hangingPunct="1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ли жизнь на Марсе?</a:t>
            </a:r>
          </a:p>
          <a:p>
            <a:pPr algn="just" eaLnBrk="1" hangingPunct="1">
              <a:defRPr/>
            </a:pP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3"/>
                </a:solidFill>
                <a:latin typeface="Constantia" pitchFamily="18" charset="0"/>
              </a:rPr>
              <a:t>ОРГАНИЗАЦИЯ РАБОТЫ </a:t>
            </a:r>
            <a:br>
              <a:rPr lang="ru-RU" sz="4000" b="1" dirty="0">
                <a:solidFill>
                  <a:schemeClr val="accent3"/>
                </a:solidFill>
                <a:latin typeface="Constantia" pitchFamily="18" charset="0"/>
              </a:rPr>
            </a:br>
            <a:r>
              <a:rPr lang="ru-RU" sz="4000" b="1" dirty="0">
                <a:solidFill>
                  <a:schemeClr val="accent3"/>
                </a:solidFill>
                <a:latin typeface="Constantia" pitchFamily="18" charset="0"/>
              </a:rPr>
              <a:t>В НАЧАЛЬНОЙ ШКОЛЕ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dirty="0" smtClean="0"/>
              <a:t>Организация </a:t>
            </a:r>
            <a:r>
              <a:rPr lang="ru-RU" sz="3600" dirty="0"/>
              <a:t>в лицее научно-исследовательской Де</a:t>
            </a:r>
          </a:p>
          <a:p>
            <a:r>
              <a:rPr lang="ru-RU" sz="3600" dirty="0"/>
              <a:t>Сетевое взаимодействие: ШЮН, Дворец пионеров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74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http://all-biz.net/wp-content/uploads/2012/05/voprpos-otve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5688631" cy="5688632"/>
          </a:xfrm>
          <a:prstGeom prst="rect">
            <a:avLst/>
          </a:prstGeom>
          <a:noFill/>
        </p:spPr>
      </p:pic>
      <p:pic>
        <p:nvPicPr>
          <p:cNvPr id="5" name="Picture 2" descr="http://all-biz.net/wp-content/uploads/2012/05/voprpos-otve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2072" y="485056"/>
            <a:ext cx="5688631" cy="5688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0009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Небольшое исследование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2530" name="Picture 2" descr="http://cs411428.userapi.com/v411428124/450c/tHuQcd_Wn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428868"/>
            <a:ext cx="7845191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2.gstatic.com/images?q=tbn:ANd9GcTscuXE-_uVDLS7qSKo-SNi9yt78SDRR9Vsq-TKCczJzyoaNk1ZX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857628"/>
            <a:ext cx="3643338" cy="28251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Основные этапы исследования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2714644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Выбрать тему (исследовательский вопрос);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Сформулировать цель, гипотезу, задачи исследования;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Изучить литературу;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Провести практическую часть исследования;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Сделать выводы</a:t>
            </a:r>
          </a:p>
          <a:p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kurs-vuz.ru/files/images/rukovodstvo/stol-dlay-soveschani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4077072"/>
            <a:ext cx="2952328" cy="24848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072494" cy="487375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Сформулировать тему исследования (в виде исследовательского вопроса);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4580" name="AutoShape 4" descr="data:image/jpeg;base64,/9j/4AAQSkZJRgABAQAAAQABAAD/2wCEAAkGBhQSERQUExQVFRQWFxgYGBgXFxgfGBQVFxcYFxocGRcYHCYfGhskHRgUHy8gJCcpLCwsHB8xNTAqNSYsLCkBCQoKDgwOGg8PGi0lHyUpLS0uKSwuLy0tLyksLCwpKS0sLCwsLCouLykvLCwsKSwsLCkuKSwsLywsKSwpLCwsLP/AABEIAPQAzwMBIgACEQEDEQH/xAAcAAACAwEBAQEAAAAAAAAAAAAABgQFBwMBAgj/xABFEAACAQMCAwUEBwUGBQQDAAABAgMABBESIQUxQQYHE1FhIjJxgRQjQlKRobEzYnKSwUNjc4KishUkNFPCFoPR8AgXk//EABoBAAIDAQEAAAAAAAAAAAAAAAAEAQMFAgb/xAAzEQABAwIEAgkEAgMBAQAAAAABAAIDBBESITFBE/AFUWFxgZGhsdEiMsHhFEIGM/FDFf/aAAwDAQACEQMRAD8A3GiiihCKKKKEIooooQiiiihCKKKMUIRRRRQhFFFV/GeOQ2qK87hEZwgY5xqbOASBhRtzOBUE2QrCiviGZXUMpDKRkEHIIPka+6lCKKKKEIooooQiiiihCKKKKEIooooQiiiihCKKKKEIooooQiivDUTi/FEtoXmlOEjUk4GSfIAdSTgAdSahClk1QcX7e2FsSJrqJWGxUEs4PqiAsPwrMuLdq7riM3hHMUBV5CgYrHFFHs73Eqe1KRuDGhC5OMnBqHwC01xl5HS3hjTxbh4YljEaMoKRJtkzMntM5JKBgBuaTkqSCA1t+fFXtiH9inXiffTbRg+HBPI2QFyAgfOMbMfE3ByAENROKd6VzGQTHZQgqDpluJGkJPkscWfkAeVUXAez0ty4uGX6HDgiBFx4ywtt7OoHQ7+80rZc52wKbuHcGgt8+FEqseb+9I3X2pGyzfjS8lTIHWB5/HrdMx04cL2VKveJxWT9haJJv1hmRCvo8sinz+zVwO8IY8Pili9tE40mRis1uc7YdlHsZO24Pqansc868YAgqQCrDBBAKsDsQQdiKhtY4a5rt1IDpkqXs1GOHcXWziY/Q7qB5YAGLJkYbYnkQocZB3Ux53BJ0ysgvuEfQLi2vYmc2lszl4OZt45lKu0ROT4WSGMfTcitZtLhZEV0YMrKCGBBDAjIORtWhE9rxdqRkYWmxXaiiirlUiiiihCKKKKEIooooQiiiihCKKKKEIooooQiiiihC8rNu8PF5fQ2bOVggjN3c4yDpGVRQc439o+mM1pVIXbzssfofE5kZmlmQNgf9qJAPD+B+s5fequQEtsF2ywOaTpoynCLu60BXuUXw0AwI7ZXCQRAdAR7RHXVV7Z9msRW8LgGJMTTA87i5O4DfuKfaI6kKOQNd+KW4vOHMsWB4tujRY5BlVWQD5rirWCQsilhpYqpYeTYGR+OayHyG1+0rSjjGh0sujNk5POvlmxXmsZxnfnjrjp+hpU7wOCXd3HHFbOqRlvrdyGIOMHPVRuSKpaMTrE2TLjhbcC6aILpXXUjBlOd1II257iuoNIXCuGNwieOMOXs7hgmW5wz42PlpanwUPbhORuChji4ZixQUBBDDKkEEHqpGDVJ3XcRNrLNw12JVHkNux+6uC0fxUMreoJq8pB4lconF8o2ZheWZVAd2LRFJRjyCYJPLpTFO8tOXZ8JaqaCLlbgKKBRWyspFFFeE0IXtFeZr2hCKK8r2hCKKKKEIooooQiiiihCKKKKEIrlPGHVkbBDKQR5gjB/WonH+Ki2tppypZYo3cqOZ0jO2aznh8jXEizG+ZOIMiuFVh4ccUgDLGIGwJY8EZbmW3yMCqZJQzVWMYXaKR2PjMUElq3vWc0kH/t58SI/NGFS+NTTiPFsitIxxlzhIx95hzb4Cqfs7dTtxO/Eqx+5CZXh1eEZ1GBs26sUwCuTjHOmoetZMwAkJC1ICTHZKHBOwskNx9KkvJXmY+1soSReqaT08sYxtimueZUUu7BVHNmOAPmaQO0PCZpXMT/SHvVaSeF4SoinjBHhk62HgiIhVKDc5zvnNX8N5NLcrOtuwlijw1teKUTUSMSwSKGQSasjfp5Vc6LFhLnZc2VLZ8IIa3NW/DeKQ3KF4XWRQ2Dscqw6MrDKnruKmVR8L4MyT+MsUNqrajJDEzOZpHOcyOwCjSckaM8+dXlLSta11mm4TMTnObdwsuV3dpFG8shwkal2PoBn8+VVvYfsBrxf3S6buWYXAGBmJMEImemVO/wHlUbj9hd3DrHHHAII2DkyuT47AZQGNFJCK+GKn3sDkKkvx3icIL+LZXHhjVJDGjK7RrkkK5c4bGcZFN02Bup1SlQXPOWy0gV7ULg3FEubeKePOiVFdc88MM711v7xYYnkcgIilmJ6BRk1p3yWeo3G+0ENomud9IJwoAJZ2+6iDdj6Ck/jnau4K65HXh1vnALYe6k8tMYyqHHTDnzAqd2a4eZwt9OdU066oweVvbtuqJjkWGC7Dck4zhap+KWbJxCQSYcvGHtnI/ZxrtLCo6EHD6ubA78qtiYHEYt1RNIWgluyprXilsZFE1zxUiRtIkleWOEs2wB8PTpB5DbFMU/ZURgeBcXkDKcrpuJHVSPOKUsrL6Uo9puGPMhgQtmQPIfSKBGkJOeQ8QRr8TWh3HGI/oiXMh0RtEjknO2tRhQObMScBRuTV8kUbH4cilo5ZJI8ed189kO08zzvZ3QVpUiEqzRghJo9QTdT7jg8wCRTfWa8NtpYuIWd1KDE934sBiY58KIJ4sSNj+0JUs3qQPs76VSmVyAnxewJ1RRRRQpRRRRQhFFFFCEUUUUIUPi/DxPDJEwBWRGRgSeTDB5Vk9vw1rvhjWzRJJeWv/LjV7LQyIcJIH95Roww6HFbGaXON9gbS6l8aRHWYgDxIpHRtuROggHHqDVEseLMFWsfh1SX2LAtw1hLgXSFpC2SfpaPv4qlt2PQqdximK4uFjRnYkKoySATgfBQSaQZWtUkv4riWVmWYLbXkmthGyRgIBdRj2WVycjblvVjdXEjQr9LczQqQRfcPc5jfGCZokyep3GR1IFZ8kV3X8/0nI5sLbJnt3jmEcwXOA3hs6FXQMMNsd1yB1r3h/Do4E0RKVXUWILM2WbmSWJOTtUHg3HLV41WK7jlwManlHiN6trwc/KrgDbIxjzyMfrSzgRcbJppac915RUHiHHLeAEzTwx46F1z/KCT+VUl/wBuQYi9tGWTIHjzgpBk8gi/tJmO+FUAbb0BpKl8zGC5K68W4Dc3F7GXlJ4eFJaJHMbeIFOAxX2nBbB58tulTbizt7K0uGhhSJVikYhF3YlSoBO7NliAMmlPhPeBcxoVuIRO2SVdHSMgZ92RSCARtjT8KuOzHFP+JXyw3WIokAmigQkrcOh5yyHmY/ZbQABnfpWkaKpFsbbNCzBW0zvscC4q6vLi54TZ8OKfWxosVvLDgB3ZwMMhP2gQRpPmKZ+DdrLW9DJG4LY9uFwVkUEbho238/MVI7TcFF3aywE6S6+y33JAQyNt91gp+VI3DLeG9ijeeJWkA0k7iSORSUdQ4www6sK0WR472OaRkl4ZFxkq2eS44VdSWtvOREfrYklj1xrG7YKLjDLpbbbOzLtU/i8fEroQuEswYpBIkoaVPDGMMrK49tXU6Tg1aDuysZGDkThgCARcS7A8wMtsKsLfuysB70Jk5Y8WSR8Y8gzcq7JaGAEZjdVhr3PJDvpOyouHYheQL/zt7NgSLCQEjQZCpkkiGFcnn7THJxVx2V7EPEls15IJ5bdAkSgYhhAGAwX7UmMDWflimay4bFCNMUaRjyRQAfjjnUmq3OJVzWYUq94ICRW9xj/p7qF/8pbw2/Jqa6oO3luX4bdgAk+C5GOeVGofpVnwW7MtvDIebxRufiyAn9a43Vmym0UUVKhFFFFCEUUUUIRRRQKEIqr7Txu1ncrGWDmGUKVOCGKHBB6EdDVpXxKoIIPUH8Kg6KQssn4iidn/ABIlAX6IMKAMBmUIdvPUWqdwXs1b26wtHCiSpGil0Gkt7Izrxs2fXNIEf0n2OHyPohjvhbqowAyq3jYlY7kBSAFGASd+Vau7ZJ+NeYp6Z1KHi/3OJ8Nr+q0qdoebnZJ3bDhdt9Lsp7mOIwFpIJSygYaRcxMxGORUjJ5Zq0j7teGsdSwgj92WTT+AfFce8FYjw+ZZXRSQGiDYzJLGQyqq82JwV286R+H9kbp/rLa3ltw32/G8Akc9lzkj4ir5KB9UziNqDGRla5sdTsfDfZLVDzHLhawuv1bJ+4jY8P4aglW2i8QkiNVUGSR/JWbJA8zyArP+IcQkuJDLK4dxsAp+rgH3EHT1PM1ZXfY/iMmqSUpIwTGp5gX8NAW8OPQuxYjBbmc8+tdOLdkEvLKG4tEWCcwI4SPISYAZaNgDnVkHDc+hPWmOjf43RTmyTniPdkX3uG9QF889ys+qhmqWlo+kdW57/hL8jhfeOPLnkn0A3P4V8X97Na+DMsNwkgkVoHaMqGkH2cHchgSCANwau+GcOtdMdxMl1aCRQBc29w7RYOAVdyC0RBBBDDAwd6Ye0vZt1tfGTiErRW4WdRMEkDNGdS/WqA2Dy686dqv8nvIIg2zSbZ3PZkW3F+z2VFP0U2P6i65HVkFqvDZ3eGNpE8N2RSyE50MQCVyPI5FItxF9G4jPFySbFzFzxlsLOAT1EmmQj+8p24LeNNbwyOoR5I0dlByFLKCQD150td4tvp+i3XSGXw33G0VziInfyfwT8Aa0InWcCmJ24mFXHD5sgVbRnalrhc34/wBeVMFu+asmbYqmnfcKRRRQaXTai8Ui1Qyr96Nx+KkVT93U5fhdoSSSIgu/7mU/pTCy0t93C44dCPIyj8J5BUboTNRRRUoRRRXOa4VMamC5IAyQMsTgAZ6mhC6UVU8c7WWtnj6ROkZbkpJLt8EUFiNueKU7nvhRiRbWlxMVOCX0xKPI+2S2/P3a7axzvtF1w+RkYu8gd5WhV4KyyXvUvdRxbWijya4YsPjhMV3fvPu2m0xWkDJp1KDce2QMA7hdOQc7eRFWGmlH9SqG1kDjYPC02q3jnHoLSPxbiVY0G2+5YnbCqPaY+gBpGvO92SGJ3n4dMmBsVkjZNXTJG6jON8VnN9dyTyme4cyTHqfdiH3Y1+yB58zvUw0z5nYbW67qJ6uOJuIG99LJi7PvDdwyWkutZmmkmBbaVyzlo5o8nZlGkFOmMVYr2ouFjmVkjkeBlja6GfALMQozGPaaYMwBjU4z1HKkdog+zDPkd8qccwRuDUubjTNBYxRk4tFR3i3UNcxTbBjjBDKpKnfmSaSqOhnQzXjOJriTY7G1z57D9KaTpJr2Fz/pI17b/CdbtoLFWuZW+lXRcxq7aS7TD+zjHuwquN8DYcyTSw/bfiBJPiWynngQlgPTUWyfLNUg4iZmY7hInmWINs31sjSSM+59sllUnyWvqtOh6LjMeOYXJ69gla7pORsmCE2A9SmjhnePMjL9JgWRftSW+Q49fBbYj4GrDsReK9lEY2B8MuCPtR5lZlDLzBwRSRQmpX8SJ2hlA/aJsSPJhycehpfpL/H2Tx2gNjrY6Lmn6YfcCfMda0vsmQJ+IW4GY1lWRQdwBcx+I677adWo4/eNRO1HAxDbSQwk+HdSwxrBthWklHieF1AK6iV5DGRilPhPbS8hed/CtmkmdWZy0gBCRrGuEHIbE49T6VfdiO0UkvFojclH8SKQRbaVgkXBIjBJyWTI1Hc4ryTP8frW1XGkFmDCTne5Ftu/da7a6B1mNdclbDGgUADYAYHwHKoHaLhQubWeAkDxYnQEjOkspAOPQ4Pyqxor06hZt2U4r4sUbnZmUFhvs4GJF33GGDD5U7WctZ68H0XiF3BnZmF1HzzonJ8QHPlIH2H3hTlwy5yBWhIMbA8LJiPDkLDsfTZMKmiucLV0pArVBQaVe7V/+UdfuXNyvw+uY7fjTUaWewyhfpsfRb2fA9Dof/yrkrpNFFFFSoXhNfnTi3Fpbi8uZvGdGWYCKaHUI3hDlCCzbR6V3VsDJLc85rSu93tQYYY7WMt4lwfaKnBWEEBgD0LkhPgWrORbKAEcAKUYNnYYyNz6jp8KfpKUTAucclmV1b/Hs1ozK+LFE1MRII2YnJwTI2TzaSUaiT8BUiKwjkkJI1qq6dTMTrOcnBzuBy+NRoJjMDG3JdnZhu6HYFFPINyLVZDhwXeJjGMYwu6YH7h2HyxW2xuQsMl5iZ5BOJxBPOZ1919jhcW31Sbfuiol1wuPxYdKhDqbJT2SV077rg88VI+nFCBMAuc4cZKH49VPoa+Zo2m1aHKLjCOoBOc+0VztjG2asOAjIJdhka67nZde2eXioXaQSLb6DLrR3iXEhHiAiQHKsMa123DDbzqNBE8zN4OnQGIMr58MHyQDeQ/DYdaicM7Oh7p4rlvE8MCRQc6513+0Tsi/aA/Sm8bAAAADYKBgKPIAchSDHOJdlhztrnkt5zGNa0YsWV72sM/fm6qG7NbEi6n1HqyRlPknQemag8QtpbcKS8UwPuIoZJnIxnSntKcdcHzpnC55b1XBSb8Y3KWjA43ILy5HLltUuu37SfNQ0td9wHPcl2ygkihXxIbge8zsYzgMxyc436+VSIpAwypDDzH9fKmoHB22PpzqHfcJjlJYgpJjaVMBs/vDk49D+Ndtc5gtr6FcPax5voT4qjqHJKPG3OFjAQfvSycwPMhfwqVd6oBmcADfEi58OTG+P3GO3stSlwzjjhmKxa3Ys2TqOkNzwBy9TXE9SxuFWQUj34rDkpuNdLLiiW13ZTSZ0Rz6jgEnToIJAG5xkVULxEn35o4R5BGDZ+Mg/PFSbOW3DZWVXc7amfLb9Mnl8qzK7pWPhljGkk9lgtfo7oWXiNkkcAB2glbXB3x8KbA+k6T+/FKv5lMVdWXbaxmH1d3bt6eKmfwJyKwJ+LRZ0hvEO4KoC5/BRyqXadjLq6/Z8NOk765gsYI9CRmsWOokf/Q8+S3ZaWJn/oOe5aR3isouLG4RgRIZLZipU6g6+Im48nT/AFVK4Jd8s7dd/wBPlSTYdw0748WWCAEg4hV2dSPUkLn1rhZrNwfin0S4meW3nA8GVyfZJICk5O2/skDbka14JrMwOG6wqqmvJxIzstptJcgVNqn4dLkflVuh2qmRtiroXXC9NKfZFMX3E1+7cIwH+JEpJ/0020q8DkxxfiKY96O0cevsOp/QVSUwE10UUV0oX5/7T34vL64kYlkaUxpnb6q39nbHTxC7A1DEKiSPmzaXALnJ8+vpUewuBI2oEZxIxAHIvM5J+G4qRd7GNvJsH4ONPPpvivTU7Gtib4fK8hVvc6dwPb+QPwulxzVxksmdurIfeXHXzHqKn2txuACCpHskdQeXzqE8wU7nDdBzYn0A3NRpRpB95IG3kPJ48ncqNyqE+91HMUwXYMwkuHxG4T4c+3Wri4k1N4S/5z5L5fE+XlXH6CYjmE+z9qL7OP7v7renI+lSLTSAFUAdRjqMbHPXbrUiu8N8ylDIWfSNO3fn061WmyS5uINLaJW1xxvuGinMZki1DyJXSVPRzUO77VKAigKkzFlkVgW+juuVI09WLA4B2xV/wuxWS/tdjlWaVsfdiU41Y8mZMUvdqYtfFb3TG7srx7rExwfCX7qnrnfrWFXTOikdh3svadAUkVYI2SGwzzPV1eeirLriUukeNNI5OwRfZBPkFWoPg3HtlGWIuFGATn2M6fbHLmaZrPs2oiaW+jurQF8R3PslEQ+yFktz7aqTzbT+Fe8R7L3EKeKAtxARkT2x1rp33ZBll2HTUPUVjcZ973N17+P/AOVKXU7mhjQcsgAbbl2vdc2ULs7LespaW4QqrASCQavBXkHkIwyxEkDWucdcVaNx0RuY7hGhcHBZfbi5ZGGXcAj2hkbg5G1UVpfEMssDgSJ7pGCN+auOqMMgqdiDXLifFJJD7IjtoQQFjJDMsYIcLrPMK2sJ1CsVzimo6yRm/mset/xxomAjF2HPELZDt2+U5xujoWyjxEHUcgoUG51eQ264pA7G35teIwSKdK+Jpbc4CSZUj4AEH5Cj6OzSGSHxFiYeG7op8NnbPsE4wSVB8/lX3bcJLyIuASzKvwyQOtWS1HGDSAsZ1CKOV8eMOHWFvUxD+8qsP31Vv1FQpeC2ze9bW53z+xTn8hU94cetcxTWFpWXicN189gLSKCS7t40VfDkDphQCI5xrC5G5CtqAzTnSb2Yz/xG45Y+jQfEHVJzFORrOeLOIWrGbtBRWZ9+vCw9rBLyKTaCeoWUFef8QU1bcR73LKNmRDLMyEqwRMaGGRhvEK+XTNZ3257yJL2IwPAiRPJEUIbLI6yA/WE+yVI8gMetVuIsn4qWdzeKGHCN7Zap+7A8aNxaQyMcuV0v/iRnQ35jNO8DbVl3dZLizH+NN1HIyHlitLtXpp4JaHHqCyWWa9zRoCR6qZSrbQaeNzN0eyjP8kzL/Wmmle/ynGbVt9MttNH842WT+tLFOBNVFFFSoX5qWzUMFK7oZkzyOUmcYyN66ycPBVly2CCMa2x+frg1bdrbAW/ELmMjSvi+OnqlxuT6YkVxUSvT02F8QPZz7Lx9YXxzOF9/zdcrIjQpAAJAz56hsck7867qxHKocWUfR9mQl18ww99T6faHxNS6YZmLJOQWN+tcEPhEDOIicL/csehP3CeR6HarCS9ZVY6QWUHYnGSOhPSoRkU5UjVkEFeeR5HoK+c4/akFcjSfsgjl4h6t5E7VF8OmnshzQ8guGfvzv8rzg3aS8tneXwstIqg64CwRRk6UMb6gCSM5BzgeVd7rt1HM+u6soXkwAXR7iFmA2AYgYPzNd47ggjP/AN5//P6VJkvlVc5zvgAcyegArNk6MxfVxD42K14+msFm8BvgSPn2UA9qrAYMViiN1fxY3YFfJpGyPjXkfHLbX4ka3drKeckIwW67qhKPn1WvuCAxya2C/XH29hhG+yPIqRz8zXfsP2dgeUyz28TwXbzJACDlGttyRjkH+sH+QedZtRSOhaLuBudLfta9JXx1LiAwiwvcOy7tFFn45DI+JlsLgn3nngkgmOfN4xgn101Ltr+FDm1s+GRno8kjSuPgpA/DIptn7A2AyRbKpH3XlH6PVFf931sx1KJkI2AD6hv6SK1J8G+3qU8ZY9LnyB+FV3sEs7h55jcMM6clVjjzsfDiXZdts8/WpXZ3geq7gAU7OG2Odl9rf8KhTd3BPuyOR0zAuMH1Urk1Fk7EXEbao23HmJkP4o5xVgxD+vkuSInf38x/1bXLakdDj4VEkg+W1Y80PEoSMS3BH7lxJkfKQV0/9QcVXlLeEfCKT/xzVgqHDVp57lSaNrtHj2/C1XsohN/fPgYUW8QPXKx6mX5FvzpkvuMwwqWmljjA6uwH6msL4FZ8SvJpIY5pkLHx3Mr+CHDnTqCRrrYZBGAcCm3hfcep9q6uCzHJPgrg5P8Aey6nP5UuXFxvbzTTY2tABcPDP4Vf3j8Z4ZdjXBMDeIMI0aMVlAz7EjAadJ6Nn2efLIKDBMsqZwCDkMDvuOY9a1jtp3b2UHDLto4R4iwkiR2Z3yuGG7E45dMVnUvDVHD7G7jGFbXbTf4sbP4beW6hlJ/hrh4Oq9D0LXcGTgu+xxtnsT87qw7B8e+izJbyH6hziJjj6qRj7jH7jHl5H41tdi23l6eor82z3CMzQnIJX9dxg+fWtx7vuMtc2MEr++VKv6vGTGT88A/OmI5C9uErP6coIqWo4sH2uJBA2cNR6p0FK3bAFLnhso+zdeEf4Z4nX+gpnjO1K3eXEfoayDnDcW8v8syqfyY1WdFmNTbRXle1KFn/AHsdlWmiF1EuqSFWWRQMmW3bdhgc2UgOPgR1rKrS6YjGAx06gwIw6Hk4648/I1+lKxvvK7JR2xa4t3QRFi0kSsviQSHnJCpPtI324vmPR6kqeEcJ0WbXUnGGJozSm8LuCG0qdiCMnSw5Eeo/PNe25Mg9snUDhlGwDc/5SNx6fCudrxRWA3UZ6g+yT+63/icEV0lj9rUpAbGN+Tjnpb06hunwrcu0/U03XnSHA4HCyloMDA2HpXp5eh5g8iPXzqHb8SR8gbuBug94Y9eR9CK7DWw56AegwWx8eh+FXBwIyVBjcD9WS8ll8IAKC6nJ0Lu8fw/c9DuOma72z6sP7L8wNPur5gdcnqTvXKSZIl1EhFyMncknoPNjVJdcdVnPggI32mdgpceRiG5+eDS0szIM3nwV0cLpgcI8efxn1q94xOXQINI1MEXJwGmJwvtdFT3iegFP/Cbi2kuuH2VtIJhYxSvJIoJXIQQgax7JLFnY4z7tY7c2jS+08mtx7pI9hB10xjauvDp7q1Ja3naNmADFSy6wudIYZIIGTj415+rqxO+40C3OjeDAwsc4A+Px7r9KvbDyFcDFisNt+8vi0fOUSAdDHG2ficK1W1v34XIH1ttCf/6oT8D7QzVTZgtQRCT7HA+I+Vq7xZrm8RFIdl342zDMtvKn+G8b/qVP5Vc2felw2T+3aM+Ukbj81BH51c2ZvWuH0cozLSr/ADXyUHkK423aKzm2juYGPkJFB/A4NWC2ueW/wIP6VaHgpQxOGyoZ4wvEuHuoGWW5iO2+gqj/AIBh186eBSXdIDxK1BIVbeKaaRiQNIkxEgJPIEhz8qj9oe+Kzt8pDqupfuxe4D6yHbHquqlZCMSeiBDM1Y96d54fCbs+cZQfFyFH61TcN7Ek9nvozriVommxzKzkmVMeRB0j8azntb27u79Clw0cFuSD4Ue7MQcrqc7k5xsKZ+72Ti0l2I2uJo4UVJnW5VXd42YhVUN7aatLbsQRzxVJN11HO1xwtPjt5pM7KWa3kFyDtI7roJ/s3RMxn5tqU+hrR+6Fj9COoEZnmwDzG65H8wao/anhMVtxJVhRY0ktkYqowuYZSuQOmzjPwpk4CwAwABueQ5k7k/E9a0WxgxNeO5JzVchmkY83xOxeNv36JvhO1VHbez8Xh12nUwSEfxKpYfmBVnbHau0iAggjIIwQeoPOknap1pyULs9fia2gkG4eJGz55XerGlbu1ZhYrCwAa3klt2AOf2UjAflppprlui7Kof8A0JYdbSA/GMH9anxcCt1IKwRKQMDCKMD5Cqi87yeHxkqbhWYcxGruc/8AtqaqJ+9TJPgWczjGzSMkQJPkGJbHriuCWBcPlaz7jbvVn2p7trO/1GVCkjbGSI6XYDo2xV/8wJpMvO5q6THgXcUoHsj6REQyp5eJGTq6dK+r/vEvixOu0tl6qcyOo+J0gn5Ut3vbaWQtrvbuU+UIESYz+4B+tdMqSw/QSk5Zqd4s4YvD85KXxLu64iuEaG0l5BSk5Q5/d1gEH4Vyse73i5cA28KL5yzK2n5x+0fwNUN1eo5DfRyXGPblmcyAjkVk1FgRz2NaZ3Q9sJ7gXMF04c2+hllY+0ySatnPLbTz9avbXTOOvsqYI6aa7Qzwv+1nXb7s5dWIhFw8Da/FdVhDYVolGCWfc7uNq1Lu/wCylueE2iywwzEx6yXjRt5CX6j1A+VK3flxy0lWERypJPBIQyoSxWKRMPkrsPsnfyp17pbzxeEWpPNUZD8Udl/QCuDI6Rxc43KeZE2PJgsP+qPed1XDnJIthGT1id0I+AVsflVHc9y8P9jdXMfo2iQD8QD+daiY6+DFR9J2UOZfUXWM3HdFeqfq57aVR98PGxP4MKpbvsXxGIZezkbfGYWST54U5/Kv0AY65tHXPDaUu6liOrfLJfmS5kVWKyoyEcxLGy4/mFfC2cLe6F3+6cf7TX6WuFBBVsMvUMAQfkc0ucQ7D8PlJMlpCCeqAo3xzGRUcA7Kn+OGG7Hkc+CwhuDJ0Lr88/7s0QWEkZzFM6HzXKn8UYVql33PQHe3uZoufsvpkTPzw2KWL/u9vopkgTwLl3VnGhimlFIGX17AZIG1Vujc1dh1YB9MmIdv7SvLHI5Z553ckKGLOxyq+6GLE7Dfarzst2PuL7a1jCQg4M8gIj6+71lO3TbcZIrQey/c1FGVlvmFxINxGNoEP8POQ8t229K0iOMKAAAANgByAHIADlUhnWr+C+Sxndfs0HolLsp3Z21kRIR49x/3pAMg/uJyQfDf1rtaKU41PvtNZxOB6xSsh/3imaaZUBZiFUDJJOAAOpJ5CsZ7b94fi3sL8NY+LCsiNMVBjkR8ZXDc1BAbUcema6Ngm2jQNHkmvvPtiJbGXYDxJYD6iaPUuf8ANEPxr74FLn8j+IrO+OdrL68jjSdrb6qRJVZY3Dakzzy2MHO9ecF7zjDOFnEcsGcO8SkGL1XJ9sDqPwpuGoa2Msd1pep6PmMgkAyst1tDUs1AsJQygggqQCCORBGQR6YqfmqH6qyPRJ3Zn6jivEYNJCymK5U9CXTQ5+GtD86c6TLkh+OQtCSTFbyJckZ0qrkPChI2D5Dtg9PiKc6rG6tOy/NY41MDhDHGv3UjGPzqNNNI/vyyN6asD8BVeeJk+6jf5iF/+TXGO5llYJHlnPJIUMjnHPpS4C842GRxysOezNWKwqOQH/31qOeJKWKJ7TDplQM/Fj+maueG91nErn2jEYlI53Mmn4/Vplh8wK48V7MW9q6xNOt3ID9ZHENEMQGQQ0u7M2dtIwdjnFd4barQpejXzSBpBcTsOT+FGXh8zc2VB5KNbfjyFfScIjBJYu5Iw2piAwHIFVwCPQ05d23ZGxvYpIZ4R4sDZV42dGeKTddRQjUVIIyc9KYL3uXTfwL24j9JNMigemoA/nXQZ1LeZHBSPLDFZwyO5WbRxKqlQqhSMFQAAQdqk9lO01/wxWitxHNbly4Rh7WWxncEEcv60zXfdPxBP2ctrOP3g8Tf6dQqovOyHEItRexkKjrDJHJn4JkN+VFnDRMPfTzCxNvT8FNHDu/iHld200JG2VAZSfngj86b+Fd43D7gZS6iHo50Eent43+FYfd3fhYEyTQk8lmhdf1XFR/olvLyEbY5+GwB+YU1OM7qk0gd/reDzzsv0vBdJIMo6uPNWBH4ivJRX5jHAdBzHLJH8B/VcGrW141xGEfVX0h9HZiB/NqFSJAFQ+klG3kt5nbnVdLNjnvWUwd5fFI/2gjuAP7tf1jKn8jUuHvkXIE9qynzSTH+mZR/upqOZm6zZ4JG6gjvy/S0yKXO4qPwtyeKyZ5fQ4tO/u5lbUMepx+FLXDu8uwb3pHiz/3I2x/OmpcfOrKHjcBvrWeG4hkV1e2l8N1YjX9ZDqAOQNSuMkbZqZXNcMiuacOBzT/VH2p7ZW9hHqnf2j7ka7yP8F6AdWOAPOkrtl3wqhMFgPFkzjxcZUf4a/2hH3jhB5nlWbG1eV2luXMsjYJyxO4Ofab7X8IAUeVKOdZaMUT5TZvnt++4eitu0XbG64mfbPg2oO0S7h98jUf7Q+vu+QNQIYVjXC+yo3JJ5+rMedezzhVLOcKOZP6ADr6Uv3/EGmOMFYxvp6sfN/6DkKqJ3K2IKdseTMz186Ds3Um543ll0KGjVlZgw/bBSCVPUIeXrVz3lWMAlguIAFjuofEwBhcjTuF+zlWGR6Uq4PQZJ2A8yeQ+JJrc+yHdyrpZTXcbA20PhrA+Dl8+08g3HvZKqCR7pJzsFHRPfOx7dBcHqsR82UVRED2u1O/PmpXZTtfBDZ2kc/ixzeCg0fR5ySUUD2dMZDbYORnY1Nl49d3reFaQS20bA6rq4jKlRnH1UJ3LkbgvgDy6U417Wmc1hgAKt4JwOK1j0RKRklnZiS8rnm7sd2Y+fyGAMVY4r2ihSsQ4da9nonUMZbrfeWQSGJCPPSFXB+B9aZ7rvQsLZDHYxCQg7CJBHCD5l8AEfwgms/7Rdm5rKQJMNmzokXOiQen3W/dPyzVXVWMjKy9fSdAUs7WyMlJb2AD/AJ3K47S9srm9BE8gSH/tRkqh/jb3n+eB6VRS8PkaNXj1xxZ06xH7DNjOAxGPPlXa0uTC5fKE/Z8RFZUP7obYt6kGpvEO0FxcoUlmllQ7adyuM5G0a46Cub31WjwDTnhxRsYzcudZxHeMx2XPgqjhF7eWUjSW02lnwrMcElc5GoOCMDntin5+8vitoivc29vLGSAHRx7erlgxs36Uq2vBbmTHh2tw3qImH+7FSx2GvfeFlLn+FAd/iakEhZlZQ0Ejw5kzR1538rEH3Tdw3/8AIG2O1zbywnqVwyj9G/Kmnh/evwyYgLdIpPISZT/cKya+7I3saFpLSUrt7oD/AOlTnrXtt2UELa7uO0iVgB4dxqaVhnV7MMB1q2AcGuw47rLqqKljYXxTB3Zv+fWy3q34nDKAUkjcHlhlOfzqt4n2FsLjPi2kDFubaAGP+dcN+dZhb9z6XM+u3S5s7YqSrSsusttp0Rg61G5yHINWC92nGLbe14lqH3XZsn+fIqcSycI2KYrvucsjjwmuIMchHMxX+WTUKobzucuFB8G8STyWeLGB/HGf6V3XtTx20UfSbBLhcHLRMMjHU6SQPnXJO/uNR9dZXEfQnbGf82Ki7VY10rftJVDedgeIxZzbLKo6wzKT8lk0k1TXcU0Q+vtrmL+OFip+agitUsO+HhkvOfwz/eIw/MZFMdrx+3kAMVxE2eQEq5PyzmpwNK7/AJkzdfZfnQtaNg5jUn1Mbfht+lePwFWOVkz09pUf/UMHNfoy+4VFIPrIY5P441b8yKVr/u44cxybSNWPVCyEfDScCuhDfRVPq4j/ALIwVlVvaiMYUHJABJ5tjzP9OQqPxDiixbY1P0Qc/ix5KKfb7uuhwwt7i5hYj2dT60z0yCM4rJbiweCWSGVdMsbFXHmfPJ5g881XJG6MXK0aSpiqDw2Zc7c+CYuEWEd9bXIYEXsCmaMgnQ0Q2ZAvIep55IOdsUsmUYz0PL1z5etNfd1fLFcTE5Znt2REUEySSMRhUQbk9fTFaV3W91n0JVuLoK9yVAVcZFuMAnGf7ToWHLkKQgD3TSA3w5EeIzA7MvVdmo/jOe0Z9XeuPdZ3Y+ABdXiDxzvFGSCIVIG7DGPF5+eB65rT1GNq9orSAAFgsl73SOxOOaKKKKlcIooooQlW34vFdL9GvI48ye4QdUF0vMNDJy1ddGdQ6ZG9Z52k7tbiCVRbo9xE5whGNUZ54kztjHJ/x9dC4t3dW8gPg5tmJyfBwI2YHIZovcZh0YjI6GqVO0t7wv6u/ia5twTpu4t2C9PFjJJz65+ZNcGx1TlJWTUjsUJ7xse8Lh3f93ssEzT3ccXuBY1J1sjZyx5aRkYHU7Vo0Vuq+6qr8AB+lKtt3gLdA/8AD4JLsjm/7KFCcbNJJg5wQcKrGu44LfXH/UXQgQ/2VoMHnyNxJlj5ZQJXYFgqJ5nzyGSQ3J1Vxxbj9vbDM8qR55BmGpv4U95j6AGqde1M8/8A0lo5UnHi3H1SbdQhBkYfJanWHZm0tNUixorYJeaQ6pCOZLSyEsfmar4+LTX5xa6orQghrrk8nTFspBwP71hj7oOzVF1Uqfij3Uk62/jtNPnLxwZit7dDyM8i5kb0j1At6CmLsn2JgsVYqA8zktJMwGp2PQfdUZwFGwq24XwqO3jEcS4UczzZjjdnbmzHmWO5NS6O9SiiiipUIrlcWqSDS6qw8mAI/A11ooQla67sOGyZzZxDOfdBXn/CRVBfdw3D3bUnjQ7ckfYHz9oE1pFFc4QusRWVf/qC8gGLPis8YHJW1Y/0muE9n2it8D6i7XlyGrbqcgHf41rlBFSLjQqDY6hY7F2q4oufH4RI2nmYtWfPbBbJ3Gwpe4r2evOMXqyw2UlsPDSOR58qoILHV7ShnwuBgA8hnGa/QWkUYqS5zhZxRGGxuxsFilvsZ2Eg4fEoVVefHtzlRrcnng7lV6BQcfPNMtGKKAgkk3KKKKKFCKKKKEIooooQivkxg0UUIVJxTszAS86KYZ9JPixHS50jIDY9lxtjDAiq3uw7TzX/AA9J59PiFnU6BgHScDbJ3oooAQVAtHPEOKXkFz7cFmYvDi5IzOobVKP7QjoD7I8s70+gUUVG6Nl7RRRUoRRRRQhFFFFCEUUUUIRRRRQhFFFFCEUUUUIRRRRQhFFFFCEUUUUI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data:image/jpeg;base64,/9j/4AAQSkZJRgABAQAAAQABAAD/2wCEAAkGBhQSERQUExQVFRQWFxgYGBgXFxgfGBQVFxcYFxocGRcYHCYfGhskHRgUHy8gJCcpLCwsHB8xNTAqNSYsLCkBCQoKDgwOGg8PGi0lHyUpLS0uKSwuLy0tLyksLCwpKS0sLCwsLCouLykvLCwsKSwsLCkuKSwsLywsKSwpLCwsLP/AABEIAPQAzwMBIgACEQEDEQH/xAAcAAACAwEBAQEAAAAAAAAAAAAABgQFBwMBAgj/xABFEAACAQMCAwUEBwUGBQQDAAABAgMABBESIQUxQQYHE1FhIjJxgRQjQlKRobEzYnKSwUNjc4KishUkNFPCFoPR8AgXk//EABoBAAIDAQEAAAAAAAAAAAAAAAAEAQMFAgb/xAAzEQABAwIEAgkEAgMBAQAAAAABAAIDBBESITFBE/AFUWFxgZGhsdEiMsHhFEIGM/FDFf/aAAwDAQACEQMRAD8A3GiiihCKKKKEIooooQiiiihCKKKMUIRRRRQhFFFV/GeOQ2qK87hEZwgY5xqbOASBhRtzOBUE2QrCiviGZXUMpDKRkEHIIPka+6lCKKKKEIooooQiiiihCKKKKEIooooQiiiihCKKKKEIooooQiivDUTi/FEtoXmlOEjUk4GSfIAdSTgAdSahClk1QcX7e2FsSJrqJWGxUEs4PqiAsPwrMuLdq7riM3hHMUBV5CgYrHFFHs73Eqe1KRuDGhC5OMnBqHwC01xl5HS3hjTxbh4YljEaMoKRJtkzMntM5JKBgBuaTkqSCA1t+fFXtiH9inXiffTbRg+HBPI2QFyAgfOMbMfE3ByAENROKd6VzGQTHZQgqDpluJGkJPkscWfkAeVUXAez0ty4uGX6HDgiBFx4ywtt7OoHQ7+80rZc52wKbuHcGgt8+FEqseb+9I3X2pGyzfjS8lTIHWB5/HrdMx04cL2VKveJxWT9haJJv1hmRCvo8sinz+zVwO8IY8Pili9tE40mRis1uc7YdlHsZO24Pqansc868YAgqQCrDBBAKsDsQQdiKhtY4a5rt1IDpkqXs1GOHcXWziY/Q7qB5YAGLJkYbYnkQocZB3Ux53BJ0ysgvuEfQLi2vYmc2lszl4OZt45lKu0ROT4WSGMfTcitZtLhZEV0YMrKCGBBDAjIORtWhE9rxdqRkYWmxXaiiirlUiiiihCKKKKEIooooQiiiihCKKKKEIooooQiiiihC8rNu8PF5fQ2bOVggjN3c4yDpGVRQc439o+mM1pVIXbzssfofE5kZmlmQNgf9qJAPD+B+s5fequQEtsF2ywOaTpoynCLu60BXuUXw0AwI7ZXCQRAdAR7RHXVV7Z9msRW8LgGJMTTA87i5O4DfuKfaI6kKOQNd+KW4vOHMsWB4tujRY5BlVWQD5rirWCQsilhpYqpYeTYGR+OayHyG1+0rSjjGh0sujNk5POvlmxXmsZxnfnjrjp+hpU7wOCXd3HHFbOqRlvrdyGIOMHPVRuSKpaMTrE2TLjhbcC6aILpXXUjBlOd1II257iuoNIXCuGNwieOMOXs7hgmW5wz42PlpanwUPbhORuChji4ZixQUBBDDKkEEHqpGDVJ3XcRNrLNw12JVHkNux+6uC0fxUMreoJq8pB4lconF8o2ZheWZVAd2LRFJRjyCYJPLpTFO8tOXZ8JaqaCLlbgKKBRWyspFFFeE0IXtFeZr2hCKK8r2hCKKKKEIooooQiiiihCKKKKEIrlPGHVkbBDKQR5gjB/WonH+Ki2tppypZYo3cqOZ0jO2aznh8jXEizG+ZOIMiuFVh4ccUgDLGIGwJY8EZbmW3yMCqZJQzVWMYXaKR2PjMUElq3vWc0kH/t58SI/NGFS+NTTiPFsitIxxlzhIx95hzb4Cqfs7dTtxO/Eqx+5CZXh1eEZ1GBs26sUwCuTjHOmoetZMwAkJC1ICTHZKHBOwskNx9KkvJXmY+1soSReqaT08sYxtimueZUUu7BVHNmOAPmaQO0PCZpXMT/SHvVaSeF4SoinjBHhk62HgiIhVKDc5zvnNX8N5NLcrOtuwlijw1teKUTUSMSwSKGQSasjfp5Vc6LFhLnZc2VLZ8IIa3NW/DeKQ3KF4XWRQ2Dscqw6MrDKnruKmVR8L4MyT+MsUNqrajJDEzOZpHOcyOwCjSckaM8+dXlLSta11mm4TMTnObdwsuV3dpFG8shwkal2PoBn8+VVvYfsBrxf3S6buWYXAGBmJMEImemVO/wHlUbj9hd3DrHHHAII2DkyuT47AZQGNFJCK+GKn3sDkKkvx3icIL+LZXHhjVJDGjK7RrkkK5c4bGcZFN02Bup1SlQXPOWy0gV7ULg3FEubeKePOiVFdc88MM711v7xYYnkcgIilmJ6BRk1p3yWeo3G+0ENomud9IJwoAJZ2+6iDdj6Ck/jnau4K65HXh1vnALYe6k8tMYyqHHTDnzAqd2a4eZwt9OdU066oweVvbtuqJjkWGC7Dck4zhap+KWbJxCQSYcvGHtnI/ZxrtLCo6EHD6ubA78qtiYHEYt1RNIWgluyprXilsZFE1zxUiRtIkleWOEs2wB8PTpB5DbFMU/ZURgeBcXkDKcrpuJHVSPOKUsrL6Uo9puGPMhgQtmQPIfSKBGkJOeQ8QRr8TWh3HGI/oiXMh0RtEjknO2tRhQObMScBRuTV8kUbH4cilo5ZJI8ed189kO08zzvZ3QVpUiEqzRghJo9QTdT7jg8wCRTfWa8NtpYuIWd1KDE934sBiY58KIJ4sSNj+0JUs3qQPs76VSmVyAnxewJ1RRRRQpRRRRQhFFFFCEUUUUIUPi/DxPDJEwBWRGRgSeTDB5Vk9vw1rvhjWzRJJeWv/LjV7LQyIcJIH95Roww6HFbGaXON9gbS6l8aRHWYgDxIpHRtuROggHHqDVEseLMFWsfh1SX2LAtw1hLgXSFpC2SfpaPv4qlt2PQqdximK4uFjRnYkKoySATgfBQSaQZWtUkv4riWVmWYLbXkmthGyRgIBdRj2WVycjblvVjdXEjQr9LczQqQRfcPc5jfGCZokyep3GR1IFZ8kV3X8/0nI5sLbJnt3jmEcwXOA3hs6FXQMMNsd1yB1r3h/Do4E0RKVXUWILM2WbmSWJOTtUHg3HLV41WK7jlwManlHiN6trwc/KrgDbIxjzyMfrSzgRcbJppac915RUHiHHLeAEzTwx46F1z/KCT+VUl/wBuQYi9tGWTIHjzgpBk8gi/tJmO+FUAbb0BpKl8zGC5K68W4Dc3F7GXlJ4eFJaJHMbeIFOAxX2nBbB58tulTbizt7K0uGhhSJVikYhF3YlSoBO7NliAMmlPhPeBcxoVuIRO2SVdHSMgZ92RSCARtjT8KuOzHFP+JXyw3WIokAmigQkrcOh5yyHmY/ZbQABnfpWkaKpFsbbNCzBW0zvscC4q6vLi54TZ8OKfWxosVvLDgB3ZwMMhP2gQRpPmKZ+DdrLW9DJG4LY9uFwVkUEbho238/MVI7TcFF3aywE6S6+y33JAQyNt91gp+VI3DLeG9ijeeJWkA0k7iSORSUdQ4www6sK0WR472OaRkl4ZFxkq2eS44VdSWtvOREfrYklj1xrG7YKLjDLpbbbOzLtU/i8fEroQuEswYpBIkoaVPDGMMrK49tXU6Tg1aDuysZGDkThgCARcS7A8wMtsKsLfuysB70Jk5Y8WSR8Y8gzcq7JaGAEZjdVhr3PJDvpOyouHYheQL/zt7NgSLCQEjQZCpkkiGFcnn7THJxVx2V7EPEls15IJ5bdAkSgYhhAGAwX7UmMDWflimay4bFCNMUaRjyRQAfjjnUmq3OJVzWYUq94ICRW9xj/p7qF/8pbw2/Jqa6oO3luX4bdgAk+C5GOeVGofpVnwW7MtvDIebxRufiyAn9a43Vmym0UUVKhFFFFCEUUUUIRRRQKEIqr7Txu1ncrGWDmGUKVOCGKHBB6EdDVpXxKoIIPUH8Kg6KQssn4iidn/ABIlAX6IMKAMBmUIdvPUWqdwXs1b26wtHCiSpGil0Gkt7Izrxs2fXNIEf0n2OHyPohjvhbqowAyq3jYlY7kBSAFGASd+Vau7ZJ+NeYp6Z1KHi/3OJ8Nr+q0qdoebnZJ3bDhdt9Lsp7mOIwFpIJSygYaRcxMxGORUjJ5Zq0j7teGsdSwgj92WTT+AfFce8FYjw+ZZXRSQGiDYzJLGQyqq82JwV286R+H9kbp/rLa3ltw32/G8Akc9lzkj4ir5KB9UziNqDGRla5sdTsfDfZLVDzHLhawuv1bJ+4jY8P4aglW2i8QkiNVUGSR/JWbJA8zyArP+IcQkuJDLK4dxsAp+rgH3EHT1PM1ZXfY/iMmqSUpIwTGp5gX8NAW8OPQuxYjBbmc8+tdOLdkEvLKG4tEWCcwI4SPISYAZaNgDnVkHDc+hPWmOjf43RTmyTniPdkX3uG9QF889ys+qhmqWlo+kdW57/hL8jhfeOPLnkn0A3P4V8X97Na+DMsNwkgkVoHaMqGkH2cHchgSCANwau+GcOtdMdxMl1aCRQBc29w7RYOAVdyC0RBBBDDAwd6Ye0vZt1tfGTiErRW4WdRMEkDNGdS/WqA2Dy686dqv8nvIIg2zSbZ3PZkW3F+z2VFP0U2P6i65HVkFqvDZ3eGNpE8N2RSyE50MQCVyPI5FItxF9G4jPFySbFzFzxlsLOAT1EmmQj+8p24LeNNbwyOoR5I0dlByFLKCQD150td4tvp+i3XSGXw33G0VziInfyfwT8Aa0InWcCmJ24mFXHD5sgVbRnalrhc34/wBeVMFu+asmbYqmnfcKRRRQaXTai8Ui1Qyr96Nx+KkVT93U5fhdoSSSIgu/7mU/pTCy0t93C44dCPIyj8J5BUboTNRRRUoRRRXOa4VMamC5IAyQMsTgAZ6mhC6UVU8c7WWtnj6ROkZbkpJLt8EUFiNueKU7nvhRiRbWlxMVOCX0xKPI+2S2/P3a7axzvtF1w+RkYu8gd5WhV4KyyXvUvdRxbWijya4YsPjhMV3fvPu2m0xWkDJp1KDce2QMA7hdOQc7eRFWGmlH9SqG1kDjYPC02q3jnHoLSPxbiVY0G2+5YnbCqPaY+gBpGvO92SGJ3n4dMmBsVkjZNXTJG6jON8VnN9dyTyme4cyTHqfdiH3Y1+yB58zvUw0z5nYbW67qJ6uOJuIG99LJi7PvDdwyWkutZmmkmBbaVyzlo5o8nZlGkFOmMVYr2ouFjmVkjkeBlja6GfALMQozGPaaYMwBjU4z1HKkdog+zDPkd8qccwRuDUubjTNBYxRk4tFR3i3UNcxTbBjjBDKpKnfmSaSqOhnQzXjOJriTY7G1z57D9KaTpJr2Fz/pI17b/CdbtoLFWuZW+lXRcxq7aS7TD+zjHuwquN8DYcyTSw/bfiBJPiWynngQlgPTUWyfLNUg4iZmY7hInmWINs31sjSSM+59sllUnyWvqtOh6LjMeOYXJ69gla7pORsmCE2A9SmjhnePMjL9JgWRftSW+Q49fBbYj4GrDsReK9lEY2B8MuCPtR5lZlDLzBwRSRQmpX8SJ2hlA/aJsSPJhycehpfpL/H2Tx2gNjrY6Lmn6YfcCfMda0vsmQJ+IW4GY1lWRQdwBcx+I677adWo4/eNRO1HAxDbSQwk+HdSwxrBthWklHieF1AK6iV5DGRilPhPbS8hed/CtmkmdWZy0gBCRrGuEHIbE49T6VfdiO0UkvFojclH8SKQRbaVgkXBIjBJyWTI1Hc4ryTP8frW1XGkFmDCTne5Ftu/da7a6B1mNdclbDGgUADYAYHwHKoHaLhQubWeAkDxYnQEjOkspAOPQ4Pyqxor06hZt2U4r4sUbnZmUFhvs4GJF33GGDD5U7WctZ68H0XiF3BnZmF1HzzonJ8QHPlIH2H3hTlwy5yBWhIMbA8LJiPDkLDsfTZMKmiucLV0pArVBQaVe7V/+UdfuXNyvw+uY7fjTUaWewyhfpsfRb2fA9Dof/yrkrpNFFFFSoXhNfnTi3Fpbi8uZvGdGWYCKaHUI3hDlCCzbR6V3VsDJLc85rSu93tQYYY7WMt4lwfaKnBWEEBgD0LkhPgWrORbKAEcAKUYNnYYyNz6jp8KfpKUTAucclmV1b/Hs1ozK+LFE1MRII2YnJwTI2TzaSUaiT8BUiKwjkkJI1qq6dTMTrOcnBzuBy+NRoJjMDG3JdnZhu6HYFFPINyLVZDhwXeJjGMYwu6YH7h2HyxW2xuQsMl5iZ5BOJxBPOZ1919jhcW31Sbfuiol1wuPxYdKhDqbJT2SV077rg88VI+nFCBMAuc4cZKH49VPoa+Zo2m1aHKLjCOoBOc+0VztjG2asOAjIJdhka67nZde2eXioXaQSLb6DLrR3iXEhHiAiQHKsMa123DDbzqNBE8zN4OnQGIMr58MHyQDeQ/DYdaicM7Oh7p4rlvE8MCRQc6513+0Tsi/aA/Sm8bAAAADYKBgKPIAchSDHOJdlhztrnkt5zGNa0YsWV72sM/fm6qG7NbEi6n1HqyRlPknQemag8QtpbcKS8UwPuIoZJnIxnSntKcdcHzpnC55b1XBSb8Y3KWjA43ILy5HLltUuu37SfNQ0td9wHPcl2ygkihXxIbge8zsYzgMxyc436+VSIpAwypDDzH9fKmoHB22PpzqHfcJjlJYgpJjaVMBs/vDk49D+Ndtc5gtr6FcPax5voT4qjqHJKPG3OFjAQfvSycwPMhfwqVd6oBmcADfEi58OTG+P3GO3stSlwzjjhmKxa3Ys2TqOkNzwBy9TXE9SxuFWQUj34rDkpuNdLLiiW13ZTSZ0Rz6jgEnToIJAG5xkVULxEn35o4R5BGDZ+Mg/PFSbOW3DZWVXc7amfLb9Mnl8qzK7pWPhljGkk9lgtfo7oWXiNkkcAB2glbXB3x8KbA+k6T+/FKv5lMVdWXbaxmH1d3bt6eKmfwJyKwJ+LRZ0hvEO4KoC5/BRyqXadjLq6/Z8NOk765gsYI9CRmsWOokf/Q8+S3ZaWJn/oOe5aR3isouLG4RgRIZLZipU6g6+Im48nT/AFVK4Jd8s7dd/wBPlSTYdw0748WWCAEg4hV2dSPUkLn1rhZrNwfin0S4meW3nA8GVyfZJICk5O2/skDbka14JrMwOG6wqqmvJxIzstptJcgVNqn4dLkflVuh2qmRtiroXXC9NKfZFMX3E1+7cIwH+JEpJ/0020q8DkxxfiKY96O0cevsOp/QVSUwE10UUV0oX5/7T34vL64kYlkaUxpnb6q39nbHTxC7A1DEKiSPmzaXALnJ8+vpUewuBI2oEZxIxAHIvM5J+G4qRd7GNvJsH4ONPPpvivTU7Gtib4fK8hVvc6dwPb+QPwulxzVxksmdurIfeXHXzHqKn2txuACCpHskdQeXzqE8wU7nDdBzYn0A3NRpRpB95IG3kPJ48ncqNyqE+91HMUwXYMwkuHxG4T4c+3Wri4k1N4S/5z5L5fE+XlXH6CYjmE+z9qL7OP7v7renI+lSLTSAFUAdRjqMbHPXbrUiu8N8ylDIWfSNO3fn061WmyS5uINLaJW1xxvuGinMZki1DyJXSVPRzUO77VKAigKkzFlkVgW+juuVI09WLA4B2xV/wuxWS/tdjlWaVsfdiU41Y8mZMUvdqYtfFb3TG7srx7rExwfCX7qnrnfrWFXTOikdh3svadAUkVYI2SGwzzPV1eeirLriUukeNNI5OwRfZBPkFWoPg3HtlGWIuFGATn2M6fbHLmaZrPs2oiaW+jurQF8R3PslEQ+yFktz7aqTzbT+Fe8R7L3EKeKAtxARkT2x1rp33ZBll2HTUPUVjcZ973N17+P/AOVKXU7mhjQcsgAbbl2vdc2ULs7LespaW4QqrASCQavBXkHkIwyxEkDWucdcVaNx0RuY7hGhcHBZfbi5ZGGXcAj2hkbg5G1UVpfEMssDgSJ7pGCN+auOqMMgqdiDXLifFJJD7IjtoQQFjJDMsYIcLrPMK2sJ1CsVzimo6yRm/mset/xxomAjF2HPELZDt2+U5xujoWyjxEHUcgoUG51eQ264pA7G35teIwSKdK+Jpbc4CSZUj4AEH5Cj6OzSGSHxFiYeG7op8NnbPsE4wSVB8/lX3bcJLyIuASzKvwyQOtWS1HGDSAsZ1CKOV8eMOHWFvUxD+8qsP31Vv1FQpeC2ze9bW53z+xTn8hU94cetcxTWFpWXicN189gLSKCS7t40VfDkDphQCI5xrC5G5CtqAzTnSb2Yz/xG45Y+jQfEHVJzFORrOeLOIWrGbtBRWZ9+vCw9rBLyKTaCeoWUFef8QU1bcR73LKNmRDLMyEqwRMaGGRhvEK+XTNZ3257yJL2IwPAiRPJEUIbLI6yA/WE+yVI8gMetVuIsn4qWdzeKGHCN7Zap+7A8aNxaQyMcuV0v/iRnQ35jNO8DbVl3dZLizH+NN1HIyHlitLtXpp4JaHHqCyWWa9zRoCR6qZSrbQaeNzN0eyjP8kzL/Wmmle/ynGbVt9MttNH842WT+tLFOBNVFFFSoX5qWzUMFK7oZkzyOUmcYyN66ycPBVly2CCMa2x+frg1bdrbAW/ELmMjSvi+OnqlxuT6YkVxUSvT02F8QPZz7Lx9YXxzOF9/zdcrIjQpAAJAz56hsck7867qxHKocWUfR9mQl18ww99T6faHxNS6YZmLJOQWN+tcEPhEDOIicL/csehP3CeR6HarCS9ZVY6QWUHYnGSOhPSoRkU5UjVkEFeeR5HoK+c4/akFcjSfsgjl4h6t5E7VF8OmnshzQ8guGfvzv8rzg3aS8tneXwstIqg64CwRRk6UMb6gCSM5BzgeVd7rt1HM+u6soXkwAXR7iFmA2AYgYPzNd47ggjP/AN5//P6VJkvlVc5zvgAcyegArNk6MxfVxD42K14+msFm8BvgSPn2UA9qrAYMViiN1fxY3YFfJpGyPjXkfHLbX4ka3drKeckIwW67qhKPn1WvuCAxya2C/XH29hhG+yPIqRz8zXfsP2dgeUyz28TwXbzJACDlGttyRjkH+sH+QedZtRSOhaLuBudLfta9JXx1LiAwiwvcOy7tFFn45DI+JlsLgn3nngkgmOfN4xgn101Ltr+FDm1s+GRno8kjSuPgpA/DIptn7A2AyRbKpH3XlH6PVFf931sx1KJkI2AD6hv6SK1J8G+3qU8ZY9LnyB+FV3sEs7h55jcMM6clVjjzsfDiXZdts8/WpXZ3geq7gAU7OG2Odl9rf8KhTd3BPuyOR0zAuMH1Urk1Fk7EXEbao23HmJkP4o5xVgxD+vkuSInf38x/1bXLakdDj4VEkg+W1Y80PEoSMS3BH7lxJkfKQV0/9QcVXlLeEfCKT/xzVgqHDVp57lSaNrtHj2/C1XsohN/fPgYUW8QPXKx6mX5FvzpkvuMwwqWmljjA6uwH6msL4FZ8SvJpIY5pkLHx3Mr+CHDnTqCRrrYZBGAcCm3hfcep9q6uCzHJPgrg5P8Aey6nP5UuXFxvbzTTY2tABcPDP4Vf3j8Z4ZdjXBMDeIMI0aMVlAz7EjAadJ6Nn2efLIKDBMsqZwCDkMDvuOY9a1jtp3b2UHDLto4R4iwkiR2Z3yuGG7E45dMVnUvDVHD7G7jGFbXbTf4sbP4beW6hlJ/hrh4Oq9D0LXcGTgu+xxtnsT87qw7B8e+izJbyH6hziJjj6qRj7jH7jHl5H41tdi23l6eor82z3CMzQnIJX9dxg+fWtx7vuMtc2MEr++VKv6vGTGT88A/OmI5C9uErP6coIqWo4sH2uJBA2cNR6p0FK3bAFLnhso+zdeEf4Z4nX+gpnjO1K3eXEfoayDnDcW8v8syqfyY1WdFmNTbRXle1KFn/AHsdlWmiF1EuqSFWWRQMmW3bdhgc2UgOPgR1rKrS6YjGAx06gwIw6Hk4648/I1+lKxvvK7JR2xa4t3QRFi0kSsviQSHnJCpPtI324vmPR6kqeEcJ0WbXUnGGJozSm8LuCG0qdiCMnSw5Eeo/PNe25Mg9snUDhlGwDc/5SNx6fCudrxRWA3UZ6g+yT+63/icEV0lj9rUpAbGN+Tjnpb06hunwrcu0/U03XnSHA4HCyloMDA2HpXp5eh5g8iPXzqHb8SR8gbuBug94Y9eR9CK7DWw56AegwWx8eh+FXBwIyVBjcD9WS8ll8IAKC6nJ0Lu8fw/c9DuOma72z6sP7L8wNPur5gdcnqTvXKSZIl1EhFyMncknoPNjVJdcdVnPggI32mdgpceRiG5+eDS0szIM3nwV0cLpgcI8efxn1q94xOXQINI1MEXJwGmJwvtdFT3iegFP/Cbi2kuuH2VtIJhYxSvJIoJXIQQgax7JLFnY4z7tY7c2jS+08mtx7pI9hB10xjauvDp7q1Ja3naNmADFSy6wudIYZIIGTj415+rqxO+40C3OjeDAwsc4A+Px7r9KvbDyFcDFisNt+8vi0fOUSAdDHG2ficK1W1v34XIH1ttCf/6oT8D7QzVTZgtQRCT7HA+I+Vq7xZrm8RFIdl342zDMtvKn+G8b/qVP5Vc2felw2T+3aM+Ukbj81BH51c2ZvWuH0cozLSr/ADXyUHkK423aKzm2juYGPkJFB/A4NWC2ueW/wIP6VaHgpQxOGyoZ4wvEuHuoGWW5iO2+gqj/AIBh186eBSXdIDxK1BIVbeKaaRiQNIkxEgJPIEhz8qj9oe+Kzt8pDqupfuxe4D6yHbHquqlZCMSeiBDM1Y96d54fCbs+cZQfFyFH61TcN7Ek9nvozriVommxzKzkmVMeRB0j8azntb27u79Clw0cFuSD4Ue7MQcrqc7k5xsKZ+72Ti0l2I2uJo4UVJnW5VXd42YhVUN7aatLbsQRzxVJN11HO1xwtPjt5pM7KWa3kFyDtI7roJ/s3RMxn5tqU+hrR+6Fj9COoEZnmwDzG65H8wao/anhMVtxJVhRY0ktkYqowuYZSuQOmzjPwpk4CwAwABueQ5k7k/E9a0WxgxNeO5JzVchmkY83xOxeNv36JvhO1VHbez8Xh12nUwSEfxKpYfmBVnbHau0iAggjIIwQeoPOknap1pyULs9fia2gkG4eJGz55XerGlbu1ZhYrCwAa3klt2AOf2UjAflppprlui7Kof8A0JYdbSA/GMH9anxcCt1IKwRKQMDCKMD5Cqi87yeHxkqbhWYcxGruc/8AtqaqJ+9TJPgWczjGzSMkQJPkGJbHriuCWBcPlaz7jbvVn2p7trO/1GVCkjbGSI6XYDo2xV/8wJpMvO5q6THgXcUoHsj6REQyp5eJGTq6dK+r/vEvixOu0tl6qcyOo+J0gn5Ut3vbaWQtrvbuU+UIESYz+4B+tdMqSw/QSk5Zqd4s4YvD85KXxLu64iuEaG0l5BSk5Q5/d1gEH4Vyse73i5cA28KL5yzK2n5x+0fwNUN1eo5DfRyXGPblmcyAjkVk1FgRz2NaZ3Q9sJ7gXMF04c2+hllY+0ySatnPLbTz9avbXTOOvsqYI6aa7Qzwv+1nXb7s5dWIhFw8Da/FdVhDYVolGCWfc7uNq1Lu/wCylueE2iywwzEx6yXjRt5CX6j1A+VK3flxy0lWERypJPBIQyoSxWKRMPkrsPsnfyp17pbzxeEWpPNUZD8Udl/QCuDI6Rxc43KeZE2PJgsP+qPed1XDnJIthGT1id0I+AVsflVHc9y8P9jdXMfo2iQD8QD+daiY6+DFR9J2UOZfUXWM3HdFeqfq57aVR98PGxP4MKpbvsXxGIZezkbfGYWST54U5/Kv0AY65tHXPDaUu6liOrfLJfmS5kVWKyoyEcxLGy4/mFfC2cLe6F3+6cf7TX6WuFBBVsMvUMAQfkc0ucQ7D8PlJMlpCCeqAo3xzGRUcA7Kn+OGG7Hkc+CwhuDJ0Lr88/7s0QWEkZzFM6HzXKn8UYVql33PQHe3uZoufsvpkTPzw2KWL/u9vopkgTwLl3VnGhimlFIGX17AZIG1Vujc1dh1YB9MmIdv7SvLHI5Z553ckKGLOxyq+6GLE7Dfarzst2PuL7a1jCQg4M8gIj6+71lO3TbcZIrQey/c1FGVlvmFxINxGNoEP8POQ8t229K0iOMKAAAANgByAHIADlUhnWr+C+Sxndfs0HolLsp3Z21kRIR49x/3pAMg/uJyQfDf1rtaKU41PvtNZxOB6xSsh/3imaaZUBZiFUDJJOAAOpJ5CsZ7b94fi3sL8NY+LCsiNMVBjkR8ZXDc1BAbUcema6Ngm2jQNHkmvvPtiJbGXYDxJYD6iaPUuf8ANEPxr74FLn8j+IrO+OdrL68jjSdrb6qRJVZY3Dakzzy2MHO9ecF7zjDOFnEcsGcO8SkGL1XJ9sDqPwpuGoa2Msd1pep6PmMgkAyst1tDUs1AsJQygggqQCCORBGQR6YqfmqH6qyPRJ3Zn6jivEYNJCymK5U9CXTQ5+GtD86c6TLkh+OQtCSTFbyJckZ0qrkPChI2D5Dtg9PiKc6rG6tOy/NY41MDhDHGv3UjGPzqNNNI/vyyN6asD8BVeeJk+6jf5iF/+TXGO5llYJHlnPJIUMjnHPpS4C842GRxysOezNWKwqOQH/31qOeJKWKJ7TDplQM/Fj+maueG91nErn2jEYlI53Mmn4/Vplh8wK48V7MW9q6xNOt3ID9ZHENEMQGQQ0u7M2dtIwdjnFd4barQpejXzSBpBcTsOT+FGXh8zc2VB5KNbfjyFfScIjBJYu5Iw2piAwHIFVwCPQ05d23ZGxvYpIZ4R4sDZV42dGeKTddRQjUVIIyc9KYL3uXTfwL24j9JNMigemoA/nXQZ1LeZHBSPLDFZwyO5WbRxKqlQqhSMFQAAQdqk9lO01/wxWitxHNbly4Rh7WWxncEEcv60zXfdPxBP2ctrOP3g8Tf6dQqovOyHEItRexkKjrDJHJn4JkN+VFnDRMPfTzCxNvT8FNHDu/iHld200JG2VAZSfngj86b+Fd43D7gZS6iHo50Eent43+FYfd3fhYEyTQk8lmhdf1XFR/olvLyEbY5+GwB+YU1OM7qk0gd/reDzzsv0vBdJIMo6uPNWBH4ivJRX5jHAdBzHLJH8B/VcGrW141xGEfVX0h9HZiB/NqFSJAFQ+klG3kt5nbnVdLNjnvWUwd5fFI/2gjuAP7tf1jKn8jUuHvkXIE9qynzSTH+mZR/upqOZm6zZ4JG6gjvy/S0yKXO4qPwtyeKyZ5fQ4tO/u5lbUMepx+FLXDu8uwb3pHiz/3I2x/OmpcfOrKHjcBvrWeG4hkV1e2l8N1YjX9ZDqAOQNSuMkbZqZXNcMiuacOBzT/VH2p7ZW9hHqnf2j7ka7yP8F6AdWOAPOkrtl3wqhMFgPFkzjxcZUf4a/2hH3jhB5nlWbG1eV2luXMsjYJyxO4Ofab7X8IAUeVKOdZaMUT5TZvnt++4eitu0XbG64mfbPg2oO0S7h98jUf7Q+vu+QNQIYVjXC+yo3JJ5+rMedezzhVLOcKOZP6ADr6Uv3/EGmOMFYxvp6sfN/6DkKqJ3K2IKdseTMz186Ds3Um543ll0KGjVlZgw/bBSCVPUIeXrVz3lWMAlguIAFjuofEwBhcjTuF+zlWGR6Uq4PQZJ2A8yeQ+JJrc+yHdyrpZTXcbA20PhrA+Dl8+08g3HvZKqCR7pJzsFHRPfOx7dBcHqsR82UVRED2u1O/PmpXZTtfBDZ2kc/ixzeCg0fR5ySUUD2dMZDbYORnY1Nl49d3reFaQS20bA6rq4jKlRnH1UJ3LkbgvgDy6U417Wmc1hgAKt4JwOK1j0RKRklnZiS8rnm7sd2Y+fyGAMVY4r2ihSsQ4da9nonUMZbrfeWQSGJCPPSFXB+B9aZ7rvQsLZDHYxCQg7CJBHCD5l8AEfwgms/7Rdm5rKQJMNmzokXOiQen3W/dPyzVXVWMjKy9fSdAUs7WyMlJb2AD/AJ3K47S9srm9BE8gSH/tRkqh/jb3n+eB6VRS8PkaNXj1xxZ06xH7DNjOAxGPPlXa0uTC5fKE/Z8RFZUP7obYt6kGpvEO0FxcoUlmllQ7adyuM5G0a46Cub31WjwDTnhxRsYzcudZxHeMx2XPgqjhF7eWUjSW02lnwrMcElc5GoOCMDntin5+8vitoivc29vLGSAHRx7erlgxs36Uq2vBbmTHh2tw3qImH+7FSx2GvfeFlLn+FAd/iakEhZlZQ0Ejw5kzR1538rEH3Tdw3/8AIG2O1zbywnqVwyj9G/Kmnh/evwyYgLdIpPISZT/cKya+7I3saFpLSUrt7oD/AOlTnrXtt2UELa7uO0iVgB4dxqaVhnV7MMB1q2AcGuw47rLqqKljYXxTB3Zv+fWy3q34nDKAUkjcHlhlOfzqt4n2FsLjPi2kDFubaAGP+dcN+dZhb9z6XM+u3S5s7YqSrSsusttp0Rg61G5yHINWC92nGLbe14lqH3XZsn+fIqcSycI2KYrvucsjjwmuIMchHMxX+WTUKobzucuFB8G8STyWeLGB/HGf6V3XtTx20UfSbBLhcHLRMMjHU6SQPnXJO/uNR9dZXEfQnbGf82Ki7VY10rftJVDedgeIxZzbLKo6wzKT8lk0k1TXcU0Q+vtrmL+OFip+agitUsO+HhkvOfwz/eIw/MZFMdrx+3kAMVxE2eQEq5PyzmpwNK7/AJkzdfZfnQtaNg5jUn1Mbfht+lePwFWOVkz09pUf/UMHNfoy+4VFIPrIY5P441b8yKVr/u44cxybSNWPVCyEfDScCuhDfRVPq4j/ALIwVlVvaiMYUHJABJ5tjzP9OQqPxDiixbY1P0Qc/ix5KKfb7uuhwwt7i5hYj2dT60z0yCM4rJbiweCWSGVdMsbFXHmfPJ5g881XJG6MXK0aSpiqDw2Zc7c+CYuEWEd9bXIYEXsCmaMgnQ0Q2ZAvIep55IOdsUsmUYz0PL1z5etNfd1fLFcTE5Znt2REUEySSMRhUQbk9fTFaV3W91n0JVuLoK9yVAVcZFuMAnGf7ToWHLkKQgD3TSA3w5EeIzA7MvVdmo/jOe0Z9XeuPdZ3Y+ABdXiDxzvFGSCIVIG7DGPF5+eB65rT1GNq9orSAAFgsl73SOxOOaKKKKlcIooooQlW34vFdL9GvI48ye4QdUF0vMNDJy1ddGdQ6ZG9Z52k7tbiCVRbo9xE5whGNUZ54kztjHJ/x9dC4t3dW8gPg5tmJyfBwI2YHIZovcZh0YjI6GqVO0t7wv6u/ia5twTpu4t2C9PFjJJz65+ZNcGx1TlJWTUjsUJ7xse8Lh3f93ssEzT3ccXuBY1J1sjZyx5aRkYHU7Vo0Vuq+6qr8AB+lKtt3gLdA/8AD4JLsjm/7KFCcbNJJg5wQcKrGu44LfXH/UXQgQ/2VoMHnyNxJlj5ZQJXYFgqJ5nzyGSQ3J1Vxxbj9vbDM8qR55BmGpv4U95j6AGqde1M8/8A0lo5UnHi3H1SbdQhBkYfJanWHZm0tNUixorYJeaQ6pCOZLSyEsfmar4+LTX5xa6orQghrrk8nTFspBwP71hj7oOzVF1Uqfij3Uk62/jtNPnLxwZit7dDyM8i5kb0j1At6CmLsn2JgsVYqA8zktJMwGp2PQfdUZwFGwq24XwqO3jEcS4UczzZjjdnbmzHmWO5NS6O9SiiiipUIrlcWqSDS6qw8mAI/A11ooQla67sOGyZzZxDOfdBXn/CRVBfdw3D3bUnjQ7ckfYHz9oE1pFFc4QusRWVf/qC8gGLPis8YHJW1Y/0muE9n2it8D6i7XlyGrbqcgHf41rlBFSLjQqDY6hY7F2q4oufH4RI2nmYtWfPbBbJ3Gwpe4r2evOMXqyw2UlsPDSOR58qoILHV7ShnwuBgA8hnGa/QWkUYqS5zhZxRGGxuxsFilvsZ2Eg4fEoVVefHtzlRrcnng7lV6BQcfPNMtGKKAgkk3KKKKKFCKKKKEIooooQivkxg0UUIVJxTszAS86KYZ9JPixHS50jIDY9lxtjDAiq3uw7TzX/AA9J59PiFnU6BgHScDbJ3oooAQVAtHPEOKXkFz7cFmYvDi5IzOobVKP7QjoD7I8s70+gUUVG6Nl7RRRUoRRRRQhFFFFCEUUUUIRRRRQhFFFFCEUUUUIRRRRQhFFFFCEUUUUI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AutoShape 2" descr="data:image/jpeg;base64,/9j/4AAQSkZJRgABAQAAAQABAAD/2wCEAAkGBhQSERUUExQUFBQUGBcXFxUVFRgXHRgYFhQVFhUXFhoYGyYeFxwjGhgVHy8iJCcpLCwsGCAyNTAqNSYrLCoBCQoKDgwOGg8PGiwkHyQwLCwqKSksLzAtLCwpLCwtLCwsKSwtLS4vLywsNCwvLywsNSwsLCwsKSwsLCwsKSksLP/AABEIAMkA+wMBIgACEQEDEQH/xAAcAAABBAMBAAAAAAAAAAAAAAAABAUGBwECAwj/xABHEAACAQIEBAMFAwkECAcAAAABAgMAEQQSITEFBkFREyJhBzJxgZEUobEII0JSYoLB0fAzQ3KiU2OSo7LC4fEWNXODk7O0/8QAGwEBAAIDAQEAAAAAAAAAAAAAAAECAwQFBgf/xAAxEQACAQMCAwUIAgMBAAAAAAAAAQIDBBEhMQUSQVFhgZGxBhMUInGh0eHB8FKCohb/2gAMAwEAAhEDEQA/ALxooooAooooAooooAooooAooooAooooAoorBNAZophxXPvD42KvjcKGGhHjISD2IB0pVwnmjCYokYfEwTMNSscisQO5ANxQDpRRRQBRRRQBRRRQBRRRQBRRRQBRRRQBRRRQBRRRQBRRRQBRRRQBRRRQBRRRQCDjHHYcKmeZwg1sOptvYdhcXOwvraoBxH294KM2QNJ8Lk/5QUPyaqk9qfMTYvieJuzeHE5hRTsFi8ug7F87fvegtESaYIPUfJvtXwfEZBCjNHOQSInBBYKLnKbWJtc2vewJ6VNK8Z8F4s2GxEOIQkNDIr6GxIVhmHwK3BHUGvZatcXGxoSZqkvygubpA0eAiZlUr4k9rjMCbRpfqujEjrp2q7a85/lCC3FE/awsZ/3s4/hQhlZiOu2CxTwyJLE5SSMhlddwRt/2pPnoz1JB695H5k+34CDE2ytIvnFrAOhKSZdT5c6tb0tT7UF9iP8A5LhvjP8A/olqdVBYbeY+PR4LCy4mX3IlLW6sdlRfVmso9TXmfjHtX4niJC/2qSEE3EcJ8NVHbTVviSat/wDKBxuThQX/AEs8SfIB5P8AkFecc1SQybcK9snFYGBOIEyj9CZFYH4sAH/zVfvIHPEfFML4yrkkU5ZY73yN6HqpGoNeTc9XB+TiX+04ux/NeHGWX9suchHbyh799O1AXxRRRUEhRVU8Y/KDw0U7RxQSTopKmVXVQ1tCUBvmXsdL1KuUfafguIWWKQpKf7mUZW/d6P8Auk0GSWUUUUAUUUUAUUUUAUUUUAUUUwc+8WOG4diZQSpWMgMu6lyIww9QWv8AKgI5zt7WosICsVnYEqG97MytldYxcXCkEFycoOgDkMogHA/bzihi0OJyHCk2dQl2VTpnDKBmK72y6i4texqt+L8RM8zSWsuiog2SNBljRewVQB9T1pETUIk9pxShlDKQVYAgjYgi4I+Vb1AvYnx37RwqJSbvhi0DfBLGP/dsg+VT2pIPK3te4Z9n4xigFyrIyzL6+KgZz/8AJn+lQ3NVyflHcGAmw2JBF3RomW+tkbOrBdyPOwJ6XXuKppRc2Gp9KEa5wjDHSvZ/ByRhoc583hxgk98ig/fXkDDcEkci4yrpe+9uth3t3q5ubsbFj5A5iZMsYjU+IcwAcSA2Xy79DmGx3UEYnWgup0qPCruqs8jS79PUueqG/KGgWV4Z49fBd8JNoRlcxpiI11GoKOxuP51NuWufMl1xLEoFUR5ULEWuDmNyzaZd77G5qE86kz4ieSJ2aGR1kCEEXIiRCWXYkWIBtfLYX0FVlXSjzLyNqjwWtUre6nov8sZX8FNgdqU4zB5XIQOVspBI18yK2th61MTCRpYj5Up+xO5FgdQup0AsAN61vjW9o/c63/l4p4lV/wCf2XP7OJkw+Hw/D8pWaLCRTuNLXmdzIAQdSr3v08wqZE1SXLmLXCTRyZC4jDWUNkuWXLmJA1Ni2h019BTlzRzU2LZcqvEqqylRKSHDWvmUADSxHW4Y3rOrhcuXv2GhPgNVVuSL+X/LT0zkRe2bmbDcQ4cRhZfFOFnR5CEfKB+ch0cjKQWfQgkHK1r2NUXerf4tNJJhZMPmPgvZnj0scpUg3tcEZV2PS1QSXl2M7Zl+Bv8AjUfFQTw8lZezl01zQcX44f3WPuRu9X9+Thw7LhMTPY3kmWO/cRJcW+cjVTMvK8gGZSrDa5IS57C5sT6XvXoH2JYgrgWwzhQ2Hdh5FbZjc53N1Z/E8TQHRcugvWxGcZrMTi17WrbT5KqwyxKg/tl5gOE4VLlYrJOVgQi9/PcvYjb82smve1TLFYtI1zSOqKN2dgo+p0qnfykcQ3hYFQRkZ5mPqyrGEP0Z/rVjCUeK6QylWDKSGBBBBtYg3Go21sa5hqzUjOT1vyDxdsVw7DTSNmd41zN3YaG/rca+t6kFQL2I8Oki4RCZC351nkRDbyRsxyhbdG1f9+p7UAKKKKAKKKKAKKKhntQ5zbAYYeEQJ5SQlwDZVtnYA6HUqNf1r9LUBM6ZOdOBnGYGeBbZ2W6X2LoQ8YcbFSygEEG4JqIeyP2gSYvxMPiXzzp543IVTIh94EKAMym2wGjDsTVlUB4qsRuCCNCDuCNwfWsE1Mfa5y/9k4rOALRznx4/hJfxPhaQPp2tUMzVJRl7/k6zWwmM3OWVTYak/mhsO5tUzwHtFR4ExEmFxcULqHWURidSpFwT9nZ2TTfMottvVX+wPmaLDDGrKwFxE6D9JiPEVlUdTqnw1J0p2xfEy4dFzJA0ryrCGuqtI2duguC5Z7HQFja2lYqlRQOrYcNqXbytI9X+O0U+1/isONgVcOrSSxHMsmUAFWFnTzeaxIQmw/RHrVYcIw73C/ZSAbAuAVI9dfe+Gm9Tq3r9awVNakqrknFo9TR4RRoVY1KcpJrv3+3UaMFwazBnO2oH4X/lTsXp04NyzLiLMPIhuFdtmYKzWUddFOu1bYPhWPhkBiilRx/q0YH0zMCB+6wvWONLGNNDfqX1NuUeaLlHo3j7+vYccNy3iJCto8gckKZT4YJsTax8x0B2WuPGeGNhZPDkK5soa4vY33ClgM1v41aeAUyxwvMkZlGpsLhXsQ2XNquo+Xc704PGDuAfiL1ufDRa0Z5ePtBVjVblFcvYvzqVvyhy7Bi0ZmM4KEA2KZGvf3GyX6agm4p7wXIEPnzqwsxy2lJuvQnyixqXAW2rSCPKLE31JufUkissaMUtUc6vxW4qVHKEnFdFnb0KcxXDpQ7D7PMmuiZHcj0zBfN8Rp8d6f5+RbYYS55UfKGaJow5BtqoyEW169OtWPetH2PwNVjbRW+ptVuPV5xiqfy43658yr8fyZiI1zDI6aG4bI2v6yyZbW7XJqKz8MRulj6af9KtvmXlgY0DOxTwyfD0zA3GpdDbXtsRr3pv4R7PUjbNM4nFiAnhhV16m7MSR0tasFS2bliK0OtZ8dhGi5V5/N2KLz57emCq24CjFSSxynTXpe7L6BtjaxI0p/fjEpEdnKeECF8MlNWYu7Gx1ZmNyfuqQYvkdmQyQqyEF/zDlSSAfLke/box3694tJdSQVKkaEMNR8b7fSsM4zprlex0rWpaXcnXgk5dcrVfXw0z9ztPOJUlE8azPMCn2iUtJJEj2WbwBISqkx5gAoWxsTfauHt34zh5sNgFw7XCmWwGmRVSIZWU6qdVtpsDXORjYkan10v86ZOPY6ERhMQCGY3CoviaD9Ik5R3GhvWSnVntv6nO4jw21knNPkfbh8vj2eHkyvL0r4Vw9sRPFAnvTOsY0vYuwW59Be/yrpPgosxKSHJa9ivn9RlBI32JIvVo+wDllJcTJiyhthxkjLG5MkgN2sNFyp01/tdzat3Oh4yUOWTWc47C9MDg1hiSJBZI1VFA6KqhVH0ArlxfiseGgknlNo4lLsfQDYdydgO5pZVRflCcwlIIMIp/tmMsn+CIjKp+LkN/7dCStsd7R8bLjDihPLES11iWRsiKPdjy+6wA3JGpuetX/wCz7nNeJYUSWyyockq9msDcehGvxuOleWd6t/8AJ3kHiYoZhmKrdetkIytb4yOPnUlUXdRRRUFgqkfbsxbFxi+keHRrdvFxDIT9VQVd1Ur+UHhMsmGl1AeOSInKSCVmhlVCQNCR4jC/6h9aZIaKz4Zxp8LiIsRHq8LhwNswFwyfBlLL+9Xq7h+OSaKOWM3SVFdT3VlDKfoa8iFb16H5C4nK3AI2wyh54YZI40bZpIS6IDqNDlBtcb7igQk9uPLC4jAfaMt5MIc/xiZlWUHXYCz/ALnrXnmPChmC5GzE2AQ3v62Ow+del+H4LF47D5jxCF4JlZWQYAKdbq8biSZrEHMrKRuCKgPFfZ1Dw7EJ4cjTOYyTmX3LtZSNTuA417etVnLljk2rS2dzWjSXXd9xBeF8XfC/mVgGcklmdXuewyqRttoSOvWpdhJmkju6mMtfQHUab6i460ryHsfoa1Knsa0ZzUump7m0spUPldTmjjCjhLByghyg+Zmv1Y3pTg50SRTKjug1yoVBJ6AkkWHw1/GuaLfa3zYD8SKm+F5cjOAhY4fxZGyOcrBWyyEMfODtk030uNt6mnCVRlb64o2dJJp4eny7nfg3M+HxkscbQNG8d2izFSosNhlOht3HSpjTZwrgEGH1ijCsRYsfM1uxY3J+tOIrowUkvmPB3UqMqmaCaj37/wB8zNuvWs3rF6xVzXNqwTWtBNMAzesXrBNYFSDNFFYvQEN5x5exU8gaJ2MYW3hiRo7G5JbSwa9xudLab1Hn5KxOV2e2ZVz5S+d2y2Fib6G22p922lWhLIFBYmwUEknoALk/SoS/PeDExkWOUsVC+JlIBF+ovmt+7fStapSp5zJ7953bO/vFT5KFNNR3ajrvs8dvmyDg1zxGGRxZ1Vh2YA/jS3i2JUSSGHK65rrZQLg2J95bi1zv2pLBi2IvYp6WUH/LXOa5ep7aFVVUk4vVZw08fRvGM924lXhMIBAjQA72AH4VNfZnw2QRSQ4bFLAFbOY/syuxz6Z/EZ7ONAtsotlG+hMYOIb9ZvqaV8H46+HmWZSXyXuua2ZSNVJ1t0PxAq1OpySyafEbCNzQ5YpJx1jj08fXUnsD4uPiEMAxkmJ8rS4hXhgRIobMsfmjQMJGktlBY3COSNKqz2+4rPxNE/0WHQfN5JGP3ZaszgnOvDcMjGTH4eSeVjJPIpvnkIAsoFyEVQqKNSFUbm5ND898wLjOJYnEITkdwqXBF0jRUU2Oq3y5rH9aumfO2MYq6vyeeEyBMRiGVRG7eGjFTmYixksf1BZR/izdqpvCYRpXSJLF5XSNAf1nYKt/mRXrTgfCYsBg44VIWOCOxY2F7C7u3S5OZj6k0CHSiuGCxqTIskbZkbYi+tjY76jUGu9QSFMvOXLKY/By4Z7AuLox/QkXWN/k1r9xcdaeqYOdpJ1wp+zyGKQsozqqsQGuB7wIHmKgm2goDzD4LJmVxlkjZkdTuroSrA/Ag1cHsE5gXwcThnYKY5BKuZgLrIoVgL9mjJP+MVXPOuJ8ac4krleYBZ0GmXERrlYgdFdArDU6iQfo1HIYVJ8xXXYEXP4VbBTJ6XxmPgwOJM6TQiHEuoxMfiKMsrZY0xKC/XyLINrAPpkbNC+aeLJiMXLJHIkkQyqjowZSBGt7MCQfOXGlVC8UancDQ2sh679KU8P4jihCYcMLqhJ8RAQwzEm3mOmt9hf1rDXhmOjOvwi6jQruUot6PCSy85X8E/vRUY5fgxhkDTyTZLXKvJmzNfTQk/wqTVoTjyvGcnuLS4dxDncHHuZpOrEeVsp72v8AHSl445iBAkQc5YwFDWDNa/l94FUAGgCgbU3OjZrhrDtYa/Onzljj7YSQs2ZoXsHHUW2kQfpEdQNSPUAVNOTzy5x3mK9t4OPvXDnktotv01WfDUf+Q+IYxpSsrO8AS4aVbG+gXK1gXG99+mvec3pp9+SOdJx4PhtooBVg2U5s3yX6etN8ntCwYbL4jN+0sbsv+0qkEfCupHEFiT8zwNbmuqjlSp4XZFbf3wJNei9NeC42s0ayxWaFmyhtQSQ5jJAI2Di2vqemrleshpGaxWCaC1TgGaxetRILkXFxa46i97X+h+lFSDa9YvWL038XnYIcilmCO+UEjOUAypcajMxX5AjrUN4JSy8IXSoGBDAEEWIOxB6GoVHyVhpppAhnjyELl0ynqbF1JtfTfYVF253xqm6SKdTePKAAe1mNwB1Ga/4U94z2hM+HKIhSdvK7j3UFrFozuSRa3a53sL6kq1KazI79Hh/Ebapy0srOMtba9fDX6eKzGOK5UxEiQhmiVyqsSNl0J9RcNb0tXKso9hbKthtpb/htWbqf1h9G/l/GuY9We8gnGKi9cLft7xJxES+GfAYLINVJAI9RqCNutt6YcJjeIKRnEkhvtJldfhe+g+BFSrw+xU/O3/Fb7qwIWuFCnMxCqDpck2A+pFZIVHBYxk0LqxjcTU/eSi12PH2ZACwGbOGDAtcaaG5JApB+bPSQn1ZR/wAtTPB8hYjGTYxYlzLC0hV728S7Exqp1UsyZX9Ay9xQ3sjxqWaSGcRkXLRRxzsB2MQlVzprYC+oFr3FdVPKR81mlzvGqyx99hHKfj4p8YwvFhiUivbzTMup0P6CN21MgI2qee2HmcYfBtCpvJKBcDfJf8WIIH+FqdPZjgcPBw9IcO7v4bMJDLGYn8VjmbPGwum4sDfy5dTvVZz4v7fx2KJwXBl8U2OirEfzQI6jKg0/1hNQh0Ll5a4YcPhIIT70caBj3a13Pza5pzooqCQrWSMMCDsQR9a2ooDzpzvwMlgyjVjkkHqt8j/EWse4071F05Jx5UP9kmyABhIVAUra98zEAqdwauT2rcL8HLiVHkZ1z/ssdL/MH6j1qI4EeK2fG5pMNEouiSMRhvM6+NkG8Zt5jrluDtfLbJXGpCcPw2R0ZwjZEUs7ZScoC5iWt7une1deWZjHM1gTGyBmYldATZGsCbddDra9xpVk8xcUMAWHCu0jyAMsQKGMIdPEkOXRNLDq1rDbSsF4SIs4zNlDZBkYgHJ71xv75canpVZrnjhme1rSt6sasd0TpVJ2F6zlA3PyGv37fjTJwTjokvEzjMguoJAuBptsSPrb507iuXKPK8M+lW1xC5pqpB6enczcydhb13P9fCtSa5yToDYyRA63BkS4t+tr5fnbY1oGfMQQAB1vcn106VV5W5mhOE88rT8RRHjZFRolkZYnvnjFirX30INr63ta/W9duHcKTEsY3mihva3iXGb0TUAkfEHakgFBS+lr30t3qVLVZ1KVKCcJKniLlu8J+a6+JacfDfsmCMUKmQqrZQTa5a5J9Bck2FObY8LEZZR4YVczgm+Wwubkb1UGH4lLALQzSIAPdBzJ8AjgqB8AL/SnObnTEvE8UohkWRSpORlIB66NYntttW/G6gljY8dV4BdOpzZUk3q9nru8PCJE/tPizWEExT9byA/HKWB+tjUq4dxJJ4lljN0a9tLG4NiCDqCCCKpcmpbwnnqHDxCKPD4jKtzdmiJJJuSfONz2AqtG5bfztYM/EuCQpQj8NGTl166fn9kiw80rcRcoytAEySAMvlkUIy3HvG4YjsLNTdzPzzJBO0MSLdMuZ3vuyhwFUbizDW9N0PtBiVnKYRwzG7G6C9+9mPW5po49zCMUbnDpGwt+cEjFrDoRlAPzvbpV6tdcvyS1Nbh3CajrL4mk3H64x3vVPH0+5LOVedXxMvgyxhXIYq6E5TlFyCDqptruRp00u48SxkWHlM02IyKVyiMkG+/uqPMx0voL1VscjKbqzIR1Rip+qkG1c7eYk3JO7Ekk/EnU71gjeNRw1lnUrezlOdbNOXLDs3efH9kk5l5qXEXSOBFXrLIg8Q/4B/d9NSb+gqOGtwe//agr/wB61pzc3lnoLW1p2tP3dPbveTl44vY6E+hpRDAz+6rN3ygm3xttXOm/i+EeUKpOaNb2TaxJJLepN7XOtgBtUU0pPDZF5WnQpOdODk+xeo5SRldCCD6i341hcasYe8yxOVKxAtYmR1ZVe3UIMzX/AFgg61Hp8f8AY1TQsGa3hBrAjdiOgI01A60w42d8RI7gXubBcwOReg6Xt3trW3Tt3zJ9Dzd5xyMraUFFxm9MPp2vyLM5HxcolDR4mRGxCGRlcLN+dhKwyqS4vYAxgWI0Xe1qmHMXtAnwkTKzYd5chYyAOghTULJIl2zEsMqoGBc7aBiKEwWLmw5BieSNxe1iQdbX8p0N7DS3QdhUl4L7UcVhcy4jDw4hZWLv40ZjdzoLlgLGwAUeQ2AA6VutHj0y84PCwXDnlRmJdPGeWU+eSSRR+ck9fd00ACgCwFVt7EuCtPjZuIMpCDMiEjcnQAa9FAB9VHeuPG+f346uH4fh4XgaaQeKcwYBFHmKkAXUC5NwL2tbWrm4FwSPCQJBELIgt8fU1BI4UUUVBIUUUUAk4twtMTDJDKLpIpU/PqD0INiD3FeecSJ+FY3xhbMhME10zK8beXxMtwTsjWBuSoF969I1B/aTyys0LPbQiz9x0DfDoflUohoqSfmHDYZnXBkzo3vFhkAkWy3Q5R5SP0QoUW8tgaiOPxrsDrZbsSo095ixN9zqTua4lWUlLaqWUn1BIP311iw6WBcs5P6I8o+Z/lV8FMiFcFe2X3txapNwrj8hiaGQESj9IkglNiB69Cex+iRMTl9xVQDoo3NtSx3Y0lMSFgwGVhqCumv4H51SUIy3NijdVaKahJpPceYOFs48oAG1ydNPTen/AAWGEaKg1t1/Go5hOOvHoCMp1Kt5lJ2+Kn1BB03p7g47C9s14ie93X08yi4+Yt61qV4VH9D03BbmypattTejzt4fvzF9bN5dOp39PT49/p3rMR8udSHHRkIZR6krcX9K5XrS2PXxkp6p6GrHp/XrWa1w2HNzc3LHc6AAa/IAXJpmxHOcIJCRSOAffZwlx6JlJUH1JPpUwpynsjWur2ha497LGR7opLw/ikc65o8wt7ytup7XGjd7j7qU1WSaeGbNOpGrBTg8p7Gg94+v8LfzrreuBk89utr/AFuP5V1qplCsE+uorIPcXFxcXtcX1F+l9r9KiON5lxbswMskQv8A2MbFESxuqhVsNNNTqbXvWalS95nDOXxHiUbFRcot57CVx4gEkbEdD+I7iuqv9O1NvL2NlxAYMpkdbedEuSDqMwUb6HXrS7EzxxXEkiqw/u0tK97XAKocqX/bZaj3UlLlMsOIW86KrOWE+3c6Ntfp19Pj/OszlYgDMSt9oxbxGB2IU/2a7+Zu2gambGcyEA+EohA/vHIaT0sbBYuo8oLftVH04ypPvFix3NyST1JOpJ7netiFt1kcC99oEk4W6/2f8L8+QcfR5sQxHkVQCiliyjONsxJIJykXO5HS4FIsFgmNwwsQdb9Ndz26/wAKeFluxBFiVXS+vlLW+Xmak+foNv61Nb0UktDx9WpKpJym8t7tiiKXLYAknuSSB8Af4/QUl40GceYkkbX17Cw7afhSnBR5nUev3DU1LMR7K8XiAjQvC1wPI5ZCpOp1AYN91rdasY8Eg9gPLYAlxjDYfZ4yb9xJMw6HUxpf9hh3q5KaeU+AjBYOHDAgmJAGYC2Zz5pG+blj86dqoZAooooAooooArSWIMpVhdWBBB6g7it6jfG+eYcPikwlmbESLnVbMFy+bUvYgaqfu70BQ/tK4AcFxCRD7kgEsbHYqfK2vcEa/H1qPnAS+GZRGwQa5iLAjTUX1YeoBFX/AMdwL4gq0oiBS5QiNXZb75XkvlJ7qBUB5s4SMoW7M8rqmZmJNibt/lDVbOhTBBYVDKCPgRa1j8KT2qQ8Wwfhm6jyj7u33/jTXiMOD5l2P3HqKEMQuad+XYIZmMcsggzKxSVvdDqpIV+wNrX/AI2pqmhNq4RtvQHfC41Sc0blHturFG72uCD9KdE5ixC7lJP/AFEF/wDaTKx+ZNMHMs3iyeKEjS4Rcsa5VASNUBC9Pd19TSHC4qW4VSWJNgp1/HaqOKe6Nqlc1KTzTk19GTX/AMVqQQ+HJ0Isk2W9xsboSB8Dt23qJeE2ulOEzecRixZdZCO/6o+e/wAvWt2hqIwUNjJcXda5x72WcbDvgOKYeBciFyNCWK6kkC9xfS21vSnbDcThcXE0Sn9V/EuPjljYffUSfDWUH43+VJGfXSsLtYt5bZ1Ye0FenBQhGKS7n+SXYzjsKGwYSHuiuNjf+8VTSZuaU6I3zKj+NRairq2proYJcfvZbSS+iX85JhDzRDl8ySluyyRoPmWViPpSTjuJ8ZUZYY0S586uZXJAsVZzYKNb5QouQD0qNiukMhU3Hz9R2Ppv9auqMI6pGpW4pdV48lWeV4L0FZ8qsfQ3G1x1B9K5zY7JEGRcw2JGyn9obj+ta7YnDLItje24I0+BpoMrwSEjroQR5W9CP63qyNJtiWfEtIfO1/ToPgKVRxhdRoRqCN6MVhlZDLFoBbPGd0J7d1/r0GMBDmbXb+G5q60KDyr5hnIs7gX+A934XFjW+BwLP8K6Rw5t9OpNLDi8osugHX+dCB35e4QryCIXudZGH6KD9EHuTb+r1anAsRLhrCS80f8ApFF3UftqPfHquvod6bfZvyoRhRK6kPMSxzCxCgkIPmPN+9Uyl4GchCNlYjQ72Peqtl0h0w+IWRQyMGU7EG4rpUd5H5XfA4do5Z2xEjyNI8jA3JYAdSTso6/ACpFUEhRRRQBRRRQBXGbCI5BZQSNjbUV2ooBtxXCgRpUH4xwgNilGlokZz/ic5E+4SVZVRTDcgqmKmxAnmYTHN4TtdVJNzl62vsDsNBpQEMk5cElwwuDcH4Gqw4hhmw80kRNzGxX4jdT81IPzr0y3BlA0qE82+z6DEFpChEtvfQ5SxAAGYHytoALkbdalMhopcTg71xeMA6U6LyvicpJhZCN1Yi/y1sR9KbJomU2YFT2ItUlBDjk8h9P5iuXDZRGjMuszHInZQd27f0PWlOKUFSD1t+N/4VjA8McHRGOx1RrfhahKO/D8FlLa3IsCe53Y/fTgIaUQx5RquUD4ClseGuL2qpkGqVLRt6Bv+A0xkU/cZhKlfNlVg41Nhmy6A36nX6UxA1ZGORrajLSkZazdakgTpGTXVYvX0+tbmYAaUr4FgTNMBa6p5m/5R8z+BqAdcZgGOikAg7nUGk2L4Ycpubg2J0vt26iplLw7TamnFwWqpkIcuGy30IB79etqWYEa/Kn6Hgec+fQHp/M9PgNfhtXfhPKoGIZHY2tmQfrLfW59NBVkymDjwfg0uJfLEt+7HRV/xH+Gp9Ktzk32bwQFZJLTSjUFh5VP7C9/2jc9rUh4PwkqAEbKBsAoH4Uvh5kxEGOw2GWNpFmYh2yGyKBvmGl+uvQGoJSLCRLVtRRUFgooooAooooAooooAooooAooooApNi8MGFKa443FLHG8jsFRFLMx0CqouxPoAKAh3GsENdKrvi2B8ViqAMBuxFx8BVj41ximKow8MGzMDqe6r29T9PRNJwQWyotgKkgqDHctBXXexv8A7Q1APodaX4LhF97n51OsdyxmUqdCdQezDVT8jXHh/DLgEix2YdmBsw+tARvEcpxyrlYG1wdCQbj1FLI+DhFAA0AsPlU2g4RptWmJ4KbaVUkgeJwgA1qveLwBJnUbXuPmL1ZeG4ZiZJZFlw5jVCQrl7hxcgEBSNLWOvetMXy9bXKAe+UX+tWRD1KtCE10XCsdlY/AGpvjuEtltr5mVfqwv916Uf8Ah/zXXRvx+PepyVwQiLg0ze7FIf3G/lU+5K5fZIPOhR2Ykg72Gi/cL/OnHhSlTlcWP3Gplw/BX6VDJSIpxLhzKhZVLWBNhubdBSPl7hH2hPEyOupAzqVOmhNjqOo/6VaWH4RfpS6PhIFQWK4PLFtbUYrgJKiRBeSI5lH6w/TT5i9WW3DFNNnFMA0UbPEmdgCQo6noKA4cBwquqsuoYAg+hF6kUcIXYCon7NJ8RJhmfEwHDt4j5YyrLYGxNg/mtmL/AMNLVMKAKKKKAKKKKAKKKKAKKKKAKKKKAKKKKAK0nhDqysLqwIIPUEWIreigGfhHKmHwqZIUKr2LFj8yxJPzNOQwi9q7UUAixXDQwNtD0qI8ocs45HmONaMhnLJkNzb5KLC2UAb6ak3qd0UAnTBKBQ2CU0oooBul4UDTHxPhHpUtpNjobqbC5HTvQFcz8HzTRLb3Q8h+IARf/sb6Uvg5fudq15Px82KklabDyQOpyZWRgAFdyBdvfaxBJHl2sTrU4w+CC0BGG4B5dVzU18hY7ES4rERSQPHDEQEZ1bWxI94gBrixAW9tb9L2IBWaAwBWaKKAKKKKAKKKKAKKKKAKKKKAKKKKAKKKKAKKKKAKKKKAKKKKAKKKKAKKKKAKKKKAKKKKAKKKKAKKKKAKKKKAKKKKAKKKKAKKKKAKKKKAKKKK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3"/>
                </a:solidFill>
              </a:rPr>
              <a:t>Мероприятия по НП Де</a:t>
            </a:r>
            <a:endParaRPr lang="ru-RU" sz="44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Образовательные </a:t>
            </a:r>
            <a:r>
              <a:rPr lang="ru-RU" sz="3200" dirty="0"/>
              <a:t>путешествия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Родительское собрание;</a:t>
            </a:r>
            <a:endParaRPr lang="ru-RU" sz="3200" dirty="0"/>
          </a:p>
          <a:p>
            <a:r>
              <a:rPr lang="ru-RU" sz="3200" dirty="0" smtClean="0"/>
              <a:t>Обучающие </a:t>
            </a:r>
            <a:r>
              <a:rPr lang="ru-RU" sz="3200" dirty="0"/>
              <a:t>занятия по </a:t>
            </a:r>
            <a:r>
              <a:rPr lang="ru-RU" sz="3200" dirty="0" smtClean="0"/>
              <a:t>НП </a:t>
            </a:r>
            <a:r>
              <a:rPr lang="ru-RU" sz="3200" dirty="0"/>
              <a:t>Де;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Конкурс «Самый лучший исследовательский вопрос</a:t>
            </a:r>
            <a:r>
              <a:rPr lang="ru-RU" sz="3200" dirty="0" smtClean="0"/>
              <a:t>»;</a:t>
            </a:r>
          </a:p>
          <a:p>
            <a:r>
              <a:rPr lang="ru-RU" sz="3200" dirty="0" smtClean="0"/>
              <a:t> Марафон наук;</a:t>
            </a:r>
            <a:endParaRPr lang="ru-RU" sz="3200" dirty="0"/>
          </a:p>
          <a:p>
            <a:r>
              <a:rPr lang="ru-RU" sz="3200" dirty="0" smtClean="0"/>
              <a:t> </a:t>
            </a:r>
            <a:r>
              <a:rPr lang="ru-RU" sz="3200" dirty="0"/>
              <a:t>Фестиваль научных экспериментов;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Школьная НПК;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Семинары для педагогов;</a:t>
            </a:r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69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357158" y="571480"/>
            <a:ext cx="8215370" cy="100013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Constantia" pitchFamily="18" charset="0"/>
              </a:rPr>
              <a:t>Образовательное путешествие</a:t>
            </a:r>
            <a:endParaRPr lang="ru-RU" sz="4000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1928802"/>
            <a:ext cx="414340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</a:t>
            </a:r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ЭТАПЫ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928926" y="2643182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786182" y="3643314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4464843" y="3536157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214942" y="2571744"/>
            <a:ext cx="121444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5720" y="3429000"/>
            <a:ext cx="3429024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2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Диагностический</a:t>
            </a:r>
            <a:endParaRPr lang="ru-RU" sz="2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4714884"/>
            <a:ext cx="3786214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Проектировочный</a:t>
            </a:r>
            <a:endParaRPr lang="ru-RU" sz="2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4714884"/>
            <a:ext cx="3571900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Реализационный</a:t>
            </a:r>
            <a:endParaRPr lang="ru-RU" sz="2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72132" y="3357562"/>
            <a:ext cx="307183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Рефлексивны</a:t>
            </a:r>
            <a:r>
              <a:rPr lang="ru-RU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12033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3"/>
                </a:solidFill>
              </a:rPr>
              <a:t/>
            </a:r>
            <a:br>
              <a:rPr lang="ru-RU" sz="4400" b="1" dirty="0" smtClean="0">
                <a:solidFill>
                  <a:schemeClr val="accent3"/>
                </a:solidFill>
              </a:rPr>
            </a:br>
            <a:r>
              <a:rPr lang="ru-RU" sz="4000" b="1" dirty="0" smtClean="0">
                <a:solidFill>
                  <a:schemeClr val="accent3"/>
                </a:solidFill>
              </a:rPr>
              <a:t>Обучающие занятия </a:t>
            </a:r>
            <a:br>
              <a:rPr lang="ru-RU" sz="4000" b="1" dirty="0" smtClean="0">
                <a:solidFill>
                  <a:schemeClr val="accent3"/>
                </a:solidFill>
              </a:rPr>
            </a:br>
            <a:r>
              <a:rPr lang="ru-RU" sz="4000" b="1" dirty="0" smtClean="0">
                <a:solidFill>
                  <a:schemeClr val="accent3"/>
                </a:solidFill>
              </a:rPr>
              <a:t>по НП Де</a:t>
            </a:r>
            <a:endParaRPr lang="ru-RU" sz="40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sz="4000" dirty="0"/>
              <a:t>- Что такое исследование?</a:t>
            </a:r>
          </a:p>
          <a:p>
            <a:r>
              <a:rPr lang="ru-RU" sz="4000" dirty="0"/>
              <a:t>- Работа с литературой.</a:t>
            </a:r>
          </a:p>
          <a:p>
            <a:r>
              <a:rPr lang="ru-RU" sz="4000" dirty="0"/>
              <a:t>- Эксперимент.</a:t>
            </a:r>
          </a:p>
          <a:p>
            <a:r>
              <a:rPr lang="ru-RU" sz="4000" dirty="0"/>
              <a:t>- Обобщающее </a:t>
            </a:r>
            <a:r>
              <a:rPr lang="ru-RU" sz="4000" dirty="0" smtClean="0"/>
              <a:t>занятие.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736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chemeClr val="accent3"/>
                </a:solidFill>
                <a:latin typeface="Constantia" pitchFamily="18" charset="0"/>
              </a:rPr>
              <a:t>Конкурс на «Самый лучший исследовательский вопрос»</a:t>
            </a:r>
            <a:endParaRPr lang="ru-RU" dirty="0">
              <a:solidFill>
                <a:schemeClr val="accent3"/>
              </a:solidFill>
              <a:latin typeface="Constantia" pitchFamily="18" charset="0"/>
            </a:endParaRPr>
          </a:p>
        </p:txBody>
      </p:sp>
      <p:pic>
        <p:nvPicPr>
          <p:cNvPr id="4" name="Picture 2" descr="E:\Документы НПК\фото кон-са Самый лучш исслед воп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1714488"/>
            <a:ext cx="7286676" cy="385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524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3"/>
                </a:solidFill>
                <a:latin typeface="Constantia" pitchFamily="18" charset="0"/>
              </a:rPr>
              <a:t>Фестиваль </a:t>
            </a:r>
            <a:r>
              <a:rPr lang="ru-RU" sz="4000" b="1" dirty="0">
                <a:solidFill>
                  <a:schemeClr val="accent3"/>
                </a:solidFill>
                <a:latin typeface="Constantia" pitchFamily="18" charset="0"/>
              </a:rPr>
              <a:t>научных </a:t>
            </a:r>
            <a:r>
              <a:rPr lang="ru-RU" sz="4000" b="1" dirty="0" smtClean="0">
                <a:solidFill>
                  <a:schemeClr val="accent3"/>
                </a:solidFill>
                <a:latin typeface="Constantia" pitchFamily="18" charset="0"/>
              </a:rPr>
              <a:t>экспериментов</a:t>
            </a:r>
            <a:endParaRPr lang="ru-RU" sz="4000" b="1" dirty="0">
              <a:solidFill>
                <a:schemeClr val="accent3"/>
              </a:solidFill>
              <a:latin typeface="Constantia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484784"/>
            <a:ext cx="3677538" cy="265859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3429000"/>
            <a:ext cx="410445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6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>
                <a:solidFill>
                  <a:schemeClr val="accent3"/>
                </a:solidFill>
              </a:rPr>
              <a:t>НПК в </a:t>
            </a:r>
            <a:r>
              <a:rPr lang="ru-RU" sz="4400" b="1" dirty="0">
                <a:solidFill>
                  <a:schemeClr val="accent3"/>
                </a:solidFill>
              </a:rPr>
              <a:t>начальной школе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2013 – 2104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уч.г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- 12 чел.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2014 – 2015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уч.г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-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27 чел.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2015 – 2016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уч.г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-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35 чел.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2017 – 2018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уч.г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–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32 чел.</a:t>
            </a:r>
          </a:p>
          <a:p>
            <a:pPr algn="ctr"/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586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7467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/>
              <a:t/>
            </a:r>
            <a:br>
              <a:rPr lang="ru-RU" sz="4900" b="1" dirty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>
                <a:solidFill>
                  <a:schemeClr val="accent3"/>
                </a:solidFill>
                <a:latin typeface="Constantia" pitchFamily="18" charset="0"/>
              </a:rPr>
              <a:t>Обучающие </a:t>
            </a:r>
            <a:r>
              <a:rPr lang="ru-RU" sz="4900" b="1" dirty="0">
                <a:solidFill>
                  <a:schemeClr val="accent3"/>
                </a:solidFill>
                <a:latin typeface="Constantia" pitchFamily="18" charset="0"/>
              </a:rPr>
              <a:t>семинары для </a:t>
            </a:r>
            <a:r>
              <a:rPr lang="ru-RU" sz="4900" b="1" dirty="0" smtClean="0">
                <a:solidFill>
                  <a:schemeClr val="accent3"/>
                </a:solidFill>
                <a:latin typeface="Constantia" pitchFamily="18" charset="0"/>
              </a:rPr>
              <a:t>педагогов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r>
              <a:rPr lang="ru-RU" sz="3600" dirty="0" smtClean="0"/>
              <a:t>- </a:t>
            </a:r>
            <a:r>
              <a:rPr lang="ru-RU" sz="3600" dirty="0"/>
              <a:t>«Метод проектов» </a:t>
            </a:r>
            <a:endParaRPr lang="ru-RU" sz="3600" dirty="0" smtClean="0"/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- «</a:t>
            </a:r>
            <a:r>
              <a:rPr lang="ru-RU" sz="3600" dirty="0"/>
              <a:t>Научно-исследовательская деятельность»</a:t>
            </a:r>
          </a:p>
          <a:p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240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433</Words>
  <Application>Microsoft Office PowerPoint</Application>
  <PresentationFormat>Экран (4:3)</PresentationFormat>
  <Paragraphs>90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Организация исследовательской деятельности  в начальной школе</vt:lpstr>
      <vt:lpstr>ОРГАНИЗАЦИЯ РАБОТЫ  В НАЧАЛЬНОЙ ШКОЛЕ</vt:lpstr>
      <vt:lpstr>Мероприятия по НП Де</vt:lpstr>
      <vt:lpstr>Презентация PowerPoint</vt:lpstr>
      <vt:lpstr> Обучающие занятия  по НП Де</vt:lpstr>
      <vt:lpstr>Конкурс на «Самый лучший исследовательский вопрос»</vt:lpstr>
      <vt:lpstr>Фестиваль научных экспериментов</vt:lpstr>
      <vt:lpstr>   НПК в начальной школе  </vt:lpstr>
      <vt:lpstr>    Обучающие семинары для педагогов </vt:lpstr>
      <vt:lpstr>Презентация PowerPoint</vt:lpstr>
      <vt:lpstr>Презентация PowerPoint</vt:lpstr>
      <vt:lpstr>Исаак Ньютон</vt:lpstr>
      <vt:lpstr>Основные этапы исследования </vt:lpstr>
      <vt:lpstr>Цель работы</vt:lpstr>
      <vt:lpstr>Гипотеза</vt:lpstr>
      <vt:lpstr>Задачи</vt:lpstr>
      <vt:lpstr>Исследовательский вопрос</vt:lpstr>
      <vt:lpstr>Исследовательский вопрос</vt:lpstr>
      <vt:lpstr>Презентация PowerPoint</vt:lpstr>
      <vt:lpstr>Презентация PowerPoint</vt:lpstr>
      <vt:lpstr> Небольшое исследование</vt:lpstr>
      <vt:lpstr>Основные этапы исследования</vt:lpstr>
      <vt:lpstr>Домашнее задание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учебно-исследовательской деятельности среди  учащихся начальной школы </dc:title>
  <dc:creator>Admin</dc:creator>
  <cp:lastModifiedBy>Татьяна Копылова</cp:lastModifiedBy>
  <cp:revision>96</cp:revision>
  <dcterms:created xsi:type="dcterms:W3CDTF">2012-12-23T10:19:36Z</dcterms:created>
  <dcterms:modified xsi:type="dcterms:W3CDTF">2019-02-28T07:27:02Z</dcterms:modified>
</cp:coreProperties>
</file>