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74" r:id="rId2"/>
    <p:sldId id="287" r:id="rId3"/>
    <p:sldId id="289" r:id="rId4"/>
    <p:sldId id="293" r:id="rId5"/>
    <p:sldId id="290" r:id="rId6"/>
    <p:sldId id="292" r:id="rId7"/>
    <p:sldId id="291" r:id="rId8"/>
    <p:sldId id="294" r:id="rId9"/>
    <p:sldId id="295" r:id="rId10"/>
    <p:sldId id="296" r:id="rId11"/>
    <p:sldId id="301" r:id="rId12"/>
    <p:sldId id="298" r:id="rId13"/>
    <p:sldId id="299" r:id="rId14"/>
    <p:sldId id="300" r:id="rId15"/>
    <p:sldId id="297" r:id="rId16"/>
    <p:sldId id="302" r:id="rId17"/>
    <p:sldId id="305" r:id="rId18"/>
    <p:sldId id="306" r:id="rId19"/>
    <p:sldId id="303" r:id="rId20"/>
    <p:sldId id="304" r:id="rId21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7" autoAdjust="0"/>
    <p:restoredTop sz="94660"/>
  </p:normalViewPr>
  <p:slideViewPr>
    <p:cSldViewPr>
      <p:cViewPr varScale="1">
        <p:scale>
          <a:sx n="84" d="100"/>
          <a:sy n="84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jpeg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1.jpe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1.jpe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853D35-17B1-4B6B-831C-E87E9E50D6DF}" type="datetimeFigureOut">
              <a:rPr lang="ru-RU" smtClean="0"/>
              <a:pPr/>
              <a:t>13.11.2017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C25BD5-C114-4ADA-86D8-AFB952645B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70806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C25BD5-C114-4ADA-86D8-AFB952645B90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C25BD5-C114-4ADA-86D8-AFB952645B90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CB9583C-6139-4B17-B864-FB1C8BF107B7}" type="slidenum">
              <a:rPr lang="ru-RU" smtClean="0">
                <a:solidFill>
                  <a:srgbClr val="000000"/>
                </a:solidFill>
              </a:rPr>
              <a:pPr eaLnBrk="1" hangingPunct="1"/>
              <a:t>17</a:t>
            </a:fld>
            <a:endParaRPr lang="ru-RU" dirty="0" smtClean="0">
              <a:solidFill>
                <a:srgbClr val="000000"/>
              </a:solidFill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C25BD5-C114-4ADA-86D8-AFB952645B90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C25BD5-C114-4ADA-86D8-AFB952645B90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C25BD5-C114-4ADA-86D8-AFB952645B90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C25BD5-C114-4ADA-86D8-AFB952645B90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C25BD5-C114-4ADA-86D8-AFB952645B90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C25BD5-C114-4ADA-86D8-AFB952645B90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C25BD5-C114-4ADA-86D8-AFB952645B90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C25BD5-C114-4ADA-86D8-AFB952645B90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package" Target="../embeddings/Microsoft_Word_Document1.docx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emf"/><Relationship Id="rId5" Type="http://schemas.openxmlformats.org/officeDocument/2006/relationships/package" Target="../embeddings/Microsoft_Word_Document2.docx"/><Relationship Id="rId4" Type="http://schemas.openxmlformats.org/officeDocument/2006/relationships/oleObject" Target="../embeddings/oleObject2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emf"/><Relationship Id="rId5" Type="http://schemas.openxmlformats.org/officeDocument/2006/relationships/package" Target="../embeddings/Microsoft_Word_Document3.docx"/><Relationship Id="rId4" Type="http://schemas.openxmlformats.org/officeDocument/2006/relationships/oleObject" Target="../embeddings/oleObject3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5.emf"/><Relationship Id="rId5" Type="http://schemas.openxmlformats.org/officeDocument/2006/relationships/package" Target="../embeddings/Microsoft_Word_Document4.docx"/><Relationship Id="rId4" Type="http://schemas.openxmlformats.org/officeDocument/2006/relationships/oleObject" Target="../embeddings/oleObject4.bin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715962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ru-RU" sz="3200" b="1" i="1" dirty="0" smtClean="0">
                <a:solidFill>
                  <a:srgbClr val="FF0000"/>
                </a:solidFill>
              </a:rPr>
              <a:t>Профессиональный стандарт</a:t>
            </a:r>
          </a:p>
        </p:txBody>
      </p:sp>
      <p:sp>
        <p:nvSpPr>
          <p:cNvPr id="5" name="AutoShape 5"/>
          <p:cNvSpPr>
            <a:spLocks noChangeArrowheads="1"/>
          </p:cNvSpPr>
          <p:nvPr/>
        </p:nvSpPr>
        <p:spPr bwMode="ltGray">
          <a:xfrm>
            <a:off x="381000" y="1371600"/>
            <a:ext cx="8534400" cy="4419600"/>
          </a:xfrm>
          <a:prstGeom prst="roundRect">
            <a:avLst>
              <a:gd name="adj" fmla="val 11921"/>
            </a:avLst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524000"/>
            <a:ext cx="7848600" cy="415498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Bef>
                <a:spcPts val="1200"/>
              </a:spcBef>
              <a:defRPr/>
            </a:pPr>
            <a:r>
              <a:rPr lang="ru-RU" sz="2000" dirty="0" smtClean="0"/>
              <a:t>«</a:t>
            </a:r>
            <a:r>
              <a:rPr lang="ru-RU" sz="2000" dirty="0"/>
              <a:t>Педагог (педагогическая деятельность в сфере дошкольного, начального общего, основного общего, среднего общего образования) (воспитатель, учитель</a:t>
            </a:r>
            <a:r>
              <a:rPr lang="ru-RU" sz="2000" dirty="0" smtClean="0"/>
              <a:t>)» - приказ Минтруда и социальной защиты РФ от 18 октября 2013 года №544н; </a:t>
            </a:r>
          </a:p>
          <a:p>
            <a:pPr>
              <a:lnSpc>
                <a:spcPct val="80000"/>
              </a:lnSpc>
              <a:spcBef>
                <a:spcPts val="1200"/>
              </a:spcBef>
              <a:defRPr/>
            </a:pPr>
            <a:r>
              <a:rPr lang="ru-RU" sz="2000" dirty="0" err="1" smtClean="0"/>
              <a:t>профстандарт</a:t>
            </a:r>
            <a:r>
              <a:rPr lang="ru-RU" sz="2000" dirty="0" smtClean="0"/>
              <a:t> «Педагог-психолог (психолог в сфере образования)» - приказ Минтруда России от 24.07.2015 N 514н; </a:t>
            </a:r>
          </a:p>
          <a:p>
            <a:pPr>
              <a:lnSpc>
                <a:spcPct val="80000"/>
              </a:lnSpc>
              <a:spcBef>
                <a:spcPts val="1200"/>
              </a:spcBef>
              <a:defRPr/>
            </a:pPr>
            <a:r>
              <a:rPr lang="ru-RU" sz="2000" dirty="0" err="1" smtClean="0"/>
              <a:t>профстандарт</a:t>
            </a:r>
            <a:r>
              <a:rPr lang="ru-RU" sz="2000" dirty="0" smtClean="0"/>
              <a:t> «Педагог дополнительного образования детей и взрослых» - приказ Минтруда России от 08.09.2015 N 613н;</a:t>
            </a:r>
          </a:p>
          <a:p>
            <a:pPr>
              <a:lnSpc>
                <a:spcPct val="80000"/>
              </a:lnSpc>
              <a:spcBef>
                <a:spcPts val="1200"/>
              </a:spcBef>
              <a:defRPr/>
            </a:pPr>
            <a:r>
              <a:rPr lang="ru-RU" sz="2000" dirty="0" smtClean="0"/>
              <a:t> </a:t>
            </a:r>
            <a:r>
              <a:rPr lang="ru-RU" sz="2000" dirty="0" err="1" smtClean="0"/>
              <a:t>профстандарт</a:t>
            </a:r>
            <a:r>
              <a:rPr lang="ru-RU" sz="2000" dirty="0" smtClean="0"/>
              <a:t> «Педагог профессионального обучения, профессионального образования и дополнительного профессионального образования» - приказ Минтруда России от 08.09.2015 N 608н;</a:t>
            </a:r>
          </a:p>
          <a:p>
            <a:pPr>
              <a:lnSpc>
                <a:spcPct val="80000"/>
              </a:lnSpc>
              <a:spcBef>
                <a:spcPts val="1200"/>
              </a:spcBef>
              <a:defRPr/>
            </a:pPr>
            <a:r>
              <a:rPr lang="ru-RU" sz="2000" dirty="0" err="1" smtClean="0"/>
              <a:t>Профстандарт</a:t>
            </a:r>
            <a:r>
              <a:rPr lang="ru-RU" sz="2000" dirty="0" smtClean="0"/>
              <a:t> «Специалист в области воспитания» - приказ Минтруда России от 10.01.2017 N 10н.</a:t>
            </a:r>
            <a:endParaRPr lang="ru-RU" sz="20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81000" y="990600"/>
            <a:ext cx="8305800" cy="3139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ru-RU" dirty="0" smtClean="0"/>
              <a:t>В настоящее время уже действуют 5 профессиональных стандартов в образовании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0"/>
            <a:ext cx="8991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>
              <a:defRPr/>
            </a:pPr>
            <a:r>
              <a:rPr lang="ru-RU" sz="1200" dirty="0" smtClean="0"/>
              <a:t>В настоящий момент в различной стадии разработки и утверждения находится  около 150 профессиональных стандартов</a:t>
            </a:r>
            <a:endParaRPr lang="ru-RU" sz="1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609600"/>
          </a:xfrm>
        </p:spPr>
        <p:txBody>
          <a:bodyPr>
            <a:normAutofit/>
          </a:bodyPr>
          <a:lstStyle/>
          <a:p>
            <a:r>
              <a:rPr lang="ru-RU" sz="3200" b="1" i="1" dirty="0" smtClean="0">
                <a:solidFill>
                  <a:srgbClr val="FF0000"/>
                </a:solidFill>
              </a:rPr>
              <a:t>ФГОС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3400" y="685800"/>
            <a:ext cx="8077200" cy="55626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ru-RU" sz="2400" b="1" dirty="0" smtClean="0"/>
              <a:t>Технологическая карта урока</a:t>
            </a:r>
          </a:p>
          <a:p>
            <a:pPr>
              <a:spcBef>
                <a:spcPts val="1200"/>
              </a:spcBef>
            </a:pPr>
            <a:endParaRPr lang="ru-RU" sz="2400" b="1" dirty="0" smtClean="0"/>
          </a:p>
          <a:p>
            <a:pPr>
              <a:spcBef>
                <a:spcPts val="1200"/>
              </a:spcBef>
              <a:spcAft>
                <a:spcPts val="1200"/>
              </a:spcAft>
              <a:buNone/>
            </a:pPr>
            <a:r>
              <a:rPr lang="ru-RU" sz="2400" dirty="0" smtClean="0"/>
              <a:t>    </a:t>
            </a: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55575" y="1143000"/>
          <a:ext cx="8878888" cy="5605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Документ" r:id="rId5" imgW="10520272" imgH="6683268" progId="Word.Document.12">
                  <p:embed/>
                </p:oleObj>
              </mc:Choice>
              <mc:Fallback>
                <p:oleObj name="Документ" r:id="rId5" imgW="10520272" imgH="6683268" progId="Word.Document.12">
                  <p:embed/>
                  <p:pic>
                    <p:nvPicPr>
                      <p:cNvPr id="0" name="Picture 2" descr="Пергамент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575" y="1143000"/>
                        <a:ext cx="8878888" cy="5605463"/>
                      </a:xfrm>
                      <a:prstGeom prst="rect">
                        <a:avLst/>
                      </a:prstGeom>
                      <a:blipFill dpi="0" rotWithShape="0">
                        <a:blip r:embed="rId7"/>
                        <a:srcRect/>
                        <a:tile tx="0" ty="0" sx="100000" sy="100000" flip="none" algn="tl"/>
                      </a:blipFill>
                      <a:ln w="9525">
                        <a:solidFill>
                          <a:schemeClr val="tx1"/>
                        </a:solidFill>
                        <a:prstDash val="lgDashDot"/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609600"/>
          </a:xfrm>
        </p:spPr>
        <p:txBody>
          <a:bodyPr>
            <a:normAutofit/>
          </a:bodyPr>
          <a:lstStyle/>
          <a:p>
            <a:r>
              <a:rPr lang="ru-RU" sz="3200" b="1" i="1" dirty="0" smtClean="0">
                <a:solidFill>
                  <a:srgbClr val="FF0000"/>
                </a:solidFill>
              </a:rPr>
              <a:t>ФГОС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3400" y="838200"/>
            <a:ext cx="8077200" cy="54102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buNone/>
            </a:pPr>
            <a:r>
              <a:rPr lang="ru-RU" sz="2400" b="1" dirty="0" smtClean="0"/>
              <a:t>Технологическая карта урока</a:t>
            </a:r>
          </a:p>
          <a:p>
            <a:pPr>
              <a:spcBef>
                <a:spcPts val="1200"/>
              </a:spcBef>
            </a:pPr>
            <a:endParaRPr lang="ru-RU" sz="2400" b="1" dirty="0" smtClean="0"/>
          </a:p>
          <a:p>
            <a:r>
              <a:rPr lang="ru-RU" sz="2400" dirty="0" smtClean="0"/>
              <a:t>ФИО учителя</a:t>
            </a:r>
          </a:p>
          <a:p>
            <a:r>
              <a:rPr lang="ru-RU" sz="2400" dirty="0" smtClean="0"/>
              <a:t>Класс </a:t>
            </a:r>
          </a:p>
          <a:p>
            <a:r>
              <a:rPr lang="ru-RU" sz="2400" dirty="0" smtClean="0"/>
              <a:t>УМК  </a:t>
            </a:r>
          </a:p>
          <a:p>
            <a:r>
              <a:rPr lang="ru-RU" sz="2400" dirty="0" smtClean="0"/>
              <a:t>Предмет</a:t>
            </a:r>
          </a:p>
          <a:p>
            <a:r>
              <a:rPr lang="ru-RU" sz="2400" dirty="0" smtClean="0"/>
              <a:t>Тема</a:t>
            </a:r>
          </a:p>
          <a:p>
            <a:r>
              <a:rPr lang="ru-RU" sz="2400" dirty="0" smtClean="0"/>
              <a:t>Тип урока</a:t>
            </a:r>
          </a:p>
          <a:p>
            <a:r>
              <a:rPr lang="ru-RU" sz="2400" dirty="0" smtClean="0"/>
              <a:t>Место и роль урока в изучаемой теме</a:t>
            </a:r>
          </a:p>
          <a:p>
            <a:r>
              <a:rPr lang="ru-RU" sz="2400" dirty="0" smtClean="0"/>
              <a:t>Цель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609600"/>
          </a:xfrm>
        </p:spPr>
        <p:txBody>
          <a:bodyPr>
            <a:normAutofit/>
          </a:bodyPr>
          <a:lstStyle/>
          <a:p>
            <a:r>
              <a:rPr lang="ru-RU" sz="3200" b="1" i="1" dirty="0" smtClean="0">
                <a:solidFill>
                  <a:srgbClr val="FF0000"/>
                </a:solidFill>
              </a:rPr>
              <a:t>ФГОС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990600"/>
            <a:ext cx="8077200" cy="4876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buNone/>
            </a:pPr>
            <a:r>
              <a:rPr lang="ru-RU" sz="2400" b="1" dirty="0" smtClean="0"/>
              <a:t>Технологическая карта урока </a:t>
            </a:r>
            <a:r>
              <a:rPr lang="ru-RU" sz="1600" i="1" dirty="0" smtClean="0"/>
              <a:t>(пример)</a:t>
            </a:r>
          </a:p>
          <a:p>
            <a:pPr>
              <a:spcBef>
                <a:spcPts val="1200"/>
              </a:spcBef>
            </a:pPr>
            <a:endParaRPr lang="ru-RU" sz="2400" b="1" dirty="0" smtClean="0"/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ФИО учителя: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______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XXX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___________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Класс: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УМК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«Школа России»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Предмет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 Литературное чтение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Тема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 «Русские писатели»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Тип урока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 урок отработки умений и рефлексии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Место и роль урока в изучаемой теме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 14 урок,  обобщающий по разделу «Русские писатели»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Цель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 Систематизация и обобщение знаний по разделу «Русские писатели»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609600"/>
          </a:xfrm>
        </p:spPr>
        <p:txBody>
          <a:bodyPr>
            <a:normAutofit/>
          </a:bodyPr>
          <a:lstStyle/>
          <a:p>
            <a:r>
              <a:rPr lang="ru-RU" sz="3200" b="1" i="1" dirty="0" smtClean="0">
                <a:solidFill>
                  <a:srgbClr val="FF0000"/>
                </a:solidFill>
              </a:rPr>
              <a:t>ФГОС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3400" y="838200"/>
            <a:ext cx="8077200" cy="58674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buNone/>
            </a:pPr>
            <a:r>
              <a:rPr lang="ru-RU" sz="2400" b="1" dirty="0" smtClean="0"/>
              <a:t>Технологическая карта урока</a:t>
            </a:r>
          </a:p>
          <a:p>
            <a:pPr>
              <a:spcBef>
                <a:spcPts val="1200"/>
              </a:spcBef>
              <a:buNone/>
            </a:pPr>
            <a:endParaRPr lang="ru-RU" sz="2400" b="1" dirty="0" smtClean="0"/>
          </a:p>
          <a:p>
            <a:pPr>
              <a:spcBef>
                <a:spcPts val="1200"/>
              </a:spcBef>
              <a:buNone/>
            </a:pPr>
            <a:endParaRPr lang="ru-RU" sz="2400" b="1" dirty="0" smtClean="0"/>
          </a:p>
          <a:p>
            <a:pPr>
              <a:spcBef>
                <a:spcPts val="1200"/>
              </a:spcBef>
              <a:buNone/>
            </a:pPr>
            <a:endParaRPr lang="ru-RU" sz="2400" b="1" dirty="0" smtClean="0"/>
          </a:p>
          <a:p>
            <a:pPr>
              <a:spcBef>
                <a:spcPts val="1200"/>
              </a:spcBef>
              <a:buNone/>
            </a:pPr>
            <a:endParaRPr lang="ru-RU" sz="2400" b="1" dirty="0" smtClean="0"/>
          </a:p>
          <a:p>
            <a:pPr>
              <a:spcBef>
                <a:spcPts val="1200"/>
              </a:spcBef>
              <a:buNone/>
            </a:pPr>
            <a:endParaRPr lang="ru-RU" sz="2400" b="1" dirty="0" smtClean="0"/>
          </a:p>
          <a:p>
            <a:pPr>
              <a:spcBef>
                <a:spcPts val="1200"/>
              </a:spcBef>
              <a:buNone/>
            </a:pPr>
            <a:endParaRPr lang="ru-RU" sz="2400" b="1" dirty="0" smtClean="0"/>
          </a:p>
          <a:p>
            <a:pPr>
              <a:spcBef>
                <a:spcPts val="1200"/>
              </a:spcBef>
              <a:buNone/>
            </a:pPr>
            <a:endParaRPr lang="ru-RU" sz="2400" b="1" dirty="0" smtClean="0"/>
          </a:p>
          <a:p>
            <a:pPr>
              <a:spcBef>
                <a:spcPts val="1200"/>
              </a:spcBef>
              <a:buNone/>
            </a:pPr>
            <a:endParaRPr lang="ru-RU" sz="2400" b="1" dirty="0" smtClean="0"/>
          </a:p>
          <a:p>
            <a:pPr>
              <a:spcBef>
                <a:spcPts val="1200"/>
              </a:spcBef>
              <a:buNone/>
            </a:pPr>
            <a:r>
              <a:rPr lang="ru-RU" sz="1800" dirty="0" smtClean="0"/>
              <a:t>*Таблица заполняется с учетом этапа формирования, применения или контроля предметных знаний, действий, УУД по конкретной теме (заполнение всех граф таблицы необязательно).</a:t>
            </a:r>
          </a:p>
          <a:p>
            <a:pPr>
              <a:spcBef>
                <a:spcPts val="1200"/>
              </a:spcBef>
              <a:buNone/>
            </a:pPr>
            <a:endParaRPr lang="ru-RU" sz="2400" b="1" dirty="0" smtClean="0"/>
          </a:p>
          <a:p>
            <a:pPr>
              <a:spcBef>
                <a:spcPts val="1200"/>
              </a:spcBef>
              <a:buNone/>
            </a:pPr>
            <a:endParaRPr lang="ru-RU" sz="2400" b="1" dirty="0" smtClean="0"/>
          </a:p>
          <a:p>
            <a:pPr>
              <a:spcBef>
                <a:spcPts val="1200"/>
              </a:spcBef>
              <a:buNone/>
            </a:pPr>
            <a:endParaRPr lang="ru-RU" sz="2400" b="1" dirty="0" smtClean="0"/>
          </a:p>
          <a:p>
            <a:pPr>
              <a:spcBef>
                <a:spcPts val="1200"/>
              </a:spcBef>
              <a:buNone/>
            </a:pPr>
            <a:endParaRPr lang="ru-RU" sz="2400" b="1" dirty="0" smtClean="0"/>
          </a:p>
          <a:p>
            <a:pPr>
              <a:spcBef>
                <a:spcPts val="1200"/>
              </a:spcBef>
              <a:buNone/>
            </a:pPr>
            <a:endParaRPr lang="ru-RU" sz="2400" b="1" dirty="0" smtClean="0"/>
          </a:p>
          <a:p>
            <a:pPr>
              <a:spcBef>
                <a:spcPts val="1200"/>
              </a:spcBef>
              <a:buNone/>
            </a:pPr>
            <a:endParaRPr lang="ru-RU" sz="2400" b="1" dirty="0" smtClean="0"/>
          </a:p>
          <a:p>
            <a:pPr>
              <a:spcBef>
                <a:spcPts val="1200"/>
              </a:spcBef>
              <a:buNone/>
            </a:pPr>
            <a:endParaRPr lang="ru-RU" sz="2400" b="1" dirty="0" smtClean="0"/>
          </a:p>
          <a:p>
            <a:pPr>
              <a:spcBef>
                <a:spcPts val="1200"/>
              </a:spcBef>
              <a:buNone/>
            </a:pPr>
            <a:endParaRPr lang="ru-RU" sz="2400" b="1" dirty="0" smtClean="0"/>
          </a:p>
          <a:p>
            <a:pPr>
              <a:spcBef>
                <a:spcPts val="1200"/>
              </a:spcBef>
              <a:buNone/>
            </a:pPr>
            <a:endParaRPr lang="ru-RU" sz="2400" b="1" dirty="0" smtClean="0"/>
          </a:p>
          <a:p>
            <a:pPr>
              <a:spcBef>
                <a:spcPts val="1200"/>
              </a:spcBef>
              <a:buNone/>
            </a:pPr>
            <a:endParaRPr lang="ru-RU" sz="2400" b="1" dirty="0" smtClean="0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238125" y="1371600"/>
          <a:ext cx="8753475" cy="405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Документ" r:id="rId5" imgW="10088617" imgH="4618354" progId="Word.Document.12">
                  <p:embed/>
                </p:oleObj>
              </mc:Choice>
              <mc:Fallback>
                <p:oleObj name="Документ" r:id="rId5" imgW="10088617" imgH="4618354" progId="Word.Document.12">
                  <p:embed/>
                  <p:pic>
                    <p:nvPicPr>
                      <p:cNvPr id="0" name="Picture 2" descr="Пергамент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125" y="1371600"/>
                        <a:ext cx="8753475" cy="4051300"/>
                      </a:xfrm>
                      <a:prstGeom prst="rect">
                        <a:avLst/>
                      </a:prstGeom>
                      <a:blipFill dpi="0" rotWithShape="0">
                        <a:blip r:embed="rId7"/>
                        <a:srcRect/>
                        <a:tile tx="0" ty="0" sx="100000" sy="100000" flip="none" algn="tl"/>
                      </a:blip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609600"/>
          </a:xfrm>
        </p:spPr>
        <p:txBody>
          <a:bodyPr>
            <a:normAutofit/>
          </a:bodyPr>
          <a:lstStyle/>
          <a:p>
            <a:r>
              <a:rPr lang="ru-RU" sz="3200" b="1" i="1" dirty="0" smtClean="0">
                <a:solidFill>
                  <a:srgbClr val="FF0000"/>
                </a:solidFill>
              </a:rPr>
              <a:t>ФГОС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3400" y="838200"/>
            <a:ext cx="8077200" cy="54102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buNone/>
            </a:pPr>
            <a:r>
              <a:rPr lang="ru-RU" sz="2400" b="1" dirty="0" smtClean="0"/>
              <a:t>Технологическая карта урока</a:t>
            </a:r>
            <a:r>
              <a:rPr lang="ru-RU" sz="2400" i="1" dirty="0" smtClean="0"/>
              <a:t> </a:t>
            </a:r>
            <a:r>
              <a:rPr lang="ru-RU" sz="1600" i="1" dirty="0" smtClean="0"/>
              <a:t>(пример)</a:t>
            </a:r>
            <a:endParaRPr lang="ru-RU" sz="1600" b="1" dirty="0" smtClean="0"/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304800" y="1371600"/>
          <a:ext cx="8650288" cy="525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Документ" r:id="rId5" imgW="10368677" imgH="6822071" progId="Word.Document.12">
                  <p:embed/>
                </p:oleObj>
              </mc:Choice>
              <mc:Fallback>
                <p:oleObj name="Документ" r:id="rId5" imgW="10368677" imgH="6822071" progId="Word.Documen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371600"/>
                        <a:ext cx="8650288" cy="525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609600"/>
          </a:xfrm>
        </p:spPr>
        <p:txBody>
          <a:bodyPr>
            <a:normAutofit/>
          </a:bodyPr>
          <a:lstStyle/>
          <a:p>
            <a:r>
              <a:rPr lang="ru-RU" sz="3200" b="1" i="1" dirty="0" smtClean="0">
                <a:solidFill>
                  <a:srgbClr val="FF0000"/>
                </a:solidFill>
              </a:rPr>
              <a:t>ФГОС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3400" y="838200"/>
            <a:ext cx="8077200" cy="5715000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1200"/>
              </a:spcBef>
              <a:buNone/>
            </a:pPr>
            <a:r>
              <a:rPr lang="ru-RU" sz="2400" b="1" dirty="0" smtClean="0"/>
              <a:t>Технологическая карта урока</a:t>
            </a:r>
          </a:p>
          <a:p>
            <a:pPr>
              <a:spcBef>
                <a:spcPts val="1200"/>
              </a:spcBef>
              <a:buNone/>
            </a:pPr>
            <a:endParaRPr lang="ru-RU" sz="2400" b="1" dirty="0" smtClean="0"/>
          </a:p>
          <a:p>
            <a:pPr>
              <a:spcBef>
                <a:spcPts val="1200"/>
              </a:spcBef>
              <a:buNone/>
            </a:pPr>
            <a:endParaRPr lang="ru-RU" sz="2400" b="1" dirty="0" smtClean="0"/>
          </a:p>
          <a:p>
            <a:pPr>
              <a:spcBef>
                <a:spcPts val="1200"/>
              </a:spcBef>
              <a:buNone/>
            </a:pPr>
            <a:endParaRPr lang="ru-RU" sz="2400" b="1" dirty="0" smtClean="0"/>
          </a:p>
          <a:p>
            <a:pPr>
              <a:spcBef>
                <a:spcPts val="1200"/>
              </a:spcBef>
              <a:buNone/>
            </a:pPr>
            <a:endParaRPr lang="ru-RU" sz="2400" b="1" dirty="0" smtClean="0"/>
          </a:p>
          <a:p>
            <a:pPr>
              <a:spcBef>
                <a:spcPts val="1200"/>
              </a:spcBef>
              <a:buNone/>
            </a:pPr>
            <a:endParaRPr lang="ru-RU" sz="2400" b="1" dirty="0" smtClean="0"/>
          </a:p>
          <a:p>
            <a:pPr>
              <a:spcBef>
                <a:spcPts val="1200"/>
              </a:spcBef>
              <a:buNone/>
            </a:pPr>
            <a:endParaRPr lang="ru-RU" sz="2400" b="1" dirty="0" smtClean="0"/>
          </a:p>
          <a:p>
            <a:pPr>
              <a:spcBef>
                <a:spcPts val="1200"/>
              </a:spcBef>
              <a:buNone/>
            </a:pPr>
            <a:endParaRPr lang="ru-RU" sz="2400" b="1" dirty="0" smtClean="0"/>
          </a:p>
          <a:p>
            <a:pPr>
              <a:spcBef>
                <a:spcPts val="1200"/>
              </a:spcBef>
              <a:buNone/>
            </a:pPr>
            <a:endParaRPr lang="ru-RU" sz="2400" b="1" dirty="0" smtClean="0"/>
          </a:p>
          <a:p>
            <a:pPr>
              <a:spcBef>
                <a:spcPts val="1200"/>
              </a:spcBef>
              <a:buNone/>
            </a:pPr>
            <a:endParaRPr lang="ru-RU" sz="2400" b="1" dirty="0" smtClean="0"/>
          </a:p>
          <a:p>
            <a:pPr>
              <a:spcBef>
                <a:spcPts val="1200"/>
              </a:spcBef>
              <a:buNone/>
            </a:pPr>
            <a:endParaRPr lang="ru-RU" sz="1900" dirty="0" smtClean="0"/>
          </a:p>
          <a:p>
            <a:pPr>
              <a:spcBef>
                <a:spcPts val="1200"/>
              </a:spcBef>
              <a:buNone/>
            </a:pPr>
            <a:r>
              <a:rPr lang="ru-RU" sz="1900" dirty="0" smtClean="0"/>
              <a:t>** Этапы указываются в соответствии с типом урока, реализуемой педагогом технологии, методики </a:t>
            </a:r>
          </a:p>
          <a:p>
            <a:pPr>
              <a:spcBef>
                <a:spcPts val="1200"/>
              </a:spcBef>
              <a:buNone/>
            </a:pPr>
            <a:endParaRPr lang="ru-RU" sz="2400" b="1" dirty="0" smtClean="0"/>
          </a:p>
          <a:p>
            <a:pPr>
              <a:spcBef>
                <a:spcPts val="1200"/>
              </a:spcBef>
              <a:buNone/>
            </a:pPr>
            <a:endParaRPr lang="ru-RU" sz="2400" b="1" dirty="0" smtClean="0"/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152400" y="1219200"/>
          <a:ext cx="8839200" cy="441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Документ" r:id="rId5" imgW="10565633" imgH="4535424" progId="Word.Document.12">
                  <p:embed/>
                </p:oleObj>
              </mc:Choice>
              <mc:Fallback>
                <p:oleObj name="Документ" r:id="rId5" imgW="10565633" imgH="4535424" progId="Word.Document.12">
                  <p:embed/>
                  <p:pic>
                    <p:nvPicPr>
                      <p:cNvPr id="0" name="Picture 3" descr="Пергамент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1219200"/>
                        <a:ext cx="8839200" cy="4419600"/>
                      </a:xfrm>
                      <a:prstGeom prst="rect">
                        <a:avLst/>
                      </a:prstGeom>
                      <a:blipFill dpi="0" rotWithShape="0">
                        <a:blip r:embed="rId7"/>
                        <a:srcRect/>
                        <a:tile tx="0" ty="0" sx="100000" sy="100000" flip="none" algn="tl"/>
                      </a:blip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3810000" y="2819400"/>
            <a:ext cx="1828800" cy="5334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B4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УРОК</a:t>
            </a:r>
            <a:endParaRPr lang="ru-RU" sz="2800" b="1">
              <a:solidFill>
                <a:srgbClr val="B4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245" name="AutoShape 5"/>
          <p:cNvSpPr>
            <a:spLocks noChangeArrowheads="1"/>
          </p:cNvSpPr>
          <p:nvPr/>
        </p:nvSpPr>
        <p:spPr bwMode="auto">
          <a:xfrm>
            <a:off x="6553200" y="4191000"/>
            <a:ext cx="2362200" cy="12192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009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 b="1" dirty="0" smtClean="0">
                <a:cs typeface="Times New Roman" pitchFamily="18" charset="0"/>
              </a:rPr>
              <a:t>включение </a:t>
            </a:r>
          </a:p>
          <a:p>
            <a:pPr algn="ctr"/>
            <a:r>
              <a:rPr lang="ru-RU" sz="2000" b="1" dirty="0" smtClean="0">
                <a:cs typeface="Times New Roman" pitchFamily="18" charset="0"/>
              </a:rPr>
              <a:t>нового знания</a:t>
            </a:r>
          </a:p>
          <a:p>
            <a:pPr algn="ctr"/>
            <a:r>
              <a:rPr lang="ru-RU" sz="2000" b="1" dirty="0" smtClean="0">
                <a:cs typeface="Times New Roman" pitchFamily="18" charset="0"/>
              </a:rPr>
              <a:t> в систему знаний</a:t>
            </a:r>
            <a:endParaRPr lang="ru-RU" sz="20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246" name="AutoShape 6"/>
          <p:cNvSpPr>
            <a:spLocks noChangeArrowheads="1"/>
          </p:cNvSpPr>
          <p:nvPr/>
        </p:nvSpPr>
        <p:spPr bwMode="auto">
          <a:xfrm>
            <a:off x="838200" y="914400"/>
            <a:ext cx="2362200" cy="6096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009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постановка</a:t>
            </a:r>
            <a:r>
              <a:rPr lang="en-US" sz="2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ru-RU" sz="20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/>
            <a:r>
              <a:rPr lang="en-US" sz="20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проблемы</a:t>
            </a:r>
            <a:endParaRPr lang="ru-RU" sz="20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247" name="AutoShape 7"/>
          <p:cNvSpPr>
            <a:spLocks noChangeArrowheads="1"/>
          </p:cNvSpPr>
          <p:nvPr/>
        </p:nvSpPr>
        <p:spPr bwMode="auto">
          <a:xfrm>
            <a:off x="533400" y="4419600"/>
            <a:ext cx="2362200" cy="6096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009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организационный</a:t>
            </a:r>
            <a:r>
              <a:rPr lang="en-US" sz="2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ru-RU" sz="20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/>
            <a:r>
              <a:rPr lang="en-US" sz="20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момент</a:t>
            </a:r>
            <a:endParaRPr lang="ru-RU" sz="20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248" name="AutoShape 8"/>
          <p:cNvSpPr>
            <a:spLocks noChangeArrowheads="1"/>
          </p:cNvSpPr>
          <p:nvPr/>
        </p:nvSpPr>
        <p:spPr bwMode="auto">
          <a:xfrm>
            <a:off x="457200" y="2895600"/>
            <a:ext cx="2362200" cy="6096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009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актуализация</a:t>
            </a:r>
            <a:r>
              <a:rPr lang="en-US" sz="2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ru-RU" sz="20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/>
            <a:r>
              <a:rPr lang="en-US" sz="20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опорных</a:t>
            </a:r>
            <a:r>
              <a:rPr lang="en-US" sz="2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0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знаний</a:t>
            </a:r>
            <a:endParaRPr lang="ru-RU" sz="20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249" name="AutoShape 9"/>
          <p:cNvSpPr>
            <a:spLocks noChangeArrowheads="1"/>
          </p:cNvSpPr>
          <p:nvPr/>
        </p:nvSpPr>
        <p:spPr bwMode="auto">
          <a:xfrm>
            <a:off x="3505200" y="4953000"/>
            <a:ext cx="2362200" cy="6096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009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 b="1">
                <a:effectLst>
                  <a:outerShdw blurRad="38100" dist="38100" dir="2700000" algn="tl">
                    <a:srgbClr val="C0C0C0"/>
                  </a:outerShdw>
                </a:effectLst>
              </a:rPr>
              <a:t>рефлексия</a:t>
            </a:r>
          </a:p>
        </p:txBody>
      </p:sp>
      <p:sp>
        <p:nvSpPr>
          <p:cNvPr id="10250" name="AutoShape 10"/>
          <p:cNvSpPr>
            <a:spLocks noChangeArrowheads="1"/>
          </p:cNvSpPr>
          <p:nvPr/>
        </p:nvSpPr>
        <p:spPr bwMode="auto">
          <a:xfrm>
            <a:off x="5562600" y="914400"/>
            <a:ext cx="2362200" cy="6096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009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открытие</a:t>
            </a:r>
            <a:r>
              <a:rPr lang="en-US" sz="2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ru-RU" sz="20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/>
            <a:r>
              <a:rPr lang="en-US" sz="20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нов</a:t>
            </a:r>
            <a:r>
              <a:rPr lang="ru-RU" sz="20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ых</a:t>
            </a:r>
            <a:r>
              <a:rPr lang="en-US" sz="2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0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знани</a:t>
            </a:r>
            <a:r>
              <a:rPr lang="ru-RU" sz="20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й</a:t>
            </a:r>
            <a:endParaRPr lang="ru-RU" sz="20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251" name="AutoShape 11"/>
          <p:cNvSpPr>
            <a:spLocks noChangeArrowheads="1"/>
          </p:cNvSpPr>
          <p:nvPr/>
        </p:nvSpPr>
        <p:spPr bwMode="auto">
          <a:xfrm>
            <a:off x="6553200" y="2590800"/>
            <a:ext cx="2362200" cy="6096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009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первичное</a:t>
            </a:r>
            <a:r>
              <a:rPr lang="en-US" sz="2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ru-RU" sz="20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/>
            <a:r>
              <a:rPr lang="en-US" sz="20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закрепление</a:t>
            </a:r>
            <a:endParaRPr lang="ru-RU" sz="20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252" name="Line 12"/>
          <p:cNvSpPr>
            <a:spLocks noChangeShapeType="1"/>
          </p:cNvSpPr>
          <p:nvPr/>
        </p:nvSpPr>
        <p:spPr bwMode="auto">
          <a:xfrm flipV="1">
            <a:off x="4724400" y="1600200"/>
            <a:ext cx="1447800" cy="1219200"/>
          </a:xfrm>
          <a:prstGeom prst="line">
            <a:avLst/>
          </a:prstGeom>
          <a:noFill/>
          <a:ln w="57150">
            <a:solidFill>
              <a:srgbClr val="0000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 sz="2000"/>
          </a:p>
        </p:txBody>
      </p:sp>
      <p:sp>
        <p:nvSpPr>
          <p:cNvPr id="10253" name="Line 13"/>
          <p:cNvSpPr>
            <a:spLocks noChangeShapeType="1"/>
          </p:cNvSpPr>
          <p:nvPr/>
        </p:nvSpPr>
        <p:spPr bwMode="auto">
          <a:xfrm flipH="1" flipV="1">
            <a:off x="2819400" y="1600200"/>
            <a:ext cx="1752600" cy="1219200"/>
          </a:xfrm>
          <a:prstGeom prst="line">
            <a:avLst/>
          </a:prstGeom>
          <a:noFill/>
          <a:ln w="57150">
            <a:solidFill>
              <a:srgbClr val="0000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 sz="2000"/>
          </a:p>
        </p:txBody>
      </p:sp>
      <p:sp>
        <p:nvSpPr>
          <p:cNvPr id="10254" name="Line 14"/>
          <p:cNvSpPr>
            <a:spLocks noChangeShapeType="1"/>
          </p:cNvSpPr>
          <p:nvPr/>
        </p:nvSpPr>
        <p:spPr bwMode="auto">
          <a:xfrm>
            <a:off x="4648200" y="3352800"/>
            <a:ext cx="0" cy="1524000"/>
          </a:xfrm>
          <a:prstGeom prst="line">
            <a:avLst/>
          </a:prstGeom>
          <a:noFill/>
          <a:ln w="57150">
            <a:solidFill>
              <a:srgbClr val="0000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 sz="2000"/>
          </a:p>
        </p:txBody>
      </p:sp>
      <p:sp>
        <p:nvSpPr>
          <p:cNvPr id="10255" name="Line 15"/>
          <p:cNvSpPr>
            <a:spLocks noChangeShapeType="1"/>
          </p:cNvSpPr>
          <p:nvPr/>
        </p:nvSpPr>
        <p:spPr bwMode="auto">
          <a:xfrm flipV="1">
            <a:off x="5638800" y="2971800"/>
            <a:ext cx="762000" cy="0"/>
          </a:xfrm>
          <a:prstGeom prst="line">
            <a:avLst/>
          </a:prstGeom>
          <a:noFill/>
          <a:ln w="57150">
            <a:solidFill>
              <a:srgbClr val="0000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 sz="2000"/>
          </a:p>
        </p:txBody>
      </p:sp>
      <p:sp>
        <p:nvSpPr>
          <p:cNvPr id="10256" name="Line 16"/>
          <p:cNvSpPr>
            <a:spLocks noChangeShapeType="1"/>
          </p:cNvSpPr>
          <p:nvPr/>
        </p:nvSpPr>
        <p:spPr bwMode="auto">
          <a:xfrm>
            <a:off x="4724400" y="3352800"/>
            <a:ext cx="1524000" cy="1219200"/>
          </a:xfrm>
          <a:prstGeom prst="line">
            <a:avLst/>
          </a:prstGeom>
          <a:noFill/>
          <a:ln w="57150">
            <a:solidFill>
              <a:srgbClr val="0000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 sz="2000"/>
          </a:p>
        </p:txBody>
      </p:sp>
      <p:sp>
        <p:nvSpPr>
          <p:cNvPr id="10257" name="Line 17"/>
          <p:cNvSpPr>
            <a:spLocks noChangeShapeType="1"/>
          </p:cNvSpPr>
          <p:nvPr/>
        </p:nvSpPr>
        <p:spPr bwMode="auto">
          <a:xfrm flipH="1">
            <a:off x="2971800" y="3352800"/>
            <a:ext cx="1600200" cy="1143000"/>
          </a:xfrm>
          <a:prstGeom prst="line">
            <a:avLst/>
          </a:prstGeom>
          <a:noFill/>
          <a:ln w="57150">
            <a:solidFill>
              <a:srgbClr val="0000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 sz="2000"/>
          </a:p>
        </p:txBody>
      </p:sp>
      <p:sp>
        <p:nvSpPr>
          <p:cNvPr id="10258" name="Line 18"/>
          <p:cNvSpPr>
            <a:spLocks noChangeShapeType="1"/>
          </p:cNvSpPr>
          <p:nvPr/>
        </p:nvSpPr>
        <p:spPr bwMode="auto">
          <a:xfrm flipH="1">
            <a:off x="2819400" y="3048000"/>
            <a:ext cx="990600" cy="0"/>
          </a:xfrm>
          <a:prstGeom prst="line">
            <a:avLst/>
          </a:prstGeom>
          <a:noFill/>
          <a:ln w="57150">
            <a:solidFill>
              <a:srgbClr val="0000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 sz="2000"/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00200" y="990600"/>
            <a:ext cx="7239000" cy="5410200"/>
          </a:xfrm>
        </p:spPr>
        <p:txBody>
          <a:bodyPr>
            <a:normAutofit fontScale="90000"/>
          </a:bodyPr>
          <a:lstStyle/>
          <a:p>
            <a:pPr algn="l"/>
            <a:r>
              <a:rPr lang="ru-RU" sz="2200" b="1" dirty="0" smtClean="0">
                <a:solidFill>
                  <a:srgbClr val="C00000"/>
                </a:solidFill>
                <a:latin typeface="+mn-lt"/>
                <a:cs typeface="Times New Roman" pitchFamily="18" charset="0"/>
              </a:rPr>
              <a:t>1. Организационный момент</a:t>
            </a:r>
            <a:r>
              <a:rPr lang="ru-RU" sz="2200" dirty="0">
                <a:solidFill>
                  <a:srgbClr val="C00000"/>
                </a:solidFill>
                <a:latin typeface="+mn-lt"/>
                <a:cs typeface="Times New Roman" pitchFamily="18" charset="0"/>
              </a:rPr>
              <a:t/>
            </a:r>
            <a:br>
              <a:rPr lang="ru-RU" sz="2200" dirty="0">
                <a:solidFill>
                  <a:srgbClr val="C00000"/>
                </a:solidFill>
                <a:latin typeface="+mn-lt"/>
                <a:cs typeface="Times New Roman" pitchFamily="18" charset="0"/>
              </a:rPr>
            </a:br>
            <a:r>
              <a:rPr lang="ru-RU" sz="2200" b="1" i="1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Цель:</a:t>
            </a:r>
            <a:r>
              <a:rPr lang="ru-RU" sz="2200" b="1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 </a:t>
            </a:r>
            <a:r>
              <a:rPr lang="ru-RU" sz="2200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включение учащихся в деятельность на </a:t>
            </a:r>
            <a:r>
              <a:rPr lang="ru-RU" sz="2200" dirty="0" smtClean="0">
                <a:solidFill>
                  <a:srgbClr val="000000"/>
                </a:solidFill>
                <a:latin typeface="+mn-lt"/>
                <a:cs typeface="Times New Roman" pitchFamily="18" charset="0"/>
              </a:rPr>
              <a:t>личностно - значимом уровне</a:t>
            </a:r>
            <a:br>
              <a:rPr lang="ru-RU" sz="2200" dirty="0" smtClean="0">
                <a:solidFill>
                  <a:srgbClr val="000000"/>
                </a:solidFill>
                <a:latin typeface="+mn-lt"/>
                <a:cs typeface="Times New Roman" pitchFamily="18" charset="0"/>
              </a:rPr>
            </a:br>
            <a:r>
              <a:rPr lang="ru-RU" sz="2200" dirty="0" smtClean="0">
                <a:solidFill>
                  <a:srgbClr val="000000"/>
                </a:solidFill>
                <a:latin typeface="+mn-lt"/>
                <a:cs typeface="Times New Roman" pitchFamily="18" charset="0"/>
              </a:rPr>
              <a:t> </a:t>
            </a:r>
            <a:r>
              <a:rPr lang="ru-RU" sz="2200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«Хочу, потому что могу</a:t>
            </a:r>
            <a:r>
              <a:rPr lang="ru-RU" sz="2200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»</a:t>
            </a:r>
            <a:r>
              <a:rPr lang="ru-RU" sz="22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/>
            </a:r>
            <a:br>
              <a:rPr lang="ru-RU" sz="22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</a:br>
            <a:r>
              <a:rPr lang="ru-RU" sz="2200" b="1" dirty="0" smtClean="0">
                <a:solidFill>
                  <a:srgbClr val="C00000"/>
                </a:solidFill>
                <a:latin typeface="+mn-lt"/>
                <a:cs typeface="Times New Roman" pitchFamily="18" charset="0"/>
              </a:rPr>
              <a:t> II. Актуализация знаний</a:t>
            </a:r>
            <a:br>
              <a:rPr lang="ru-RU" sz="2200" b="1" dirty="0" smtClean="0">
                <a:solidFill>
                  <a:srgbClr val="C00000"/>
                </a:solidFill>
                <a:latin typeface="+mn-lt"/>
                <a:cs typeface="Times New Roman" pitchFamily="18" charset="0"/>
              </a:rPr>
            </a:br>
            <a:r>
              <a:rPr lang="ru-RU" sz="2200" b="1" i="1" dirty="0" smtClean="0">
                <a:solidFill>
                  <a:srgbClr val="000000"/>
                </a:solidFill>
                <a:latin typeface="+mn-lt"/>
                <a:cs typeface="Times New Roman" pitchFamily="18" charset="0"/>
              </a:rPr>
              <a:t>Цель:</a:t>
            </a:r>
            <a:r>
              <a:rPr lang="ru-RU" sz="2200" b="1" dirty="0" smtClean="0">
                <a:solidFill>
                  <a:srgbClr val="000000"/>
                </a:solidFill>
                <a:latin typeface="+mn-lt"/>
                <a:cs typeface="Times New Roman" pitchFamily="18" charset="0"/>
              </a:rPr>
              <a:t> </a:t>
            </a:r>
            <a:r>
              <a:rPr lang="ru-RU" sz="2200" dirty="0" smtClean="0">
                <a:solidFill>
                  <a:srgbClr val="000000"/>
                </a:solidFill>
                <a:latin typeface="+mn-lt"/>
                <a:cs typeface="Times New Roman" pitchFamily="18" charset="0"/>
              </a:rPr>
              <a:t>повторение изученного материала, необходимого для </a:t>
            </a:r>
            <a:r>
              <a:rPr lang="ru-RU" sz="2200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«открытия нового знания», </a:t>
            </a:r>
            <a:r>
              <a:rPr lang="ru-RU" sz="2200" dirty="0" smtClean="0">
                <a:solidFill>
                  <a:srgbClr val="000000"/>
                </a:solidFill>
                <a:latin typeface="+mn-lt"/>
                <a:cs typeface="Times New Roman" pitchFamily="18" charset="0"/>
              </a:rPr>
              <a:t>выявление затруднений в индивидуальной деятельности каждого учащегося.</a:t>
            </a:r>
            <a:br>
              <a:rPr lang="ru-RU" sz="2200" dirty="0" smtClean="0">
                <a:solidFill>
                  <a:srgbClr val="000000"/>
                </a:solidFill>
                <a:latin typeface="+mn-lt"/>
                <a:cs typeface="Times New Roman" pitchFamily="18" charset="0"/>
              </a:rPr>
            </a:br>
            <a:r>
              <a:rPr lang="ru-RU" sz="2200" b="1" dirty="0" smtClean="0">
                <a:solidFill>
                  <a:srgbClr val="C00000"/>
                </a:solidFill>
                <a:latin typeface="+mn-lt"/>
                <a:cs typeface="Times New Roman" pitchFamily="18" charset="0"/>
              </a:rPr>
              <a:t> III. Постановка учебной задачи</a:t>
            </a:r>
            <a:br>
              <a:rPr lang="ru-RU" sz="2200" b="1" dirty="0" smtClean="0">
                <a:solidFill>
                  <a:srgbClr val="C00000"/>
                </a:solidFill>
                <a:latin typeface="+mn-lt"/>
                <a:cs typeface="Times New Roman" pitchFamily="18" charset="0"/>
              </a:rPr>
            </a:br>
            <a:r>
              <a:rPr lang="ru-RU" sz="2200" dirty="0" smtClean="0">
                <a:solidFill>
                  <a:srgbClr val="C00000"/>
                </a:solidFill>
                <a:latin typeface="+mn-lt"/>
                <a:cs typeface="Times New Roman" pitchFamily="18" charset="0"/>
              </a:rPr>
              <a:t> </a:t>
            </a:r>
            <a:r>
              <a:rPr lang="ru-RU" sz="2200" b="1" i="1" dirty="0" smtClean="0">
                <a:solidFill>
                  <a:srgbClr val="000000"/>
                </a:solidFill>
                <a:latin typeface="+mn-lt"/>
                <a:cs typeface="Times New Roman" pitchFamily="18" charset="0"/>
              </a:rPr>
              <a:t>Цель:</a:t>
            </a:r>
            <a:r>
              <a:rPr lang="ru-RU" sz="2200" b="1" dirty="0" smtClean="0">
                <a:solidFill>
                  <a:srgbClr val="000000"/>
                </a:solidFill>
                <a:latin typeface="+mn-lt"/>
                <a:cs typeface="Times New Roman" pitchFamily="18" charset="0"/>
              </a:rPr>
              <a:t> </a:t>
            </a:r>
            <a:r>
              <a:rPr lang="ru-RU" sz="2200" dirty="0" smtClean="0">
                <a:solidFill>
                  <a:srgbClr val="000000"/>
                </a:solidFill>
                <a:latin typeface="+mn-lt"/>
                <a:cs typeface="Times New Roman" pitchFamily="18" charset="0"/>
              </a:rPr>
              <a:t>обсуждение затруднений</a:t>
            </a:r>
            <a:br>
              <a:rPr lang="ru-RU" sz="2200" dirty="0" smtClean="0">
                <a:solidFill>
                  <a:srgbClr val="000000"/>
                </a:solidFill>
                <a:latin typeface="+mn-lt"/>
                <a:cs typeface="Times New Roman" pitchFamily="18" charset="0"/>
              </a:rPr>
            </a:br>
            <a:r>
              <a:rPr lang="ru-RU" sz="2200" dirty="0" smtClean="0">
                <a:solidFill>
                  <a:srgbClr val="000000"/>
                </a:solidFill>
                <a:latin typeface="+mn-lt"/>
                <a:cs typeface="Times New Roman" pitchFamily="18" charset="0"/>
              </a:rPr>
              <a:t> («Почему возникли затруднения?», «Чего мы ещё не знаем?») </a:t>
            </a:r>
            <a:br>
              <a:rPr lang="ru-RU" sz="2200" dirty="0" smtClean="0">
                <a:solidFill>
                  <a:srgbClr val="000000"/>
                </a:solidFill>
                <a:latin typeface="+mn-lt"/>
                <a:cs typeface="Times New Roman" pitchFamily="18" charset="0"/>
              </a:rPr>
            </a:br>
            <a:r>
              <a:rPr lang="ru-RU" sz="2200" dirty="0" smtClean="0">
                <a:solidFill>
                  <a:srgbClr val="000000"/>
                </a:solidFill>
                <a:latin typeface="+mn-lt"/>
                <a:cs typeface="Times New Roman" pitchFamily="18" charset="0"/>
              </a:rPr>
              <a:t>Проговаривание цели урока в виде вопроса, на который предстоит ответить, или в виде темы урока </a:t>
            </a:r>
            <a:br>
              <a:rPr lang="ru-RU" sz="2200" dirty="0" smtClean="0">
                <a:solidFill>
                  <a:srgbClr val="000000"/>
                </a:solidFill>
                <a:latin typeface="+mn-lt"/>
                <a:cs typeface="Times New Roman" pitchFamily="18" charset="0"/>
              </a:rPr>
            </a:br>
            <a:r>
              <a:rPr lang="ru-RU" sz="2200" b="1" dirty="0" smtClean="0">
                <a:solidFill>
                  <a:srgbClr val="C00000"/>
                </a:solidFill>
                <a:latin typeface="+mn-lt"/>
                <a:cs typeface="Times New Roman" pitchFamily="18" charset="0"/>
              </a:rPr>
              <a:t> IV. «Открытие нового знания»</a:t>
            </a:r>
            <a:r>
              <a:rPr lang="ru-RU" sz="2200" b="1" dirty="0" smtClean="0">
                <a:solidFill>
                  <a:srgbClr val="000000"/>
                </a:solidFill>
                <a:latin typeface="+mn-lt"/>
                <a:cs typeface="Times New Roman" pitchFamily="18" charset="0"/>
              </a:rPr>
              <a:t> </a:t>
            </a:r>
            <a:br>
              <a:rPr lang="ru-RU" sz="2200" b="1" dirty="0" smtClean="0">
                <a:solidFill>
                  <a:srgbClr val="000000"/>
                </a:solidFill>
                <a:latin typeface="+mn-lt"/>
                <a:cs typeface="Times New Roman" pitchFamily="18" charset="0"/>
              </a:rPr>
            </a:br>
            <a:r>
              <a:rPr lang="ru-RU" sz="2200" dirty="0" smtClean="0">
                <a:solidFill>
                  <a:srgbClr val="000000"/>
                </a:solidFill>
                <a:latin typeface="+mn-lt"/>
                <a:cs typeface="Times New Roman" pitchFamily="18" charset="0"/>
              </a:rPr>
              <a:t>(построение проекта выхода из затруднения) </a:t>
            </a:r>
            <a:br>
              <a:rPr lang="ru-RU" sz="2200" dirty="0" smtClean="0">
                <a:solidFill>
                  <a:srgbClr val="000000"/>
                </a:solidFill>
                <a:latin typeface="+mn-lt"/>
                <a:cs typeface="Times New Roman" pitchFamily="18" charset="0"/>
              </a:rPr>
            </a:br>
            <a:r>
              <a:rPr lang="ru-RU" sz="2200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Этап изучения новых знаний и способов действий </a:t>
            </a:r>
            <a:r>
              <a:rPr lang="ru-RU" sz="2200" dirty="0" smtClean="0">
                <a:solidFill>
                  <a:srgbClr val="000000"/>
                </a:solidFill>
                <a:latin typeface="+mn-lt"/>
                <a:cs typeface="Times New Roman" pitchFamily="18" charset="0"/>
              </a:rPr>
              <a:t/>
            </a:r>
            <a:br>
              <a:rPr lang="ru-RU" sz="2200" dirty="0" smtClean="0">
                <a:solidFill>
                  <a:srgbClr val="000000"/>
                </a:solidFill>
                <a:latin typeface="+mn-lt"/>
                <a:cs typeface="Times New Roman" pitchFamily="18" charset="0"/>
              </a:rPr>
            </a:br>
            <a:endParaRPr lang="ru-RU" sz="22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52600" y="304800"/>
            <a:ext cx="7162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Структура урока в рамках </a:t>
            </a:r>
            <a:r>
              <a:rPr lang="ru-RU" sz="2400" b="1" dirty="0" err="1" smtClean="0"/>
              <a:t>деятельностного</a:t>
            </a:r>
            <a:r>
              <a:rPr lang="ru-RU" sz="2400" b="1" dirty="0" smtClean="0"/>
              <a:t> подхода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28600" y="914400"/>
            <a:ext cx="914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kern="0" dirty="0" smtClean="0">
                <a:ea typeface="Times New Roman"/>
                <a:cs typeface="Microsoft Sans Serif" panose="020B0604020202020204" pitchFamily="34" charset="0"/>
              </a:rPr>
              <a:t>ФГОС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889536558"/>
      </p:ext>
    </p:extLst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1066800"/>
            <a:ext cx="7162800" cy="5242520"/>
          </a:xfrm>
        </p:spPr>
        <p:txBody>
          <a:bodyPr>
            <a:noAutofit/>
          </a:bodyPr>
          <a:lstStyle/>
          <a:p>
            <a:pPr lvl="0" algn="l" eaLnBrk="1" hangingPunct="1"/>
            <a:r>
              <a:rPr lang="ru-RU" sz="2200" b="1" dirty="0" smtClean="0">
                <a:solidFill>
                  <a:srgbClr val="C00000"/>
                </a:solidFill>
                <a:effectLst/>
                <a:latin typeface="+mn-lt"/>
                <a:cs typeface="Times New Roman" pitchFamily="18" charset="0"/>
              </a:rPr>
              <a:t>V</a:t>
            </a:r>
            <a:r>
              <a:rPr lang="ru-RU" sz="2200" b="1" dirty="0">
                <a:solidFill>
                  <a:srgbClr val="C00000"/>
                </a:solidFill>
                <a:effectLst/>
                <a:latin typeface="+mn-lt"/>
                <a:cs typeface="Times New Roman" pitchFamily="18" charset="0"/>
              </a:rPr>
              <a:t>. Первичное </a:t>
            </a:r>
            <a:r>
              <a:rPr lang="ru-RU" sz="2200" b="1" dirty="0" smtClean="0">
                <a:solidFill>
                  <a:srgbClr val="C00000"/>
                </a:solidFill>
                <a:effectLst/>
                <a:latin typeface="+mn-lt"/>
                <a:cs typeface="Times New Roman" pitchFamily="18" charset="0"/>
              </a:rPr>
              <a:t>закрепление</a:t>
            </a:r>
            <a:r>
              <a:rPr lang="ru-RU" sz="2200" dirty="0" smtClean="0">
                <a:effectLst/>
                <a:latin typeface="+mn-lt"/>
                <a:cs typeface="Times New Roman" pitchFamily="18" charset="0"/>
              </a:rPr>
              <a:t> </a:t>
            </a:r>
            <a:r>
              <a:rPr lang="ru-RU" sz="2200" dirty="0">
                <a:effectLst/>
                <a:latin typeface="+mn-lt"/>
                <a:cs typeface="Times New Roman" pitchFamily="18" charset="0"/>
              </a:rPr>
              <a:t/>
            </a:r>
            <a:br>
              <a:rPr lang="ru-RU" sz="2200" dirty="0">
                <a:effectLst/>
                <a:latin typeface="+mn-lt"/>
                <a:cs typeface="Times New Roman" pitchFamily="18" charset="0"/>
              </a:rPr>
            </a:br>
            <a:r>
              <a:rPr lang="ru-RU" sz="2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Этап закрепления  знаний и способов действий</a:t>
            </a:r>
            <a:r>
              <a:rPr lang="ru-RU" sz="2200" i="1" dirty="0">
                <a:effectLst/>
                <a:latin typeface="+mn-lt"/>
                <a:cs typeface="Times New Roman" pitchFamily="18" charset="0"/>
              </a:rPr>
              <a:t/>
            </a:r>
            <a:br>
              <a:rPr lang="ru-RU" sz="2200" i="1" dirty="0">
                <a:effectLst/>
                <a:latin typeface="+mn-lt"/>
                <a:cs typeface="Times New Roman" pitchFamily="18" charset="0"/>
              </a:rPr>
            </a:br>
            <a:r>
              <a:rPr lang="ru-RU" sz="2200" b="1" i="1" dirty="0" smtClean="0">
                <a:solidFill>
                  <a:srgbClr val="000000"/>
                </a:solidFill>
                <a:effectLst/>
                <a:latin typeface="+mn-lt"/>
                <a:cs typeface="Times New Roman" pitchFamily="18" charset="0"/>
              </a:rPr>
              <a:t>Цель</a:t>
            </a:r>
            <a:r>
              <a:rPr lang="ru-RU" sz="2200" b="1" i="1" dirty="0">
                <a:solidFill>
                  <a:srgbClr val="000000"/>
                </a:solidFill>
                <a:effectLst/>
                <a:latin typeface="+mn-lt"/>
                <a:cs typeface="Times New Roman" pitchFamily="18" charset="0"/>
              </a:rPr>
              <a:t>:</a:t>
            </a:r>
            <a:r>
              <a:rPr lang="ru-RU" sz="2200" b="1" dirty="0">
                <a:solidFill>
                  <a:srgbClr val="000000"/>
                </a:solidFill>
                <a:effectLst/>
                <a:latin typeface="+mn-lt"/>
                <a:cs typeface="Times New Roman" pitchFamily="18" charset="0"/>
              </a:rPr>
              <a:t> </a:t>
            </a:r>
            <a:r>
              <a:rPr lang="ru-RU" sz="2200" dirty="0">
                <a:solidFill>
                  <a:srgbClr val="000000"/>
                </a:solidFill>
                <a:effectLst/>
                <a:latin typeface="+mn-lt"/>
                <a:cs typeface="Times New Roman" pitchFamily="18" charset="0"/>
              </a:rPr>
              <a:t>проговаривание нового знания, </a:t>
            </a:r>
            <a:r>
              <a:rPr lang="ru-RU" sz="2200" dirty="0" smtClean="0">
                <a:solidFill>
                  <a:srgbClr val="000000"/>
                </a:solidFill>
                <a:effectLst/>
                <a:latin typeface="+mn-lt"/>
                <a:cs typeface="Times New Roman" pitchFamily="18" charset="0"/>
              </a:rPr>
              <a:t/>
            </a:r>
            <a:br>
              <a:rPr lang="ru-RU" sz="2200" dirty="0" smtClean="0">
                <a:solidFill>
                  <a:srgbClr val="000000"/>
                </a:solidFill>
                <a:effectLst/>
                <a:latin typeface="+mn-lt"/>
                <a:cs typeface="Times New Roman" pitchFamily="18" charset="0"/>
              </a:rPr>
            </a:br>
            <a:r>
              <a:rPr lang="ru-RU" sz="2200" dirty="0" smtClean="0">
                <a:solidFill>
                  <a:srgbClr val="000000"/>
                </a:solidFill>
                <a:effectLst/>
                <a:latin typeface="+mn-lt"/>
                <a:cs typeface="Times New Roman" pitchFamily="18" charset="0"/>
              </a:rPr>
              <a:t>запись </a:t>
            </a:r>
            <a:r>
              <a:rPr lang="ru-RU" sz="2200" dirty="0">
                <a:solidFill>
                  <a:srgbClr val="000000"/>
                </a:solidFill>
                <a:effectLst/>
                <a:latin typeface="+mn-lt"/>
                <a:cs typeface="Times New Roman" pitchFamily="18" charset="0"/>
              </a:rPr>
              <a:t>в виде опорного </a:t>
            </a:r>
            <a:r>
              <a:rPr lang="ru-RU" sz="2200" dirty="0" smtClean="0">
                <a:solidFill>
                  <a:srgbClr val="000000"/>
                </a:solidFill>
                <a:effectLst/>
                <a:latin typeface="+mn-lt"/>
                <a:cs typeface="Times New Roman" pitchFamily="18" charset="0"/>
              </a:rPr>
              <a:t>сигнала</a:t>
            </a:r>
            <a:br>
              <a:rPr lang="ru-RU" sz="2200" dirty="0" smtClean="0">
                <a:solidFill>
                  <a:srgbClr val="000000"/>
                </a:solidFill>
                <a:effectLst/>
                <a:latin typeface="+mn-lt"/>
                <a:cs typeface="Times New Roman" pitchFamily="18" charset="0"/>
              </a:rPr>
            </a:br>
            <a:r>
              <a:rPr lang="ru-RU" sz="2200" b="1" kern="1200" dirty="0" smtClean="0">
                <a:solidFill>
                  <a:srgbClr val="C00000"/>
                </a:solidFill>
                <a:effectLst/>
                <a:latin typeface="+mn-lt"/>
                <a:ea typeface="+mn-ea"/>
                <a:cs typeface="Times New Roman" pitchFamily="18" charset="0"/>
              </a:rPr>
              <a:t>VI</a:t>
            </a:r>
            <a:r>
              <a:rPr lang="ru-RU" sz="2200" b="1" kern="1200" dirty="0">
                <a:solidFill>
                  <a:srgbClr val="C00000"/>
                </a:solidFill>
                <a:effectLst/>
                <a:latin typeface="+mn-lt"/>
                <a:ea typeface="+mn-ea"/>
                <a:cs typeface="Times New Roman" pitchFamily="18" charset="0"/>
              </a:rPr>
              <a:t>. </a:t>
            </a:r>
            <a:r>
              <a:rPr lang="ru-RU" sz="2200" b="1" kern="1200" dirty="0" smtClean="0">
                <a:solidFill>
                  <a:srgbClr val="C00000"/>
                </a:solidFill>
                <a:effectLst/>
                <a:latin typeface="+mn-lt"/>
                <a:ea typeface="+mn-ea"/>
                <a:cs typeface="Times New Roman" pitchFamily="18" charset="0"/>
              </a:rPr>
              <a:t>Самоанализ </a:t>
            </a:r>
            <a:r>
              <a:rPr lang="ru-RU" sz="2200" b="1" kern="1200" dirty="0">
                <a:solidFill>
                  <a:srgbClr val="C00000"/>
                </a:solidFill>
                <a:effectLst/>
                <a:latin typeface="+mn-lt"/>
                <a:ea typeface="+mn-ea"/>
                <a:cs typeface="Times New Roman" pitchFamily="18" charset="0"/>
              </a:rPr>
              <a:t>и самоконтроль</a:t>
            </a:r>
            <a:r>
              <a:rPr lang="ru-RU" sz="2200" kern="1200" dirty="0">
                <a:solidFill>
                  <a:srgbClr val="C00000"/>
                </a:solidFill>
                <a:effectLst/>
                <a:latin typeface="+mn-lt"/>
                <a:ea typeface="+mn-ea"/>
                <a:cs typeface="Times New Roman" pitchFamily="18" charset="0"/>
              </a:rPr>
              <a:t> </a:t>
            </a:r>
            <a:br>
              <a:rPr lang="ru-RU" sz="2200" kern="1200" dirty="0">
                <a:solidFill>
                  <a:srgbClr val="C00000"/>
                </a:solidFill>
                <a:effectLst/>
                <a:latin typeface="+mn-lt"/>
                <a:ea typeface="+mn-ea"/>
                <a:cs typeface="Times New Roman" pitchFamily="18" charset="0"/>
              </a:rPr>
            </a:br>
            <a:r>
              <a:rPr lang="ru-RU" sz="2200" i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Times New Roman" pitchFamily="18" charset="0"/>
              </a:rPr>
              <a:t>Этап  применения  знаний и способов действий</a:t>
            </a:r>
            <a:r>
              <a:rPr lang="ru-RU" sz="2200" kern="1200" dirty="0">
                <a:effectLst/>
                <a:latin typeface="+mn-lt"/>
                <a:ea typeface="+mn-ea"/>
                <a:cs typeface="Times New Roman" pitchFamily="18" charset="0"/>
              </a:rPr>
              <a:t/>
            </a:r>
            <a:br>
              <a:rPr lang="ru-RU" sz="2200" kern="1200" dirty="0">
                <a:effectLst/>
                <a:latin typeface="+mn-lt"/>
                <a:ea typeface="+mn-ea"/>
                <a:cs typeface="Times New Roman" pitchFamily="18" charset="0"/>
              </a:rPr>
            </a:br>
            <a:r>
              <a:rPr lang="ru-RU" sz="2200" b="1" i="1" kern="1200" dirty="0" smtClean="0">
                <a:effectLst/>
                <a:latin typeface="+mn-lt"/>
                <a:ea typeface="+mn-ea"/>
                <a:cs typeface="Times New Roman" pitchFamily="18" charset="0"/>
              </a:rPr>
              <a:t>Цель</a:t>
            </a:r>
            <a:r>
              <a:rPr lang="ru-RU" sz="2200" b="1" i="1" kern="1200" dirty="0">
                <a:effectLst/>
                <a:latin typeface="+mn-lt"/>
                <a:ea typeface="+mn-ea"/>
                <a:cs typeface="Times New Roman" pitchFamily="18" charset="0"/>
              </a:rPr>
              <a:t>:</a:t>
            </a:r>
            <a:r>
              <a:rPr lang="ru-RU" sz="2200" b="1" kern="1200" dirty="0">
                <a:effectLst/>
                <a:latin typeface="+mn-lt"/>
                <a:ea typeface="+mn-ea"/>
                <a:cs typeface="Times New Roman" pitchFamily="18" charset="0"/>
              </a:rPr>
              <a:t> </a:t>
            </a:r>
            <a:r>
              <a:rPr lang="ru-RU" sz="2200" kern="1200" dirty="0">
                <a:effectLst/>
                <a:latin typeface="+mn-lt"/>
                <a:ea typeface="+mn-ea"/>
                <a:cs typeface="Times New Roman" pitchFamily="18" charset="0"/>
              </a:rPr>
              <a:t>каждый для себя должен сделать вывод о том, что он уже </a:t>
            </a:r>
            <a:r>
              <a:rPr lang="ru-RU" sz="2200" kern="1200" dirty="0" smtClean="0">
                <a:effectLst/>
                <a:latin typeface="+mn-lt"/>
                <a:ea typeface="+mn-ea"/>
                <a:cs typeface="Times New Roman" pitchFamily="18" charset="0"/>
              </a:rPr>
              <a:t>умеет</a:t>
            </a:r>
            <a:r>
              <a:rPr lang="ru-RU" sz="2200" kern="1200" dirty="0" smtClean="0">
                <a:solidFill>
                  <a:srgbClr val="000000"/>
                </a:solidFill>
                <a:effectLst/>
                <a:latin typeface="+mn-lt"/>
                <a:ea typeface="+mn-ea"/>
                <a:cs typeface="Times New Roman" pitchFamily="18" charset="0"/>
              </a:rPr>
              <a:t/>
            </a:r>
            <a:br>
              <a:rPr lang="ru-RU" sz="2200" kern="1200" dirty="0" smtClean="0">
                <a:solidFill>
                  <a:srgbClr val="000000"/>
                </a:solidFill>
                <a:effectLst/>
                <a:latin typeface="+mn-lt"/>
                <a:ea typeface="+mn-ea"/>
                <a:cs typeface="Times New Roman" pitchFamily="18" charset="0"/>
              </a:rPr>
            </a:br>
            <a:r>
              <a:rPr lang="ru-RU" sz="2200" b="1" dirty="0" smtClean="0">
                <a:solidFill>
                  <a:srgbClr val="C00000"/>
                </a:solidFill>
                <a:latin typeface="+mn-lt"/>
                <a:cs typeface="Times New Roman" pitchFamily="18" charset="0"/>
              </a:rPr>
              <a:t> VII.  Включение нового знания в систему знаний</a:t>
            </a:r>
            <a:br>
              <a:rPr lang="ru-RU" sz="2200" b="1" dirty="0" smtClean="0">
                <a:solidFill>
                  <a:srgbClr val="C00000"/>
                </a:solidFill>
                <a:latin typeface="+mn-lt"/>
                <a:cs typeface="Times New Roman" pitchFamily="18" charset="0"/>
              </a:rPr>
            </a:br>
            <a:r>
              <a:rPr lang="ru-RU" sz="2200" b="1" dirty="0" smtClean="0">
                <a:solidFill>
                  <a:srgbClr val="C00000"/>
                </a:solidFill>
                <a:latin typeface="+mn-lt"/>
                <a:cs typeface="Times New Roman" pitchFamily="18" charset="0"/>
              </a:rPr>
              <a:t>         и повторение</a:t>
            </a:r>
            <a:br>
              <a:rPr lang="ru-RU" sz="2200" b="1" dirty="0" smtClean="0">
                <a:solidFill>
                  <a:srgbClr val="C00000"/>
                </a:solidFill>
                <a:latin typeface="+mn-lt"/>
                <a:cs typeface="Times New Roman" pitchFamily="18" charset="0"/>
              </a:rPr>
            </a:br>
            <a:r>
              <a:rPr lang="ru-RU" sz="2200" b="1" dirty="0" smtClean="0">
                <a:solidFill>
                  <a:srgbClr val="C00000"/>
                </a:solidFill>
                <a:latin typeface="+mn-lt"/>
                <a:ea typeface="Times New Roman" pitchFamily="18" charset="0"/>
                <a:cs typeface="Arial" charset="0"/>
              </a:rPr>
              <a:t>VIII.   Рефлексия</a:t>
            </a:r>
            <a:r>
              <a:rPr lang="ru-RU" sz="2200" dirty="0" smtClean="0">
                <a:solidFill>
                  <a:srgbClr val="C00000"/>
                </a:solidFill>
                <a:latin typeface="+mn-lt"/>
                <a:ea typeface="Times New Roman" pitchFamily="18" charset="0"/>
                <a:cs typeface="Arial" charset="0"/>
              </a:rPr>
              <a:t/>
            </a:r>
            <a:br>
              <a:rPr lang="ru-RU" sz="2200" dirty="0" smtClean="0">
                <a:solidFill>
                  <a:srgbClr val="C00000"/>
                </a:solidFill>
                <a:latin typeface="+mn-lt"/>
                <a:ea typeface="Times New Roman" pitchFamily="18" charset="0"/>
                <a:cs typeface="Arial" charset="0"/>
              </a:rPr>
            </a:br>
            <a:r>
              <a:rPr lang="ru-RU" sz="2200" b="1" i="1" dirty="0" smtClean="0">
                <a:latin typeface="+mn-lt"/>
                <a:ea typeface="Times New Roman" pitchFamily="18" charset="0"/>
                <a:cs typeface="Arial" charset="0"/>
              </a:rPr>
              <a:t>Цель:</a:t>
            </a:r>
            <a:r>
              <a:rPr lang="ru-RU" sz="2200" b="1" dirty="0" smtClean="0">
                <a:latin typeface="+mn-lt"/>
                <a:ea typeface="Times New Roman" pitchFamily="18" charset="0"/>
                <a:cs typeface="Arial" charset="0"/>
              </a:rPr>
              <a:t> </a:t>
            </a:r>
            <a:r>
              <a:rPr lang="ru-RU" sz="2200" dirty="0" smtClean="0">
                <a:latin typeface="+mn-lt"/>
                <a:ea typeface="Times New Roman" pitchFamily="18" charset="0"/>
                <a:cs typeface="Arial" charset="0"/>
              </a:rPr>
              <a:t>осознание учащимися своей УД, самооценка результатов деятельности своей и всего класса. </a:t>
            </a:r>
            <a:r>
              <a:rPr lang="ru-RU" sz="2400" kern="1200" dirty="0">
                <a:solidFill>
                  <a:srgbClr val="000000"/>
                </a:solidFill>
                <a:effectLst/>
                <a:latin typeface="+mn-lt"/>
                <a:ea typeface="+mn-ea"/>
                <a:cs typeface="Times New Roman" pitchFamily="18" charset="0"/>
              </a:rPr>
              <a:t/>
            </a:r>
            <a:br>
              <a:rPr lang="ru-RU" sz="2400" kern="1200" dirty="0">
                <a:solidFill>
                  <a:srgbClr val="000000"/>
                </a:solidFill>
                <a:effectLst/>
                <a:latin typeface="+mn-lt"/>
                <a:ea typeface="+mn-ea"/>
                <a:cs typeface="Times New Roman" pitchFamily="18" charset="0"/>
              </a:rPr>
            </a:br>
            <a:endParaRPr lang="ru-RU" sz="2400" i="1" dirty="0">
              <a:effectLst/>
              <a:latin typeface="+mn-lt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600200" y="457200"/>
            <a:ext cx="7162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Структура урока в рамках </a:t>
            </a:r>
            <a:r>
              <a:rPr lang="ru-RU" sz="2400" b="1" dirty="0" err="1" smtClean="0"/>
              <a:t>деятельностного</a:t>
            </a:r>
            <a:r>
              <a:rPr lang="ru-RU" sz="2400" b="1" dirty="0" smtClean="0"/>
              <a:t> подхода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28600" y="1219200"/>
            <a:ext cx="990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kern="0" dirty="0" smtClean="0">
                <a:ea typeface="Times New Roman"/>
                <a:cs typeface="Microsoft Sans Serif" panose="020B0604020202020204" pitchFamily="34" charset="0"/>
              </a:rPr>
              <a:t>ФГОС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194141358"/>
      </p:ext>
    </p:extLst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762000"/>
            <a:ext cx="8686800" cy="541020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2800" dirty="0" smtClean="0"/>
              <a:t>Урок - главная составная часть учебного процесса</a:t>
            </a:r>
          </a:p>
          <a:p>
            <a:pPr>
              <a:buNone/>
            </a:pPr>
            <a:r>
              <a:rPr lang="ru-RU" sz="2800" b="1" dirty="0" smtClean="0"/>
              <a:t> </a:t>
            </a:r>
          </a:p>
          <a:p>
            <a:pPr algn="ctr">
              <a:buNone/>
            </a:pPr>
            <a:r>
              <a:rPr lang="ru-RU" b="1" i="1" dirty="0" smtClean="0">
                <a:solidFill>
                  <a:srgbClr val="C00000"/>
                </a:solidFill>
              </a:rPr>
              <a:t>«Урок – это зеркало общей и</a:t>
            </a:r>
          </a:p>
          <a:p>
            <a:pPr algn="ctr">
              <a:buNone/>
            </a:pPr>
            <a:r>
              <a:rPr lang="ru-RU" b="1" i="1" dirty="0" smtClean="0">
                <a:solidFill>
                  <a:srgbClr val="C00000"/>
                </a:solidFill>
              </a:rPr>
              <a:t> педагогической культуры учителя, </a:t>
            </a:r>
            <a:endParaRPr lang="ru-RU" i="1" dirty="0" smtClean="0">
              <a:solidFill>
                <a:srgbClr val="C00000"/>
              </a:solidFill>
            </a:endParaRPr>
          </a:p>
          <a:p>
            <a:pPr algn="ctr">
              <a:buNone/>
            </a:pPr>
            <a:r>
              <a:rPr lang="ru-RU" b="1" i="1" dirty="0" smtClean="0">
                <a:solidFill>
                  <a:srgbClr val="C00000"/>
                </a:solidFill>
              </a:rPr>
              <a:t>мерило его интеллектуального богатства, </a:t>
            </a:r>
          </a:p>
          <a:p>
            <a:pPr algn="ctr">
              <a:buNone/>
            </a:pPr>
            <a:r>
              <a:rPr lang="ru-RU" b="1" i="1" dirty="0" smtClean="0">
                <a:solidFill>
                  <a:srgbClr val="C00000"/>
                </a:solidFill>
              </a:rPr>
              <a:t>показатель его кругозора, эрудиции»</a:t>
            </a:r>
            <a:endParaRPr lang="ru-RU" i="1" dirty="0" smtClean="0">
              <a:solidFill>
                <a:srgbClr val="C00000"/>
              </a:solidFill>
            </a:endParaRPr>
          </a:p>
          <a:p>
            <a:pPr algn="r">
              <a:buNone/>
            </a:pPr>
            <a:r>
              <a:rPr lang="ru-RU" b="1" dirty="0" smtClean="0">
                <a:solidFill>
                  <a:srgbClr val="C00000"/>
                </a:solidFill>
              </a:rPr>
              <a:t>В. А. Сухомлинский</a:t>
            </a:r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sz="2600" dirty="0" smtClean="0"/>
              <a:t>Урок есть часть жизни ребенка, и проживание этой жизни </a:t>
            </a:r>
          </a:p>
          <a:p>
            <a:pPr algn="ctr">
              <a:buNone/>
            </a:pPr>
            <a:r>
              <a:rPr lang="ru-RU" sz="2600" dirty="0" smtClean="0"/>
              <a:t>должно совершаться на уровне высокой культуры</a:t>
            </a:r>
            <a:endParaRPr lang="ru-RU" sz="2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oShape 22"/>
          <p:cNvSpPr>
            <a:spLocks noChangeArrowheads="1"/>
          </p:cNvSpPr>
          <p:nvPr/>
        </p:nvSpPr>
        <p:spPr bwMode="gray">
          <a:xfrm>
            <a:off x="3124200" y="2819400"/>
            <a:ext cx="2786062" cy="3005137"/>
          </a:xfrm>
          <a:prstGeom prst="flowChartAlternateProcess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0" name="AutoShape 22"/>
          <p:cNvSpPr>
            <a:spLocks noChangeArrowheads="1"/>
          </p:cNvSpPr>
          <p:nvPr/>
        </p:nvSpPr>
        <p:spPr bwMode="gray">
          <a:xfrm>
            <a:off x="152400" y="2743200"/>
            <a:ext cx="2786063" cy="3005137"/>
          </a:xfrm>
          <a:prstGeom prst="flowChartAlternateProcess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9" name="AutoShape 22"/>
          <p:cNvSpPr>
            <a:spLocks noChangeArrowheads="1"/>
          </p:cNvSpPr>
          <p:nvPr/>
        </p:nvSpPr>
        <p:spPr bwMode="gray">
          <a:xfrm>
            <a:off x="6172200" y="2743200"/>
            <a:ext cx="2786062" cy="3005137"/>
          </a:xfrm>
          <a:prstGeom prst="flowChartAlternateProcess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44562"/>
          </a:xfrm>
          <a:ln>
            <a:noFill/>
          </a:ln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3200" b="1" i="1" dirty="0" smtClean="0">
                <a:solidFill>
                  <a:srgbClr val="FF0000"/>
                </a:solidFill>
              </a:rPr>
              <a:t>Область применения профессионального стандарта</a:t>
            </a: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gray">
          <a:xfrm rot="10800000">
            <a:off x="1447800" y="1676400"/>
            <a:ext cx="5867400" cy="714375"/>
          </a:xfrm>
          <a:prstGeom prst="triangle">
            <a:avLst>
              <a:gd name="adj" fmla="val 50000"/>
            </a:avLst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6" name="Text Box 13"/>
          <p:cNvSpPr txBox="1">
            <a:spLocks noChangeArrowheads="1"/>
          </p:cNvSpPr>
          <p:nvPr/>
        </p:nvSpPr>
        <p:spPr bwMode="gray">
          <a:xfrm>
            <a:off x="381000" y="3505200"/>
            <a:ext cx="2362200" cy="8397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ru-RU" dirty="0"/>
              <a:t>при приеме на работу в образовательное </a:t>
            </a:r>
            <a:r>
              <a:rPr lang="ru-RU" dirty="0" smtClean="0"/>
              <a:t>учреждение</a:t>
            </a:r>
            <a:endParaRPr lang="ru-RU" dirty="0"/>
          </a:p>
        </p:txBody>
      </p:sp>
      <p:sp>
        <p:nvSpPr>
          <p:cNvPr id="7" name="Text Box 15"/>
          <p:cNvSpPr txBox="1">
            <a:spLocks noChangeArrowheads="1"/>
          </p:cNvSpPr>
          <p:nvPr/>
        </p:nvSpPr>
        <p:spPr bwMode="gray">
          <a:xfrm>
            <a:off x="3276600" y="3048000"/>
            <a:ext cx="2514600" cy="24468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ru-RU" sz="1700" dirty="0"/>
              <a:t>при проведении аттестации педагогов образовательных учреждений региональными органами исполнительной власти, осуществляющими управление в сфере </a:t>
            </a:r>
            <a:r>
              <a:rPr lang="ru-RU" sz="1700" dirty="0" smtClean="0"/>
              <a:t>образования</a:t>
            </a:r>
            <a:endParaRPr lang="ru-RU" sz="17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400800" y="3200401"/>
            <a:ext cx="2362200" cy="218521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700" dirty="0"/>
              <a:t>при проведении аттестации педагогов самими образовательными организациями, в случае предоставления им соответствующих полномочий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762000"/>
            <a:ext cx="7772400" cy="5105400"/>
          </a:xfrm>
        </p:spPr>
        <p:txBody>
          <a:bodyPr>
            <a:normAutofit/>
          </a:bodyPr>
          <a:lstStyle/>
          <a:p>
            <a:pPr algn="l"/>
            <a:r>
              <a:rPr lang="ru-RU" sz="2800" b="1" i="1" dirty="0" smtClean="0">
                <a:solidFill>
                  <a:srgbClr val="C00000"/>
                </a:solidFill>
              </a:rPr>
              <a:t>«</a:t>
            </a:r>
            <a:r>
              <a:rPr lang="en-US" sz="2800" b="1" i="1" dirty="0" err="1" smtClean="0">
                <a:solidFill>
                  <a:srgbClr val="C00000"/>
                </a:solidFill>
              </a:rPr>
              <a:t>Мир</a:t>
            </a:r>
            <a:r>
              <a:rPr lang="en-US" sz="2800" b="1" i="1" dirty="0" smtClean="0">
                <a:solidFill>
                  <a:srgbClr val="C00000"/>
                </a:solidFill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</a:rPr>
              <a:t>стал</a:t>
            </a:r>
            <a:r>
              <a:rPr lang="en-US" sz="2800" b="1" i="1" dirty="0">
                <a:solidFill>
                  <a:srgbClr val="C00000"/>
                </a:solidFill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</a:rPr>
              <a:t>динамичным</a:t>
            </a:r>
            <a:r>
              <a:rPr lang="en-US" sz="2800" b="1" i="1" dirty="0">
                <a:solidFill>
                  <a:srgbClr val="C00000"/>
                </a:solidFill>
              </a:rPr>
              <a:t>. </a:t>
            </a:r>
            <a:r>
              <a:rPr lang="ru-RU" sz="2800" b="1" i="1" dirty="0" smtClean="0">
                <a:solidFill>
                  <a:srgbClr val="C00000"/>
                </a:solidFill>
              </a:rPr>
              <a:t/>
            </a:r>
            <a:br>
              <a:rPr lang="ru-RU" sz="2800" b="1" i="1" dirty="0" smtClean="0">
                <a:solidFill>
                  <a:srgbClr val="C00000"/>
                </a:solidFill>
              </a:rPr>
            </a:br>
            <a:r>
              <a:rPr lang="en-US" sz="2800" b="1" i="1" dirty="0" err="1" smtClean="0">
                <a:solidFill>
                  <a:srgbClr val="C00000"/>
                </a:solidFill>
              </a:rPr>
              <a:t>Новый</a:t>
            </a:r>
            <a:r>
              <a:rPr lang="en-US" sz="2800" b="1" i="1" dirty="0" smtClean="0">
                <a:solidFill>
                  <a:srgbClr val="C00000"/>
                </a:solidFill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</a:rPr>
              <a:t>день</a:t>
            </a:r>
            <a:r>
              <a:rPr lang="en-US" sz="2800" b="1" i="1" dirty="0">
                <a:solidFill>
                  <a:srgbClr val="C00000"/>
                </a:solidFill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</a:rPr>
              <a:t>приносит</a:t>
            </a:r>
            <a:r>
              <a:rPr lang="en-US" sz="2800" b="1" i="1" dirty="0">
                <a:solidFill>
                  <a:srgbClr val="C00000"/>
                </a:solidFill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</a:rPr>
              <a:t>новые</a:t>
            </a:r>
            <a:r>
              <a:rPr lang="en-US" sz="2800" b="1" i="1" dirty="0">
                <a:solidFill>
                  <a:srgbClr val="C00000"/>
                </a:solidFill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</a:rPr>
              <a:t>задачи</a:t>
            </a:r>
            <a:r>
              <a:rPr lang="en-US" sz="2800" b="1" i="1" dirty="0">
                <a:solidFill>
                  <a:srgbClr val="C00000"/>
                </a:solidFill>
              </a:rPr>
              <a:t>. </a:t>
            </a:r>
            <a:r>
              <a:rPr lang="en-US" sz="2800" b="1" i="1" dirty="0" err="1">
                <a:solidFill>
                  <a:srgbClr val="C00000"/>
                </a:solidFill>
              </a:rPr>
              <a:t>От</a:t>
            </a:r>
            <a:r>
              <a:rPr lang="en-US" sz="2800" b="1" i="1" dirty="0">
                <a:solidFill>
                  <a:srgbClr val="C00000"/>
                </a:solidFill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</a:rPr>
              <a:t>решения</a:t>
            </a:r>
            <a:r>
              <a:rPr lang="en-US" sz="2800" b="1" i="1" dirty="0">
                <a:solidFill>
                  <a:srgbClr val="C00000"/>
                </a:solidFill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</a:rPr>
              <a:t>этих</a:t>
            </a:r>
            <a:r>
              <a:rPr lang="en-US" sz="2800" b="1" i="1" dirty="0">
                <a:solidFill>
                  <a:srgbClr val="C00000"/>
                </a:solidFill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</a:rPr>
              <a:t>задач</a:t>
            </a:r>
            <a:r>
              <a:rPr lang="en-US" sz="2800" b="1" i="1" dirty="0">
                <a:solidFill>
                  <a:srgbClr val="C00000"/>
                </a:solidFill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</a:rPr>
              <a:t>зависит</a:t>
            </a:r>
            <a:r>
              <a:rPr lang="en-US" sz="2800" b="1" i="1" dirty="0">
                <a:solidFill>
                  <a:srgbClr val="C00000"/>
                </a:solidFill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</a:rPr>
              <a:t>не</a:t>
            </a:r>
            <a:r>
              <a:rPr lang="en-US" sz="2800" b="1" i="1" dirty="0">
                <a:solidFill>
                  <a:srgbClr val="C00000"/>
                </a:solidFill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</a:rPr>
              <a:t>отметка</a:t>
            </a:r>
            <a:r>
              <a:rPr lang="en-US" sz="2800" b="1" i="1" dirty="0">
                <a:solidFill>
                  <a:srgbClr val="C00000"/>
                </a:solidFill>
              </a:rPr>
              <a:t> в </a:t>
            </a:r>
            <a:r>
              <a:rPr lang="en-US" sz="2800" b="1" i="1" dirty="0" err="1">
                <a:solidFill>
                  <a:srgbClr val="C00000"/>
                </a:solidFill>
              </a:rPr>
              <a:t>дневнике</a:t>
            </a:r>
            <a:r>
              <a:rPr lang="en-US" sz="2800" b="1" i="1" dirty="0">
                <a:solidFill>
                  <a:srgbClr val="C00000"/>
                </a:solidFill>
              </a:rPr>
              <a:t>, а </a:t>
            </a:r>
            <a:r>
              <a:rPr lang="en-US" sz="2800" b="1" i="1" dirty="0" err="1">
                <a:solidFill>
                  <a:srgbClr val="C00000"/>
                </a:solidFill>
              </a:rPr>
              <a:t>жизнь</a:t>
            </a:r>
            <a:r>
              <a:rPr lang="en-US" sz="2800" b="1" i="1" dirty="0">
                <a:solidFill>
                  <a:srgbClr val="C00000"/>
                </a:solidFill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</a:rPr>
              <a:t>планеты</a:t>
            </a:r>
            <a:r>
              <a:rPr lang="en-US" sz="2800" b="1" i="1" dirty="0">
                <a:solidFill>
                  <a:srgbClr val="C00000"/>
                </a:solidFill>
              </a:rPr>
              <a:t>, </a:t>
            </a:r>
            <a:r>
              <a:rPr lang="en-US" sz="2800" b="1" i="1" dirty="0" err="1">
                <a:solidFill>
                  <a:srgbClr val="C00000"/>
                </a:solidFill>
              </a:rPr>
              <a:t>государства</a:t>
            </a:r>
            <a:r>
              <a:rPr lang="en-US" sz="2800" b="1" i="1" dirty="0">
                <a:solidFill>
                  <a:srgbClr val="C00000"/>
                </a:solidFill>
              </a:rPr>
              <a:t>, </a:t>
            </a:r>
            <a:r>
              <a:rPr lang="en-US" sz="2800" b="1" i="1" dirty="0" err="1">
                <a:solidFill>
                  <a:srgbClr val="C00000"/>
                </a:solidFill>
              </a:rPr>
              <a:t>семьи</a:t>
            </a:r>
            <a:r>
              <a:rPr lang="en-US" sz="2800" b="1" i="1" dirty="0">
                <a:solidFill>
                  <a:srgbClr val="C00000"/>
                </a:solidFill>
              </a:rPr>
              <a:t>, </a:t>
            </a:r>
            <a:r>
              <a:rPr lang="en-US" sz="2800" b="1" i="1" dirty="0" err="1">
                <a:solidFill>
                  <a:srgbClr val="C00000"/>
                </a:solidFill>
              </a:rPr>
              <a:t>каждого</a:t>
            </a:r>
            <a:r>
              <a:rPr lang="en-US" sz="2800" b="1" i="1" dirty="0">
                <a:solidFill>
                  <a:srgbClr val="C00000"/>
                </a:solidFill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</a:rPr>
              <a:t>из</a:t>
            </a:r>
            <a:r>
              <a:rPr lang="en-US" sz="2800" b="1" i="1" dirty="0">
                <a:solidFill>
                  <a:srgbClr val="C00000"/>
                </a:solidFill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</a:rPr>
              <a:t>нас</a:t>
            </a:r>
            <a:r>
              <a:rPr lang="en-US" sz="2800" b="1" i="1" dirty="0">
                <a:solidFill>
                  <a:srgbClr val="C00000"/>
                </a:solidFill>
              </a:rPr>
              <a:t>. </a:t>
            </a:r>
            <a:r>
              <a:rPr lang="ru-RU" sz="2800" b="1" i="1" dirty="0" smtClean="0">
                <a:solidFill>
                  <a:srgbClr val="C00000"/>
                </a:solidFill>
              </a:rPr>
              <a:t/>
            </a:r>
            <a:br>
              <a:rPr lang="ru-RU" sz="2800" b="1" i="1" dirty="0" smtClean="0">
                <a:solidFill>
                  <a:srgbClr val="C00000"/>
                </a:solidFill>
              </a:rPr>
            </a:br>
            <a:r>
              <a:rPr lang="en-US" sz="2800" b="1" i="1" dirty="0" err="1" smtClean="0">
                <a:solidFill>
                  <a:srgbClr val="C00000"/>
                </a:solidFill>
              </a:rPr>
              <a:t>Современному</a:t>
            </a:r>
            <a:r>
              <a:rPr lang="en-US" sz="2800" b="1" i="1" dirty="0" smtClean="0">
                <a:solidFill>
                  <a:srgbClr val="C00000"/>
                </a:solidFill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</a:rPr>
              <a:t>миру</a:t>
            </a:r>
            <a:r>
              <a:rPr lang="en-US" sz="2800" b="1" i="1" dirty="0">
                <a:solidFill>
                  <a:srgbClr val="C00000"/>
                </a:solidFill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</a:rPr>
              <a:t>нужны</a:t>
            </a:r>
            <a:r>
              <a:rPr lang="en-US" sz="2800" b="1" i="1" dirty="0">
                <a:solidFill>
                  <a:srgbClr val="C00000"/>
                </a:solidFill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</a:rPr>
              <a:t>яркие</a:t>
            </a:r>
            <a:r>
              <a:rPr lang="en-US" sz="2800" b="1" i="1" dirty="0">
                <a:solidFill>
                  <a:srgbClr val="C00000"/>
                </a:solidFill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</a:rPr>
              <a:t>личности</a:t>
            </a:r>
            <a:r>
              <a:rPr lang="en-US" sz="2800" b="1" i="1" dirty="0">
                <a:solidFill>
                  <a:srgbClr val="C00000"/>
                </a:solidFill>
              </a:rPr>
              <a:t>, </a:t>
            </a:r>
            <a:r>
              <a:rPr lang="en-US" sz="2800" b="1" i="1" dirty="0" err="1">
                <a:solidFill>
                  <a:srgbClr val="C00000"/>
                </a:solidFill>
              </a:rPr>
              <a:t>нужны</a:t>
            </a:r>
            <a:r>
              <a:rPr lang="en-US" sz="2800" b="1" i="1" dirty="0">
                <a:solidFill>
                  <a:srgbClr val="C00000"/>
                </a:solidFill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</a:rPr>
              <a:t>талантливые</a:t>
            </a:r>
            <a:r>
              <a:rPr lang="en-US" sz="2800" b="1" i="1" dirty="0">
                <a:solidFill>
                  <a:srgbClr val="C00000"/>
                </a:solidFill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</a:rPr>
              <a:t>учителя</a:t>
            </a:r>
            <a:r>
              <a:rPr lang="en-US" sz="2800" b="1" i="1" dirty="0">
                <a:solidFill>
                  <a:srgbClr val="C00000"/>
                </a:solidFill>
              </a:rPr>
              <a:t>. </a:t>
            </a:r>
            <a:r>
              <a:rPr lang="ru-RU" sz="2800" b="1" i="1" dirty="0" smtClean="0">
                <a:solidFill>
                  <a:srgbClr val="C00000"/>
                </a:solidFill>
              </a:rPr>
              <a:t/>
            </a:r>
            <a:br>
              <a:rPr lang="ru-RU" sz="2800" b="1" i="1" dirty="0" smtClean="0">
                <a:solidFill>
                  <a:srgbClr val="C00000"/>
                </a:solidFill>
              </a:rPr>
            </a:br>
            <a:r>
              <a:rPr lang="en-US" sz="2800" b="1" i="1" dirty="0" err="1" smtClean="0">
                <a:solidFill>
                  <a:srgbClr val="C00000"/>
                </a:solidFill>
              </a:rPr>
              <a:t>Серость</a:t>
            </a:r>
            <a:r>
              <a:rPr lang="en-US" sz="2800" b="1" i="1" dirty="0" smtClean="0">
                <a:solidFill>
                  <a:srgbClr val="C00000"/>
                </a:solidFill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</a:rPr>
              <a:t>порождает</a:t>
            </a:r>
            <a:r>
              <a:rPr lang="en-US" sz="2800" b="1" i="1" dirty="0">
                <a:solidFill>
                  <a:srgbClr val="C00000"/>
                </a:solidFill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</a:rPr>
              <a:t>серость</a:t>
            </a:r>
            <a:r>
              <a:rPr lang="en-US" sz="2800" b="1" i="1" dirty="0">
                <a:solidFill>
                  <a:srgbClr val="C00000"/>
                </a:solidFill>
              </a:rPr>
              <a:t>. </a:t>
            </a:r>
            <a:r>
              <a:rPr lang="ru-RU" sz="2800" b="1" i="1" dirty="0" smtClean="0">
                <a:solidFill>
                  <a:srgbClr val="C00000"/>
                </a:solidFill>
              </a:rPr>
              <a:t/>
            </a:r>
            <a:br>
              <a:rPr lang="ru-RU" sz="2800" b="1" i="1" dirty="0" smtClean="0">
                <a:solidFill>
                  <a:srgbClr val="C00000"/>
                </a:solidFill>
              </a:rPr>
            </a:br>
            <a:r>
              <a:rPr lang="en-US" sz="2800" b="1" i="1" dirty="0" err="1" smtClean="0">
                <a:solidFill>
                  <a:srgbClr val="C00000"/>
                </a:solidFill>
              </a:rPr>
              <a:t>Огонь</a:t>
            </a:r>
            <a:r>
              <a:rPr lang="en-US" sz="2800" b="1" i="1" dirty="0" smtClean="0">
                <a:solidFill>
                  <a:srgbClr val="C00000"/>
                </a:solidFill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</a:rPr>
              <a:t>зажигает</a:t>
            </a:r>
            <a:r>
              <a:rPr lang="en-US" sz="2800" b="1" i="1" dirty="0">
                <a:solidFill>
                  <a:srgbClr val="C00000"/>
                </a:solidFill>
              </a:rPr>
              <a:t> </a:t>
            </a:r>
            <a:r>
              <a:rPr lang="en-US" sz="2800" b="1" i="1" dirty="0" err="1" smtClean="0">
                <a:solidFill>
                  <a:srgbClr val="C00000"/>
                </a:solidFill>
              </a:rPr>
              <a:t>огонь</a:t>
            </a:r>
            <a:r>
              <a:rPr lang="ru-RU" sz="2800" b="1" i="1" dirty="0" smtClean="0">
                <a:solidFill>
                  <a:srgbClr val="C00000"/>
                </a:solidFill>
              </a:rPr>
              <a:t>.</a:t>
            </a:r>
            <a:r>
              <a:rPr lang="en-US" sz="2800" b="1" i="1" dirty="0" smtClean="0">
                <a:solidFill>
                  <a:srgbClr val="C00000"/>
                </a:solidFill>
              </a:rPr>
              <a:t>»</a:t>
            </a:r>
            <a:r>
              <a:rPr lang="en-US" sz="2400" b="1" i="1" dirty="0">
                <a:solidFill>
                  <a:srgbClr val="C00000"/>
                </a:solidFill>
              </a:rPr>
              <a:t/>
            </a:r>
            <a:br>
              <a:rPr lang="en-US" sz="2400" b="1" i="1" dirty="0">
                <a:solidFill>
                  <a:srgbClr val="C00000"/>
                </a:solidFill>
              </a:rPr>
            </a:br>
            <a:r>
              <a:rPr lang="ru-RU" sz="2400" b="1" i="1" dirty="0">
                <a:solidFill>
                  <a:srgbClr val="C00000"/>
                </a:solidFill>
              </a:rPr>
              <a:t>                                                              </a:t>
            </a:r>
            <a:br>
              <a:rPr lang="ru-RU" sz="2400" b="1" i="1" dirty="0">
                <a:solidFill>
                  <a:srgbClr val="C00000"/>
                </a:solidFill>
              </a:rPr>
            </a:br>
            <a:r>
              <a:rPr lang="ru-RU" sz="2400" b="1" i="1" dirty="0">
                <a:solidFill>
                  <a:srgbClr val="C00000"/>
                </a:solidFill>
              </a:rPr>
              <a:t>                                                            </a:t>
            </a:r>
            <a:r>
              <a:rPr lang="ru-RU" sz="2400" b="1" i="1" dirty="0" smtClean="0">
                <a:solidFill>
                  <a:srgbClr val="C00000"/>
                </a:solidFill>
              </a:rPr>
              <a:t>                           </a:t>
            </a:r>
            <a:r>
              <a:rPr lang="en-US" sz="2000" b="1" dirty="0" err="1"/>
              <a:t>Анатолий</a:t>
            </a:r>
            <a:r>
              <a:rPr lang="en-US" sz="2000" b="1" dirty="0"/>
              <a:t> </a:t>
            </a:r>
            <a:r>
              <a:rPr lang="en-US" sz="2000" b="1" dirty="0" err="1"/>
              <a:t>Гин</a:t>
            </a:r>
            <a:endParaRPr lang="ru-RU" sz="2000" b="1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792162"/>
          </a:xfrm>
        </p:spPr>
        <p:txBody>
          <a:bodyPr>
            <a:normAutofit/>
          </a:bodyPr>
          <a:lstStyle/>
          <a:p>
            <a:r>
              <a:rPr lang="ru-RU" sz="3200" b="1" i="1" dirty="0" smtClean="0">
                <a:solidFill>
                  <a:srgbClr val="FF0000"/>
                </a:solidFill>
              </a:rPr>
              <a:t>Профессиональный стандарт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1295400"/>
            <a:ext cx="8229600" cy="4648200"/>
          </a:xfrm>
        </p:spPr>
        <p:txBody>
          <a:bodyPr>
            <a:normAutofit/>
          </a:bodyPr>
          <a:lstStyle/>
          <a:p>
            <a:pPr algn="ctr">
              <a:spcBef>
                <a:spcPts val="1800"/>
              </a:spcBef>
              <a:buNone/>
            </a:pPr>
            <a:r>
              <a:rPr lang="ru-RU" altLang="ru-RU" sz="2400" b="1" i="1" dirty="0" smtClean="0"/>
              <a:t>5 новых компетенций:</a:t>
            </a:r>
          </a:p>
          <a:p>
            <a:pPr>
              <a:spcBef>
                <a:spcPts val="1800"/>
              </a:spcBef>
            </a:pPr>
            <a:r>
              <a:rPr lang="ru-RU" altLang="ru-RU" sz="2400" dirty="0" smtClean="0"/>
              <a:t>Работа с одаренными учащимися</a:t>
            </a:r>
          </a:p>
          <a:p>
            <a:r>
              <a:rPr lang="ru-RU" altLang="ru-RU" sz="2400" dirty="0" smtClean="0"/>
              <a:t>Работа в условиях реализации программ инклюзивного образования</a:t>
            </a:r>
          </a:p>
          <a:p>
            <a:r>
              <a:rPr lang="ru-RU" altLang="ru-RU" sz="2400" dirty="0" smtClean="0"/>
              <a:t>Преподавание русского языка учащимся, для которых он не является родным</a:t>
            </a:r>
          </a:p>
          <a:p>
            <a:r>
              <a:rPr lang="ru-RU" altLang="ru-RU" sz="2400" dirty="0" smtClean="0"/>
              <a:t>Работа с учащимися, имеющими проблемы в развитии</a:t>
            </a:r>
          </a:p>
          <a:p>
            <a:r>
              <a:rPr lang="ru-RU" altLang="ru-RU" sz="2400" dirty="0" smtClean="0"/>
              <a:t>Работа с </a:t>
            </a:r>
            <a:r>
              <a:rPr lang="ru-RU" altLang="ru-RU" sz="2400" dirty="0" err="1" smtClean="0"/>
              <a:t>девиантными</a:t>
            </a:r>
            <a:r>
              <a:rPr lang="ru-RU" altLang="ru-RU" sz="2400" dirty="0" smtClean="0"/>
              <a:t>, зависимыми, социально запущенными и социально уязвимыми учащимися, имеющими серьезные отклонения в поведении</a:t>
            </a:r>
            <a:endParaRPr lang="ru-RU" altLang="ru-RU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92162"/>
          </a:xfrm>
        </p:spPr>
        <p:txBody>
          <a:bodyPr>
            <a:normAutofit/>
          </a:bodyPr>
          <a:lstStyle/>
          <a:p>
            <a:r>
              <a:rPr lang="ru-RU" sz="3200" b="1" i="1" dirty="0" smtClean="0">
                <a:solidFill>
                  <a:srgbClr val="FF0000"/>
                </a:solidFill>
              </a:rPr>
              <a:t>Профессиональный стандарт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66800"/>
            <a:ext cx="8382000" cy="5029200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1200"/>
              </a:spcBef>
            </a:pPr>
            <a:r>
              <a:rPr lang="ru-RU" sz="2400" b="1" dirty="0" smtClean="0"/>
              <a:t>Профессиональный стандарт - характеристика квалификации, необходимой работнику для осуществления профессиональной деятельности</a:t>
            </a:r>
          </a:p>
          <a:p>
            <a:pPr>
              <a:spcBef>
                <a:spcPts val="1200"/>
              </a:spcBef>
            </a:pPr>
            <a:r>
              <a:rPr lang="ru-RU" sz="2400" dirty="0" smtClean="0"/>
              <a:t>В </a:t>
            </a:r>
            <a:r>
              <a:rPr lang="ru-RU" sz="2400" dirty="0" err="1" smtClean="0"/>
              <a:t>Профстандарте</a:t>
            </a:r>
            <a:r>
              <a:rPr lang="ru-RU" sz="2400" dirty="0" smtClean="0"/>
              <a:t> педагога определены две обобщенные трудовые функции: </a:t>
            </a:r>
          </a:p>
          <a:p>
            <a:pPr>
              <a:spcBef>
                <a:spcPts val="1200"/>
              </a:spcBef>
              <a:buNone/>
            </a:pPr>
            <a:r>
              <a:rPr lang="ru-RU" sz="2400" dirty="0" smtClean="0"/>
              <a:t>     - педагогическая деятельность по проектированию и реализации образовательного процесса </a:t>
            </a:r>
          </a:p>
          <a:p>
            <a:pPr>
              <a:spcBef>
                <a:spcPts val="1200"/>
              </a:spcBef>
              <a:buNone/>
            </a:pPr>
            <a:r>
              <a:rPr lang="ru-RU" sz="2400" dirty="0" smtClean="0"/>
              <a:t>     - педагогическая деятельность по проектированию и реализации основной образовательной программы</a:t>
            </a:r>
          </a:p>
          <a:p>
            <a:pPr>
              <a:spcBef>
                <a:spcPts val="1200"/>
              </a:spcBef>
              <a:buNone/>
            </a:pPr>
            <a:r>
              <a:rPr lang="ru-RU" sz="2400" dirty="0" smtClean="0"/>
              <a:t>     Каждая из обобщенных трудовых функций делится на функции, отражающие квалификацию педагогов в обучении, воспитании, развитии обучающихся; разработке и реализации образовательных программ по уровням образования. </a:t>
            </a:r>
            <a:endParaRPr lang="ru-RU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792162"/>
          </a:xfrm>
        </p:spPr>
        <p:txBody>
          <a:bodyPr>
            <a:normAutofit/>
          </a:bodyPr>
          <a:lstStyle/>
          <a:p>
            <a:r>
              <a:rPr lang="ru-RU" sz="3200" b="1" i="1" dirty="0" smtClean="0">
                <a:solidFill>
                  <a:srgbClr val="FF0000"/>
                </a:solidFill>
              </a:rPr>
              <a:t>Профессиональный стандарт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9200"/>
            <a:ext cx="8382000" cy="5257800"/>
          </a:xfrm>
        </p:spPr>
        <p:txBody>
          <a:bodyPr>
            <a:normAutofit/>
          </a:bodyPr>
          <a:lstStyle/>
          <a:p>
            <a:pPr lvl="0" algn="ctr">
              <a:spcBef>
                <a:spcPts val="1800"/>
              </a:spcBef>
              <a:buNone/>
            </a:pPr>
            <a:r>
              <a:rPr lang="ru-RU" sz="2400" b="1" i="1" dirty="0" smtClean="0"/>
              <a:t>Обучение:</a:t>
            </a:r>
          </a:p>
          <a:p>
            <a:pPr>
              <a:spcBef>
                <a:spcPts val="600"/>
              </a:spcBef>
            </a:pPr>
            <a:r>
              <a:rPr lang="ru-RU" sz="2400" dirty="0" smtClean="0"/>
              <a:t>Демонстрировать знание предмета и программы обучения</a:t>
            </a:r>
          </a:p>
          <a:p>
            <a:pPr lvl="0">
              <a:spcBef>
                <a:spcPts val="600"/>
              </a:spcBef>
            </a:pPr>
            <a:r>
              <a:rPr lang="ru-RU" sz="2400" dirty="0" smtClean="0"/>
              <a:t>Планирование и проведение учебных занятий</a:t>
            </a:r>
          </a:p>
          <a:p>
            <a:pPr lvl="0"/>
            <a:r>
              <a:rPr lang="ru-RU" sz="2400" dirty="0" smtClean="0"/>
              <a:t>Систематический анализ эффективности учебных занятий и подходов к обучению</a:t>
            </a:r>
          </a:p>
          <a:p>
            <a:pPr lvl="0"/>
            <a:r>
              <a:rPr lang="ru-RU" sz="2400" dirty="0" smtClean="0"/>
              <a:t>Владение формами и методами обучения, выходящими за рамки уроков: лабораторные эксперименты, полевая практика и т.п.</a:t>
            </a:r>
          </a:p>
          <a:p>
            <a:pPr lvl="0"/>
            <a:r>
              <a:rPr lang="ru-RU" sz="2400" dirty="0" smtClean="0"/>
              <a:t>Умение объективно оценивать знания учеников, используя разные формы и методы контроля</a:t>
            </a:r>
          </a:p>
          <a:p>
            <a:pPr lvl="0"/>
            <a:r>
              <a:rPr lang="ru-RU" sz="2400" dirty="0" smtClean="0"/>
              <a:t>Владение ИКТ-компетенциями</a:t>
            </a:r>
            <a:endParaRPr lang="ru-RU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92162"/>
          </a:xfrm>
        </p:spPr>
        <p:txBody>
          <a:bodyPr>
            <a:normAutofit/>
          </a:bodyPr>
          <a:lstStyle/>
          <a:p>
            <a:r>
              <a:rPr lang="ru-RU" sz="3200" b="1" i="1" dirty="0" smtClean="0">
                <a:solidFill>
                  <a:srgbClr val="FF0000"/>
                </a:solidFill>
              </a:rPr>
              <a:t>Профессиональный стандарт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66800"/>
            <a:ext cx="8382000" cy="5029200"/>
          </a:xfrm>
        </p:spPr>
        <p:txBody>
          <a:bodyPr>
            <a:normAutofit fontScale="85000" lnSpcReduction="10000"/>
          </a:bodyPr>
          <a:lstStyle/>
          <a:p>
            <a:pPr lvl="0" algn="ctr">
              <a:spcBef>
                <a:spcPts val="1800"/>
              </a:spcBef>
              <a:buNone/>
            </a:pPr>
            <a:r>
              <a:rPr lang="ru-RU" sz="2400" b="1" i="1" dirty="0" smtClean="0"/>
              <a:t>Воспитание:</a:t>
            </a:r>
          </a:p>
          <a:p>
            <a:pPr>
              <a:spcBef>
                <a:spcPts val="600"/>
              </a:spcBef>
            </a:pPr>
            <a:r>
              <a:rPr lang="ru-RU" sz="2400" dirty="0" smtClean="0">
                <a:cs typeface="Times New Roman" panose="02020603050405020304" pitchFamily="18" charset="0"/>
              </a:rPr>
              <a:t>Умение ставить воспитательные цели, </a:t>
            </a:r>
            <a:r>
              <a:rPr lang="ru-RU" sz="2400" b="1" dirty="0" smtClean="0">
                <a:cs typeface="Times New Roman" panose="02020603050405020304" pitchFamily="18" charset="0"/>
              </a:rPr>
              <a:t>способствующие развитию учеников, независимо от их происхождения, способностей и характера</a:t>
            </a:r>
            <a:r>
              <a:rPr lang="ru-RU" sz="2400" dirty="0" smtClean="0">
                <a:cs typeface="Times New Roman" panose="02020603050405020304" pitchFamily="18" charset="0"/>
              </a:rPr>
              <a:t>, постоянно искать педагогические пути их достижения</a:t>
            </a:r>
            <a:endParaRPr lang="ru-RU" sz="2400" dirty="0" smtClean="0"/>
          </a:p>
          <a:p>
            <a:pPr lvl="0">
              <a:spcBef>
                <a:spcPts val="600"/>
              </a:spcBef>
            </a:pPr>
            <a:r>
              <a:rPr lang="ru-RU" sz="2400" dirty="0" smtClean="0"/>
              <a:t>Владение методами организации экскурсий, походов и экспедиций, а также музейной педагогики</a:t>
            </a:r>
          </a:p>
          <a:p>
            <a:pPr lvl="0"/>
            <a:r>
              <a:rPr lang="ru-RU" sz="2400" dirty="0" smtClean="0"/>
              <a:t>Проектирование и создание ситуации, развивающей эмоционально-ценностную сферу ребенка</a:t>
            </a:r>
          </a:p>
          <a:p>
            <a:pPr lvl="0"/>
            <a:r>
              <a:rPr lang="ru-RU" sz="2400" dirty="0" smtClean="0"/>
              <a:t>Умение создавать в учебных группах разновозрастные детско-взрослые общности обучающихся, их родителей и педагогических работников </a:t>
            </a:r>
          </a:p>
          <a:p>
            <a:pPr lvl="0"/>
            <a:r>
              <a:rPr lang="ru-RU" sz="2400" dirty="0" smtClean="0"/>
              <a:t>Построение воспитательной деятельности с помощью культурных различий и индивидуальных особенностей</a:t>
            </a:r>
          </a:p>
          <a:p>
            <a:pPr lvl="0"/>
            <a:r>
              <a:rPr lang="ru-RU" sz="2400" dirty="0" smtClean="0"/>
              <a:t>Умение находить ценностный аспект учебного знания и информации</a:t>
            </a:r>
          </a:p>
          <a:p>
            <a:r>
              <a:rPr lang="ru-RU" sz="2400" dirty="0" smtClean="0"/>
              <a:t>Защищать достоинство и интересы обучающихся, помогать детям, оказавшимся в конфликтной ситуации и/или неблагоприятных условиях</a:t>
            </a:r>
            <a:endParaRPr lang="ru-RU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92162"/>
          </a:xfrm>
        </p:spPr>
        <p:txBody>
          <a:bodyPr>
            <a:normAutofit/>
          </a:bodyPr>
          <a:lstStyle/>
          <a:p>
            <a:r>
              <a:rPr lang="ru-RU" sz="3200" b="1" i="1" dirty="0" smtClean="0">
                <a:solidFill>
                  <a:srgbClr val="FF0000"/>
                </a:solidFill>
              </a:rPr>
              <a:t>Профессиональный стандарт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66800"/>
            <a:ext cx="8382000" cy="5029200"/>
          </a:xfrm>
        </p:spPr>
        <p:txBody>
          <a:bodyPr>
            <a:normAutofit fontScale="92500" lnSpcReduction="10000"/>
          </a:bodyPr>
          <a:lstStyle/>
          <a:p>
            <a:pPr lvl="0" algn="ctr">
              <a:spcBef>
                <a:spcPts val="1800"/>
              </a:spcBef>
              <a:buNone/>
            </a:pPr>
            <a:r>
              <a:rPr lang="ru-RU" sz="2400" b="1" i="1" dirty="0" smtClean="0"/>
              <a:t>Развитие:</a:t>
            </a:r>
          </a:p>
          <a:p>
            <a:pPr lvl="0">
              <a:spcBef>
                <a:spcPts val="1800"/>
              </a:spcBef>
            </a:pPr>
            <a:r>
              <a:rPr lang="ru-RU" sz="2400" dirty="0" smtClean="0"/>
              <a:t>Выявление в ходе наблюдения поведенческих и личностных проблем обучающихся, связанных с особенностями их развития</a:t>
            </a:r>
          </a:p>
          <a:p>
            <a:pPr lvl="0"/>
            <a:r>
              <a:rPr lang="ru-RU" sz="2400" dirty="0" smtClean="0"/>
              <a:t>Применение инструментария и методов диагностики и оценки показателей уровня и динамики развития ребенка</a:t>
            </a:r>
          </a:p>
          <a:p>
            <a:r>
              <a:rPr lang="ru-RU" sz="2400" dirty="0" smtClean="0"/>
              <a:t>Освоение и адекватное применение специальных технологий и методов, позволяющих проводить коррекционно-развивающую работу</a:t>
            </a:r>
          </a:p>
          <a:p>
            <a:r>
              <a:rPr lang="ru-RU" sz="2400" dirty="0" smtClean="0"/>
              <a:t>Понимание документации специалистов (психологов, дефектологов, логопедов и т.д.) </a:t>
            </a:r>
          </a:p>
          <a:p>
            <a:r>
              <a:rPr lang="ru-RU" sz="2400" dirty="0" smtClean="0"/>
              <a:t>Оценивание образовательных результатов, а также мониторинг личностных характеристик</a:t>
            </a:r>
          </a:p>
          <a:p>
            <a:pPr lvl="0"/>
            <a:r>
              <a:rPr lang="ru-RU" sz="2400" dirty="0" smtClean="0"/>
              <a:t>Формирование системы регуляции поведения и деятельности обучающихся </a:t>
            </a:r>
            <a:endParaRPr lang="ru-RU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792162"/>
          </a:xfrm>
        </p:spPr>
        <p:txBody>
          <a:bodyPr>
            <a:normAutofit/>
          </a:bodyPr>
          <a:lstStyle/>
          <a:p>
            <a:r>
              <a:rPr lang="ru-RU" sz="3200" b="1" i="1" dirty="0" smtClean="0">
                <a:solidFill>
                  <a:srgbClr val="FF0000"/>
                </a:solidFill>
              </a:rPr>
              <a:t>ФГОС и </a:t>
            </a:r>
            <a:r>
              <a:rPr lang="ru-RU" sz="3200" b="1" i="1" dirty="0" err="1" smtClean="0">
                <a:solidFill>
                  <a:srgbClr val="FF0000"/>
                </a:solidFill>
              </a:rPr>
              <a:t>профстандарт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3400" y="1371600"/>
            <a:ext cx="8077200" cy="5029200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ru-RU" sz="2400" dirty="0" err="1" smtClean="0"/>
              <a:t>Профстандарт</a:t>
            </a:r>
            <a:r>
              <a:rPr lang="ru-RU" sz="2400" dirty="0" smtClean="0"/>
              <a:t> педагога – это требования к профессионализму и личности учителя </a:t>
            </a:r>
          </a:p>
          <a:p>
            <a:pPr>
              <a:spcBef>
                <a:spcPts val="1800"/>
              </a:spcBef>
            </a:pPr>
            <a:r>
              <a:rPr lang="ru-RU" sz="2400" dirty="0" smtClean="0"/>
              <a:t>ФГОС предъявляет требования к результатам образования</a:t>
            </a:r>
          </a:p>
          <a:p>
            <a:pPr>
              <a:spcBef>
                <a:spcPts val="1800"/>
              </a:spcBef>
            </a:pPr>
            <a:r>
              <a:rPr lang="ru-RU" sz="2400" dirty="0" smtClean="0"/>
              <a:t>Одна из двух региональных форм и процедуры аттестации педагогических работников</a:t>
            </a:r>
            <a:r>
              <a:rPr lang="ru-RU" sz="2400" b="1" dirty="0" smtClean="0"/>
              <a:t> </a:t>
            </a:r>
            <a:endParaRPr lang="ru-RU" sz="2400" dirty="0" smtClean="0"/>
          </a:p>
          <a:p>
            <a:pPr>
              <a:spcBef>
                <a:spcPts val="1800"/>
              </a:spcBef>
              <a:buNone/>
            </a:pPr>
            <a:r>
              <a:rPr lang="ru-RU" sz="2400" b="1" dirty="0" smtClean="0"/>
              <a:t>     </a:t>
            </a:r>
            <a:r>
              <a:rPr lang="ru-RU" sz="2400" b="1" i="1" dirty="0" smtClean="0"/>
              <a:t>«Описание </a:t>
            </a:r>
            <a:r>
              <a:rPr lang="ru-RU" sz="2400" b="1" i="1" u="sng" dirty="0" smtClean="0"/>
              <a:t>результатов</a:t>
            </a:r>
            <a:r>
              <a:rPr lang="ru-RU" sz="2400" b="1" i="1" dirty="0" smtClean="0"/>
              <a:t> профессиональной педагогической деятельности </a:t>
            </a:r>
            <a:br>
              <a:rPr lang="ru-RU" sz="2400" b="1" i="1" dirty="0" smtClean="0"/>
            </a:br>
            <a:r>
              <a:rPr lang="ru-RU" sz="2400" b="1" i="1" dirty="0" smtClean="0"/>
              <a:t>в соответствии с образовательной программой образовательного учреждения»</a:t>
            </a:r>
            <a:endParaRPr lang="ru-RU" sz="2400" i="1" dirty="0" smtClean="0"/>
          </a:p>
          <a:p>
            <a:pPr>
              <a:spcBef>
                <a:spcPts val="1200"/>
              </a:spcBef>
              <a:buNone/>
            </a:pPr>
            <a:r>
              <a:rPr lang="ru-RU" sz="2400" dirty="0" smtClean="0"/>
              <a:t> </a:t>
            </a:r>
            <a:endParaRPr lang="ru-RU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792162"/>
          </a:xfrm>
        </p:spPr>
        <p:txBody>
          <a:bodyPr>
            <a:normAutofit/>
          </a:bodyPr>
          <a:lstStyle/>
          <a:p>
            <a:r>
              <a:rPr lang="ru-RU" sz="3200" b="1" i="1" dirty="0" smtClean="0">
                <a:solidFill>
                  <a:srgbClr val="FF0000"/>
                </a:solidFill>
              </a:rPr>
              <a:t>ФГОС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3400" y="1066800"/>
            <a:ext cx="8077200" cy="51816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ru-RU" sz="2400" b="1" dirty="0" smtClean="0"/>
              <a:t>ООП</a:t>
            </a:r>
          </a:p>
          <a:p>
            <a:pPr>
              <a:spcBef>
                <a:spcPts val="1200"/>
              </a:spcBef>
              <a:spcAft>
                <a:spcPts val="1200"/>
              </a:spcAft>
              <a:buNone/>
            </a:pPr>
            <a:r>
              <a:rPr lang="ru-RU" sz="2400" dirty="0" smtClean="0"/>
              <a:t>    - как деятельность педагога (методическая тема, применяемые технологии, планируемые результаты) соотносится с задачами ООП школы? 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ru-RU" sz="2400" b="1" dirty="0" smtClean="0"/>
              <a:t>Системно-деятельностный подход </a:t>
            </a:r>
            <a:r>
              <a:rPr lang="ru-RU" sz="2400" dirty="0" smtClean="0"/>
              <a:t>как методологическая основа стандарта</a:t>
            </a:r>
          </a:p>
          <a:p>
            <a:pPr>
              <a:spcBef>
                <a:spcPts val="600"/>
              </a:spcBef>
              <a:buNone/>
            </a:pPr>
            <a:r>
              <a:rPr lang="ru-RU" sz="2400" dirty="0" smtClean="0"/>
              <a:t>    - какие технологии, способы работы применяются?</a:t>
            </a:r>
          </a:p>
          <a:p>
            <a:pPr>
              <a:spcBef>
                <a:spcPts val="1200"/>
              </a:spcBef>
              <a:buNone/>
            </a:pPr>
            <a:r>
              <a:rPr lang="ru-RU" sz="2400" dirty="0" smtClean="0"/>
              <a:t>    - на какие группы результатов направлены (личностные, метапредметные, предметные)?</a:t>
            </a:r>
          </a:p>
          <a:p>
            <a:pPr>
              <a:spcBef>
                <a:spcPts val="1200"/>
              </a:spcBef>
              <a:buNone/>
            </a:pPr>
            <a:r>
              <a:rPr lang="ru-RU" sz="2400" dirty="0" smtClean="0"/>
              <a:t>    - как проявляются (описываются, анализируются) данные результаты?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1372</TotalTime>
  <Words>733</Words>
  <Application>Microsoft Office PowerPoint</Application>
  <PresentationFormat>Экран (4:3)</PresentationFormat>
  <Paragraphs>166</Paragraphs>
  <Slides>20</Slides>
  <Notes>11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2" baseType="lpstr">
      <vt:lpstr>Office Theme</vt:lpstr>
      <vt:lpstr>Документ</vt:lpstr>
      <vt:lpstr>Профессиональный стандарт</vt:lpstr>
      <vt:lpstr>Область применения профессионального стандарта</vt:lpstr>
      <vt:lpstr>Профессиональный стандарт</vt:lpstr>
      <vt:lpstr>Профессиональный стандарт</vt:lpstr>
      <vt:lpstr>Профессиональный стандарт</vt:lpstr>
      <vt:lpstr>Профессиональный стандарт</vt:lpstr>
      <vt:lpstr>Профессиональный стандарт</vt:lpstr>
      <vt:lpstr>ФГОС и профстандарт</vt:lpstr>
      <vt:lpstr>ФГОС</vt:lpstr>
      <vt:lpstr>ФГОС</vt:lpstr>
      <vt:lpstr>ФГОС</vt:lpstr>
      <vt:lpstr>ФГОС</vt:lpstr>
      <vt:lpstr>ФГОС</vt:lpstr>
      <vt:lpstr>ФГОС</vt:lpstr>
      <vt:lpstr>ФГОС</vt:lpstr>
      <vt:lpstr>Презентация PowerPoint</vt:lpstr>
      <vt:lpstr>1. Организационный момент Цель: включение учащихся в деятельность на личностно - значимом уровне  «Хочу, потому что могу»  II. Актуализация знаний Цель: повторение изученного материала, необходимого для «открытия нового знания», выявление затруднений в индивидуальной деятельности каждого учащегося.  III. Постановка учебной задачи  Цель: обсуждение затруднений  («Почему возникли затруднения?», «Чего мы ещё не знаем?»)  Проговаривание цели урока в виде вопроса, на который предстоит ответить, или в виде темы урока   IV. «Открытие нового знания»  (построение проекта выхода из затруднения)  Этап изучения новых знаний и способов действий  </vt:lpstr>
      <vt:lpstr>V. Первичное закрепление  Этап закрепления  знаний и способов действий Цель: проговаривание нового знания,  запись в виде опорного сигнала VI. Самоанализ и самоконтроль  Этап  применения  знаний и способов действий Цель: каждый для себя должен сделать вывод о том, что он уже умеет  VII.  Включение нового знания в систему знаний          и повторение VIII.   Рефлексия Цель: осознание учащимися своей УД, самооценка результатов деятельности своей и всего класса.  </vt:lpstr>
      <vt:lpstr>Презентация PowerPoint</vt:lpstr>
      <vt:lpstr>«Мир стал динамичным.  Новый день приносит новые задачи. От решения этих задач зависит не отметка в дневнике, а жизнь планеты, государства, семьи, каждого из нас.  Современному миру нужны яркие личности, нужны талантливые учителя.  Серость порождает серость.  Огонь зажигает огонь.»                                                                                                                                                       Анатолий Гин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Профессиональный стандарт как ресурс перехода к новому профессиональному качеству педагога </dc:title>
  <dc:creator>Metodist</dc:creator>
  <cp:lastModifiedBy>Татьяна Копылова</cp:lastModifiedBy>
  <cp:revision>121</cp:revision>
  <dcterms:created xsi:type="dcterms:W3CDTF">2017-10-04T05:40:23Z</dcterms:created>
  <dcterms:modified xsi:type="dcterms:W3CDTF">2017-11-13T05:03:44Z</dcterms:modified>
</cp:coreProperties>
</file>